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85" r:id="rId2"/>
    <p:sldId id="497" r:id="rId3"/>
    <p:sldId id="501" r:id="rId4"/>
    <p:sldId id="505" r:id="rId5"/>
    <p:sldId id="506" r:id="rId6"/>
    <p:sldId id="503" r:id="rId7"/>
    <p:sldId id="504" r:id="rId8"/>
    <p:sldId id="502" r:id="rId9"/>
    <p:sldId id="499" r:id="rId10"/>
    <p:sldId id="500" r:id="rId11"/>
  </p:sldIdLst>
  <p:sldSz cx="12192000" cy="6858000"/>
  <p:notesSz cx="6735763" cy="98663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E5E"/>
    <a:srgbClr val="02C2B0"/>
    <a:srgbClr val="ED164E"/>
    <a:srgbClr val="009A67"/>
    <a:srgbClr val="00E6BA"/>
    <a:srgbClr val="6D6E70"/>
    <a:srgbClr val="B3E5CB"/>
    <a:srgbClr val="93B4D7"/>
    <a:srgbClr val="95C7EF"/>
    <a:srgbClr val="B4C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05" autoAdjust="0"/>
    <p:restoredTop sz="96395" autoAdjust="0"/>
  </p:normalViewPr>
  <p:slideViewPr>
    <p:cSldViewPr snapToGrid="0" showGuides="1">
      <p:cViewPr varScale="1">
        <p:scale>
          <a:sx n="111" d="100"/>
          <a:sy n="111" d="100"/>
        </p:scale>
        <p:origin x="39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FDA7F-6462-41C4-AD8D-4B9FE1D15025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1274A-9615-4417-932E-1EE2E241E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241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667EF-7868-4F43-8ADC-019D11289D13}" type="datetimeFigureOut">
              <a:rPr lang="ru-RU" smtClean="0"/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1ADCD-315A-46D1-B2B4-9082C25D50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964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5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1ADCD-315A-46D1-B2B4-9082C25D50C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921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Телефони для консультацій та адреса, на яку надсилаються комплекти реєстраційних документів подані</a:t>
            </a:r>
            <a:r>
              <a:rPr lang="uk-U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 екрані</a:t>
            </a:r>
            <a:r>
              <a:rPr lang="uk-UA" sz="120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uk-U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29428" indent="-28054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22197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71076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19955" indent="-22443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68834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17713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366592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15471" indent="-22443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B31121-D5E4-4A9A-B924-08EF9B778906}" type="slidenum">
              <a:rPr lang="ru-RU" alt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0999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1447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523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0844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7218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754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394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2986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933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95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38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419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71D1-4D8E-4DE2-A83F-3563E2CBC612}" type="datetimeFigureOut">
              <a:rPr lang="uk-UA" smtClean="0"/>
              <a:t>28.01.2021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0B7CA-71DD-4A57-8899-8D651FD52D1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8114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Z7rhPjriS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hyperlink" Target="https://www.instagram.com/zno2021kh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1828800" y="478565"/>
            <a:ext cx="9144000" cy="420109"/>
          </a:xfrm>
        </p:spPr>
        <p:txBody>
          <a:bodyPr>
            <a:noAutofit/>
          </a:bodyPr>
          <a:lstStyle/>
          <a:p>
            <a:r>
              <a:rPr lang="uk-UA" altLang="ru-RU" sz="2000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Харківський регіональний центр оцінювання якості освіти </a:t>
            </a:r>
            <a:endParaRPr lang="ru-RU" altLang="ru-RU" sz="20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47412" y="2875894"/>
            <a:ext cx="9144000" cy="2479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ru-RU" sz="5400" b="1" dirty="0" smtClean="0">
                <a:solidFill>
                  <a:srgbClr val="F24E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Особливості реєстрації на ЗНО-2021</a:t>
            </a:r>
          </a:p>
          <a:p>
            <a:endParaRPr lang="uk-UA" altLang="ru-RU" sz="5400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осіб, відповідальних за формування комплектів реєстраційних документів учнів (слухачів, студентів), які складатимуть ДПА у формі ЗНО</a:t>
            </a:r>
          </a:p>
          <a:p>
            <a:endParaRPr lang="uk-UA" altLang="ru-RU" sz="1800" dirty="0" smtClean="0">
              <a:solidFill>
                <a:srgbClr val="02C2B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altLang="ru-RU" sz="1800" dirty="0" err="1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відеокоментар</a:t>
            </a:r>
            <a:r>
              <a:rPr lang="uk-UA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ХРЦОЯО</a:t>
            </a:r>
          </a:p>
          <a:p>
            <a:r>
              <a:rPr lang="en-US" altLang="ru-RU" sz="1800" dirty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youtu.be/dZ7rhPjriSk</a:t>
            </a:r>
            <a:r>
              <a:rPr lang="uk-UA" altLang="ru-RU" sz="1800" dirty="0" smtClean="0">
                <a:solidFill>
                  <a:srgbClr val="02C2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6" y="129396"/>
            <a:ext cx="1687026" cy="47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553592" y="3484556"/>
            <a:ext cx="9694416" cy="17889"/>
          </a:xfrm>
          <a:prstGeom prst="line">
            <a:avLst/>
          </a:prstGeom>
          <a:ln w="63500">
            <a:solidFill>
              <a:srgbClr val="F24E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17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9" y="209005"/>
            <a:ext cx="2404744" cy="6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62393" y="880628"/>
            <a:ext cx="8287533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9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Телефон інформаційної 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підтримки:</a:t>
            </a:r>
            <a:endParaRPr kumimoji="1" lang="uk-UA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057)705-07-37,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095-135-95-29</a:t>
            </a:r>
            <a:endParaRPr kumimoji="1" lang="uk-UA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en-US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9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u="sng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kumimoji="1" lang="uk-UA" altLang="ru-RU" sz="1000" u="sng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Адреса: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майдан Свободи, 6, офіс 463, </a:t>
            </a:r>
            <a:endParaRPr kumimoji="1" lang="uk-UA" altLang="ru-RU" sz="2800" dirty="0" smtClean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</a:t>
            </a:r>
            <a:r>
              <a:rPr kumimoji="1" lang="uk-UA" altLang="ru-RU" sz="28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 Харків, </a:t>
            </a:r>
            <a:r>
              <a:rPr kumimoji="1" lang="uk-UA" alt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61022</a:t>
            </a:r>
            <a:endParaRPr kumimoji="1" lang="ru-RU" altLang="ru-RU" sz="28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3014" name="Прямоугольник 1"/>
          <p:cNvSpPr>
            <a:spLocks noChangeArrowheads="1"/>
          </p:cNvSpPr>
          <p:nvPr/>
        </p:nvSpPr>
        <p:spPr bwMode="auto">
          <a:xfrm>
            <a:off x="4113251" y="4926793"/>
            <a:ext cx="12252296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Телеграм-канал  </a:t>
            </a:r>
            <a:r>
              <a:rPr lang="uk-UA" alt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kumimoji="1" lang="uk-UA" alt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kumimoji="1" lang="uk-UA" altLang="ru-RU" sz="1400" u="sng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kumimoji="1" lang="uk-UA" altLang="ru-RU" sz="1400" u="sng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t.me/zno2020kh</a:t>
            </a:r>
          </a:p>
          <a:p>
            <a:endParaRPr kumimoji="1" lang="uk-UA" altLang="ru-RU" sz="1400" u="sng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1400" u="sng" dirty="0" smtClean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1400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  <a:r>
              <a:rPr lang="uk-UA" alt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ХРЦОЯО   </a:t>
            </a:r>
            <a:r>
              <a:rPr lang="en-US" altLang="ru-RU" sz="14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altLang="ru-RU" sz="14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://www.instagram.com/zno2021kh/</a:t>
            </a:r>
            <a:endParaRPr lang="uk-UA" altLang="ru-RU" sz="14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1" lang="uk-UA" altLang="ru-RU" sz="2800" u="sng" dirty="0">
              <a:solidFill>
                <a:srgbClr val="F24E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4"/>
          <a:stretch/>
        </p:blipFill>
        <p:spPr>
          <a:xfrm>
            <a:off x="2947722" y="4926793"/>
            <a:ext cx="440929" cy="40586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3" r="18339"/>
          <a:stretch/>
        </p:blipFill>
        <p:spPr>
          <a:xfrm>
            <a:off x="2932258" y="5727012"/>
            <a:ext cx="476580" cy="563203"/>
          </a:xfrm>
          <a:prstGeom prst="rect">
            <a:avLst/>
          </a:prstGeom>
        </p:spPr>
      </p:pic>
      <p:pic>
        <p:nvPicPr>
          <p:cNvPr id="9" name="Picture 2" descr="http://qrcoder.ru/code/?https%3A%2F%2Fzno-kharkiv.org.ua%2Fcontacts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9" y="1289090"/>
            <a:ext cx="2151017" cy="2151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2248"/>
            <a:ext cx="12002612" cy="492443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algn="ctr"/>
            <a:r>
              <a:rPr lang="uk-UA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ОУО стану </a:t>
            </a:r>
            <a:r>
              <a:rPr lang="uk-UA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реєстрації 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6376" y="630348"/>
            <a:ext cx="8876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85750" lvl="0" algn="ctr"/>
            <a:r>
              <a:rPr lang="uk-UA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Сервіс </a:t>
            </a:r>
            <a:r>
              <a:rPr lang="uk-UA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«Керівникам закладів </a:t>
            </a:r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освіти» </a:t>
            </a:r>
          </a:p>
          <a:p>
            <a:pPr marR="285750" lvl="0"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доступ - для керівників ОУО (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 логіном та паролем </a:t>
            </a:r>
            <a:r>
              <a:rPr lang="uk-UA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керівника)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691"/>
            <a:ext cx="2315688" cy="623203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3464324" y="1562585"/>
            <a:ext cx="7887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Сервіс надає можливість відслідковувати хід реєстрації учнів закладів району/міста: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" y="2909209"/>
            <a:ext cx="2208019" cy="350304"/>
          </a:xfrm>
          <a:prstGeom prst="rect">
            <a:avLst/>
          </a:prstGeom>
          <a:noFill/>
          <a:ln w="57150">
            <a:solidFill>
              <a:srgbClr val="8FC8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4000" contrast="66000"/>
                    </a14:imgEffect>
                  </a14:imgLayer>
                </a14:imgProps>
              </a:ext>
            </a:extLst>
          </a:blip>
          <a:srcRect l="25220" t="21476" r="31788" b="24676"/>
          <a:stretch/>
        </p:blipFill>
        <p:spPr>
          <a:xfrm>
            <a:off x="3815578" y="2294573"/>
            <a:ext cx="7030170" cy="4574123"/>
          </a:xfrm>
          <a:prstGeom prst="rect">
            <a:avLst/>
          </a:prstGeom>
          <a:ln w="19050"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15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1985" y="685953"/>
            <a:ext cx="1095483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2A2928"/>
                </a:solidFill>
              </a:rPr>
              <a:t>IV. </a:t>
            </a:r>
            <a:r>
              <a:rPr lang="uk-UA" sz="2400" b="1" dirty="0" smtClean="0">
                <a:solidFill>
                  <a:srgbClr val="2A2928"/>
                </a:solidFill>
              </a:rPr>
              <a:t>Порядок реєстрації осіб, які виявили бажання пройти зовнішнє оцінювання (зміни до наказу МОНУ від 10.01.2017 № 25)</a:t>
            </a:r>
          </a:p>
          <a:p>
            <a:pPr algn="just"/>
            <a:r>
              <a:rPr lang="uk-UA" sz="2400" b="0" i="0" dirty="0" smtClean="0">
                <a:solidFill>
                  <a:srgbClr val="2A2928"/>
                </a:solidFill>
                <a:effectLst/>
              </a:rPr>
              <a:t>п.5 </a:t>
            </a:r>
            <a:r>
              <a:rPr lang="uk-UA" sz="2400" dirty="0"/>
              <a:t>Особа, яка бажає взяти участь у зовнішньому оцінюванні, має сформувати реєстраційну картку, скориставшись спеціальним сервісом, розміщеним на </a:t>
            </a:r>
            <a:r>
              <a:rPr lang="uk-UA" sz="2400" dirty="0" err="1"/>
              <a:t>вебсайті</a:t>
            </a:r>
            <a:r>
              <a:rPr lang="uk-UA" sz="2400" dirty="0"/>
              <a:t> Українського центру, зазначивши такі дані</a:t>
            </a:r>
            <a:r>
              <a:rPr lang="uk-UA" sz="2400" dirty="0" smtClean="0"/>
              <a:t>:</a:t>
            </a:r>
          </a:p>
          <a:p>
            <a:pPr algn="just"/>
            <a:endParaRPr lang="ru-RU" sz="2400" dirty="0"/>
          </a:p>
          <a:p>
            <a:r>
              <a:rPr lang="uk-UA" sz="2400" dirty="0" smtClean="0">
                <a:solidFill>
                  <a:srgbClr val="2A2928"/>
                </a:solidFill>
              </a:rPr>
              <a:t>9) </a:t>
            </a:r>
            <a:r>
              <a:rPr lang="uk-UA" sz="2400" dirty="0" smtClean="0"/>
              <a:t>назви </a:t>
            </a:r>
            <a:r>
              <a:rPr lang="uk-UA" sz="2400" dirty="0"/>
              <a:t>навчальних предметів, з яких особі буде встановлено результати зовнішнього оцінювання за</a:t>
            </a:r>
            <a:r>
              <a:rPr lang="uk-UA" sz="2400" dirty="0" smtClean="0"/>
              <a:t>:</a:t>
            </a:r>
          </a:p>
          <a:p>
            <a:pPr marL="361950" indent="87313" algn="just"/>
            <a:r>
              <a:rPr lang="uk-UA" sz="2400" dirty="0" smtClean="0"/>
              <a:t>- критеріальною </a:t>
            </a:r>
            <a:r>
              <a:rPr lang="uk-UA" sz="2400" dirty="0">
                <a:solidFill>
                  <a:srgbClr val="ED164E"/>
                </a:solidFill>
              </a:rPr>
              <a:t>шкалою 1 ‒ 12 балів </a:t>
            </a:r>
            <a:r>
              <a:rPr lang="uk-UA" sz="2400" dirty="0"/>
              <a:t>(оцінки за державну підсумкову атестацію за освітній рівень повної загальної середньої освіти);</a:t>
            </a:r>
            <a:endParaRPr lang="ru-RU" sz="2400" dirty="0"/>
          </a:p>
          <a:p>
            <a:pPr marL="361950" indent="87313" algn="just"/>
            <a:r>
              <a:rPr lang="uk-UA" sz="2400" dirty="0" smtClean="0"/>
              <a:t>- рейтинговою </a:t>
            </a:r>
            <a:r>
              <a:rPr lang="uk-UA" sz="2400" dirty="0">
                <a:solidFill>
                  <a:srgbClr val="ED164E"/>
                </a:solidFill>
              </a:rPr>
              <a:t>шкалою 100 – 200 балів </a:t>
            </a:r>
            <a:r>
              <a:rPr lang="uk-UA" sz="2400" dirty="0"/>
              <a:t>(для визначення конкурсного </a:t>
            </a:r>
            <a:r>
              <a:rPr lang="uk-UA" sz="2400" dirty="0" err="1"/>
              <a:t>бала</a:t>
            </a:r>
            <a:r>
              <a:rPr lang="uk-UA" sz="2400" dirty="0"/>
              <a:t> під час відбору осіб, які вступають на навчання до закладів освіти для отримання ступеня фахового молодшого бакалавра, молодшого бакалавра, бакалавра (магістра і спеціаліста медичного, фармацевтичного або ветеринарного спрямувань) на основі повної загальної середньої освіти</a:t>
            </a:r>
            <a:r>
              <a:rPr lang="uk-UA" sz="2400" dirty="0" smtClean="0"/>
              <a:t>)</a:t>
            </a:r>
            <a:endParaRPr lang="ru-RU" sz="2400" dirty="0"/>
          </a:p>
          <a:p>
            <a:pPr algn="just"/>
            <a:endParaRPr lang="uk-UA" sz="2400" b="0" i="0" dirty="0">
              <a:solidFill>
                <a:srgbClr val="2A2928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79516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Реєстраційна картка ЗНО-2021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проєкт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змін до наказу МОНУ № 25)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6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3312" y="-49929"/>
            <a:ext cx="5512279" cy="683693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-454324" y="2269073"/>
            <a:ext cx="3732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algn="ctr"/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Програма реєстрації </a:t>
            </a:r>
            <a:endParaRPr lang="uk-UA" sz="2400" b="1" dirty="0" smtClean="0">
              <a:solidFill>
                <a:srgbClr val="F24E5E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447675" algn="ctr"/>
            <a:r>
              <a:rPr lang="uk-UA" sz="2400" b="1" dirty="0" smtClean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на </a:t>
            </a:r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ЗНО-2021 </a:t>
            </a:r>
            <a:endParaRPr lang="uk-UA" sz="2400" b="1" dirty="0" smtClean="0">
              <a:solidFill>
                <a:srgbClr val="F24E5E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447675" algn="ctr"/>
            <a:r>
              <a:rPr lang="uk-UA" sz="2400" b="1" dirty="0" smtClean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(Вибір </a:t>
            </a:r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предметів)</a:t>
            </a:r>
          </a:p>
        </p:txBody>
      </p:sp>
    </p:spTree>
    <p:extLst>
      <p:ext uri="{BB962C8B-B14F-4D97-AF65-F5344CB8AC3E}">
        <p14:creationId xmlns:p14="http://schemas.microsoft.com/office/powerpoint/2010/main" val="364863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17856" y="0"/>
            <a:ext cx="8760718" cy="6858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-454324" y="2269073"/>
            <a:ext cx="37323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algn="ctr"/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Програма реєстрації </a:t>
            </a:r>
            <a:endParaRPr lang="uk-UA" sz="2400" b="1" dirty="0" smtClean="0">
              <a:solidFill>
                <a:srgbClr val="F24E5E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447675" algn="ctr"/>
            <a:r>
              <a:rPr lang="uk-UA" sz="2400" b="1" dirty="0" smtClean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на </a:t>
            </a:r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ЗНО-2021 </a:t>
            </a:r>
            <a:endParaRPr lang="uk-UA" sz="2400" b="1" dirty="0" smtClean="0">
              <a:solidFill>
                <a:srgbClr val="F24E5E"/>
              </a:solidFill>
              <a:ea typeface="Open Sans Light" panose="020B0306030504020204" pitchFamily="34" charset="0"/>
              <a:cs typeface="Arial" panose="020B0604020202020204" pitchFamily="34" charset="0"/>
            </a:endParaRPr>
          </a:p>
          <a:p>
            <a:pPr marL="447675" algn="ctr"/>
            <a:r>
              <a:rPr lang="uk-UA" sz="2400" b="1" dirty="0" smtClean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(Вибір </a:t>
            </a:r>
            <a:r>
              <a:rPr lang="uk-UA" sz="2400" b="1" dirty="0">
                <a:solidFill>
                  <a:srgbClr val="F24E5E"/>
                </a:solidFill>
                <a:ea typeface="Open Sans Light" panose="020B0306030504020204" pitchFamily="34" charset="0"/>
                <a:cs typeface="Arial" panose="020B0604020202020204" pitchFamily="34" charset="0"/>
              </a:rPr>
              <a:t>предметів)</a:t>
            </a:r>
          </a:p>
        </p:txBody>
      </p:sp>
    </p:spTree>
    <p:extLst>
      <p:ext uri="{BB962C8B-B14F-4D97-AF65-F5344CB8AC3E}">
        <p14:creationId xmlns:p14="http://schemas.microsoft.com/office/powerpoint/2010/main" val="24938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464516" y="616820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24E5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9516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843" y="79516"/>
            <a:ext cx="11352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Список 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ЗО (</a:t>
            </a:r>
            <a:r>
              <a:rPr lang="uk-UA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проєкт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змін до наказу МОНУ № 25)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6891" t="16136" r="51019" b="7977"/>
          <a:stretch/>
        </p:blipFill>
        <p:spPr>
          <a:xfrm>
            <a:off x="3701447" y="616820"/>
            <a:ext cx="4576366" cy="608763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8644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464516" y="616820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24E5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9516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21531" y="96821"/>
            <a:ext cx="628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/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Індивідуальний конверт від ХРЦОЯО </a:t>
            </a:r>
            <a:endParaRPr lang="uk-UA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2970" y="2235877"/>
            <a:ext cx="48629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Підтвердженням факту реєстрації для участі в зовнішньому оцінюванні є </a:t>
            </a:r>
            <a:r>
              <a:rPr lang="uk-UA" dirty="0" smtClean="0">
                <a:solidFill>
                  <a:srgbClr val="ED164E"/>
                </a:solidFill>
                <a:latin typeface="Arial" panose="020B0604020202020204" pitchFamily="34" charset="0"/>
              </a:rPr>
              <a:t>Сертифікат</a:t>
            </a: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, який вам буде надіслано в індивідуальному конверті разом </a:t>
            </a:r>
            <a:r>
              <a:rPr lang="uk-UA" dirty="0" smtClean="0">
                <a:solidFill>
                  <a:srgbClr val="ED164E"/>
                </a:solidFill>
                <a:latin typeface="Arial" panose="020B0604020202020204" pitchFamily="34" charset="0"/>
              </a:rPr>
              <a:t>з реєстраційним повідомленням </a:t>
            </a:r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учасника зовнішнього оцінювання до закладу освіти, де ви навчаєтеся. </a:t>
            </a:r>
          </a:p>
          <a:p>
            <a:pPr algn="just"/>
            <a:endParaRPr lang="uk-UA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just"/>
            <a:r>
              <a:rPr lang="uk-UA" dirty="0" smtClean="0">
                <a:solidFill>
                  <a:srgbClr val="0D0D0D"/>
                </a:solidFill>
                <a:latin typeface="Arial" panose="020B0604020202020204" pitchFamily="34" charset="0"/>
              </a:rPr>
              <a:t>Вручення індивідуальних конвертів забезпечують заклади освіти.</a:t>
            </a:r>
            <a:endParaRPr lang="uk-UA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3607" t="16402" r="29154" b="20978"/>
          <a:stretch/>
        </p:blipFill>
        <p:spPr>
          <a:xfrm>
            <a:off x="5678676" y="740928"/>
            <a:ext cx="6186986" cy="585221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421644" y="2841034"/>
            <a:ext cx="43954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0"/>
                <a:solidFill>
                  <a:srgbClr val="F24E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stral" panose="03090702030407020403" pitchFamily="66" charset="0"/>
              </a:rPr>
              <a:t>!</a:t>
            </a:r>
            <a:endParaRPr lang="ru-RU" sz="6600" b="0" cap="none" spc="0" dirty="0">
              <a:ln w="0"/>
              <a:solidFill>
                <a:srgbClr val="F24E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31590" y="4217781"/>
            <a:ext cx="23397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0" cap="none" spc="0" dirty="0" smtClean="0">
                <a:ln w="0"/>
                <a:solidFill>
                  <a:srgbClr val="F24E5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залишається в ЗО</a:t>
            </a:r>
            <a:endParaRPr lang="uk-UA" b="0" cap="none" spc="0" dirty="0">
              <a:ln w="0"/>
              <a:solidFill>
                <a:srgbClr val="F24E5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17790" y="2632105"/>
            <a:ext cx="5947872" cy="1525855"/>
          </a:xfrm>
          <a:prstGeom prst="rect">
            <a:avLst/>
          </a:prstGeom>
          <a:noFill/>
          <a:ln w="5715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251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7413" t="16003" r="13184" b="6518"/>
          <a:stretch/>
        </p:blipFill>
        <p:spPr>
          <a:xfrm>
            <a:off x="955343" y="602736"/>
            <a:ext cx="9961291" cy="625526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955343" y="1958454"/>
            <a:ext cx="4681182" cy="736979"/>
          </a:xfrm>
          <a:prstGeom prst="rect">
            <a:avLst/>
          </a:prstGeom>
          <a:noFill/>
          <a:ln w="3810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55344" y="5105399"/>
            <a:ext cx="4681182" cy="1683161"/>
          </a:xfrm>
          <a:prstGeom prst="rect">
            <a:avLst/>
          </a:prstGeom>
          <a:noFill/>
          <a:ln w="38100">
            <a:solidFill>
              <a:srgbClr val="02C2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79516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Реєстраційне повідомлення ЗНО-2021 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(</a:t>
            </a:r>
            <a:r>
              <a:rPr lang="uk-UA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проєкт</a:t>
            </a:r>
            <a:r>
              <a:rPr lang="uk-UA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змін до наказу МОНУ № 25)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>
          <a:xfrm>
            <a:off x="2464516" y="616820"/>
            <a:ext cx="7863840" cy="77237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b="1" dirty="0">
              <a:solidFill>
                <a:srgbClr val="F24E5E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79516"/>
            <a:ext cx="12192000" cy="523220"/>
          </a:xfrm>
          <a:prstGeom prst="rect">
            <a:avLst/>
          </a:prstGeom>
          <a:solidFill>
            <a:srgbClr val="F24E5E"/>
          </a:solidFill>
        </p:spPr>
        <p:txBody>
          <a:bodyPr wrap="square">
            <a:spAutoFit/>
          </a:bodyPr>
          <a:lstStyle/>
          <a:p>
            <a:pPr marL="447675"/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4843" y="79516"/>
            <a:ext cx="6283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Сертиф</a:t>
            </a:r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і</a:t>
            </a:r>
            <a:r>
              <a:rPr lang="uk-UA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кат ЗНО-2021 (зразок)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ea typeface="Open Sans Light" panose="020B0306030504020204" pitchFamily="34" charset="0"/>
                <a:cs typeface="Arial" panose="020B0604020202020204" pitchFamily="34" charset="0"/>
              </a:rPr>
              <a:t> </a:t>
            </a:r>
            <a:endParaRPr lang="en-US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40" y="1064451"/>
            <a:ext cx="8141985" cy="532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8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14045</TotalTime>
  <Words>367</Words>
  <Application>Microsoft Office PowerPoint</Application>
  <PresentationFormat>Широкоэкранный</PresentationFormat>
  <Paragraphs>52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Mistral</vt:lpstr>
      <vt:lpstr>Open Sans Light</vt:lpstr>
      <vt:lpstr>Times New Roman</vt:lpstr>
      <vt:lpstr>Тема Office</vt:lpstr>
      <vt:lpstr>Харківський регіональний центр оцінювання якості освіти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Сухарєв Андрій Олексійович</dc:creator>
  <cp:lastModifiedBy>Валерия А. Ханикова</cp:lastModifiedBy>
  <cp:revision>465</cp:revision>
  <cp:lastPrinted>2020-01-17T08:39:43Z</cp:lastPrinted>
  <dcterms:created xsi:type="dcterms:W3CDTF">2019-04-04T08:53:31Z</dcterms:created>
  <dcterms:modified xsi:type="dcterms:W3CDTF">2021-01-28T10:25:11Z</dcterms:modified>
</cp:coreProperties>
</file>