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88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586D-E4D1-4925-9540-8B55E299389F}" type="datetimeFigureOut">
              <a:rPr lang="ru-RU" smtClean="0"/>
              <a:t>20.06.2018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29FB22-2B13-49E5-90E1-241174BB68C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586D-E4D1-4925-9540-8B55E299389F}" type="datetimeFigureOut">
              <a:rPr lang="ru-RU" smtClean="0"/>
              <a:t>20.06.2018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9FB22-2B13-49E5-90E1-241174BB68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586D-E4D1-4925-9540-8B55E299389F}" type="datetimeFigureOut">
              <a:rPr lang="ru-RU" smtClean="0"/>
              <a:t>20.06.2018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9FB22-2B13-49E5-90E1-241174BB68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586D-E4D1-4925-9540-8B55E299389F}" type="datetimeFigureOut">
              <a:rPr lang="ru-RU" smtClean="0"/>
              <a:t>20.06.2018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9FB22-2B13-49E5-90E1-241174BB68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586D-E4D1-4925-9540-8B55E299389F}" type="datetimeFigureOut">
              <a:rPr lang="ru-RU" smtClean="0"/>
              <a:t>20.06.2018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9FB22-2B13-49E5-90E1-241174BB68C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586D-E4D1-4925-9540-8B55E299389F}" type="datetimeFigureOut">
              <a:rPr lang="ru-RU" smtClean="0"/>
              <a:t>20.06.2018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9FB22-2B13-49E5-90E1-241174BB68C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586D-E4D1-4925-9540-8B55E299389F}" type="datetimeFigureOut">
              <a:rPr lang="ru-RU" smtClean="0"/>
              <a:t>20.06.2018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9FB22-2B13-49E5-90E1-241174BB68C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586D-E4D1-4925-9540-8B55E299389F}" type="datetimeFigureOut">
              <a:rPr lang="ru-RU" smtClean="0"/>
              <a:t>20.06.2018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9FB22-2B13-49E5-90E1-241174BB68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586D-E4D1-4925-9540-8B55E299389F}" type="datetimeFigureOut">
              <a:rPr lang="ru-RU" smtClean="0"/>
              <a:t>20.06.2018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9FB22-2B13-49E5-90E1-241174BB68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586D-E4D1-4925-9540-8B55E299389F}" type="datetimeFigureOut">
              <a:rPr lang="ru-RU" smtClean="0"/>
              <a:t>20.06.2018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9FB22-2B13-49E5-90E1-241174BB68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586D-E4D1-4925-9540-8B55E299389F}" type="datetimeFigureOut">
              <a:rPr lang="ru-RU" smtClean="0"/>
              <a:t>20.06.2018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9FB22-2B13-49E5-90E1-241174BB68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B75586D-E4D1-4925-9540-8B55E299389F}" type="datetimeFigureOut">
              <a:rPr lang="ru-RU" smtClean="0"/>
              <a:t>20.06.2018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C29FB22-2B13-49E5-90E1-241174BB68C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000" dirty="0" smtClean="0">
                <a:solidFill>
                  <a:srgbClr val="002060"/>
                </a:solidFill>
              </a:rPr>
              <a:t>Постанова </a:t>
            </a:r>
            <a:r>
              <a:rPr lang="uk-UA" sz="3000" dirty="0">
                <a:solidFill>
                  <a:srgbClr val="002060"/>
                </a:solidFill>
              </a:rPr>
              <a:t>Кабінету Міністрів </a:t>
            </a:r>
            <a:r>
              <a:rPr lang="uk-UA" sz="3000" dirty="0" smtClean="0">
                <a:solidFill>
                  <a:srgbClr val="002060"/>
                </a:solidFill>
              </a:rPr>
              <a:t>України</a:t>
            </a:r>
          </a:p>
          <a:p>
            <a:pPr marL="0" indent="0" algn="ctr">
              <a:buNone/>
            </a:pPr>
            <a:r>
              <a:rPr lang="uk-UA" sz="3000" dirty="0" smtClean="0">
                <a:solidFill>
                  <a:srgbClr val="002060"/>
                </a:solidFill>
              </a:rPr>
              <a:t>від </a:t>
            </a:r>
            <a:r>
              <a:rPr lang="uk-UA" sz="3000" dirty="0">
                <a:solidFill>
                  <a:srgbClr val="002060"/>
                </a:solidFill>
              </a:rPr>
              <a:t>16.05.2018 № </a:t>
            </a:r>
            <a:r>
              <a:rPr lang="uk-UA" sz="3000" dirty="0" smtClean="0">
                <a:solidFill>
                  <a:srgbClr val="002060"/>
                </a:solidFill>
              </a:rPr>
              <a:t>370</a:t>
            </a:r>
          </a:p>
          <a:p>
            <a:pPr marL="0" indent="0" algn="ctr">
              <a:buNone/>
            </a:pPr>
            <a:r>
              <a:rPr lang="uk-UA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uk-UA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 внесення змін до Положення про всеукраїнський конкурс «Учитель року»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8303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uk-UA" sz="4800" dirty="0">
                <a:solidFill>
                  <a:srgbClr val="C00000"/>
                </a:solidFill>
              </a:rPr>
              <a:t>Змінилися назви турів: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4800" dirty="0">
                <a:solidFill>
                  <a:srgbClr val="002060"/>
                </a:solidFill>
              </a:rPr>
              <a:t>перший</a:t>
            </a:r>
            <a:r>
              <a:rPr lang="uk-UA" sz="4800" dirty="0"/>
              <a:t> – </a:t>
            </a:r>
            <a:r>
              <a:rPr lang="uk-UA" sz="4800" dirty="0">
                <a:solidFill>
                  <a:srgbClr val="C00000"/>
                </a:solidFill>
              </a:rPr>
              <a:t>зональний;</a:t>
            </a:r>
            <a:endParaRPr lang="ru-RU" sz="4800" dirty="0">
              <a:solidFill>
                <a:srgbClr val="C00000"/>
              </a:solidFill>
            </a:endParaRPr>
          </a:p>
          <a:p>
            <a:r>
              <a:rPr lang="uk-UA" sz="4800" dirty="0">
                <a:solidFill>
                  <a:srgbClr val="002060"/>
                </a:solidFill>
              </a:rPr>
              <a:t>другий</a:t>
            </a:r>
            <a:r>
              <a:rPr lang="uk-UA" sz="4800" dirty="0"/>
              <a:t> – </a:t>
            </a:r>
            <a:r>
              <a:rPr lang="uk-UA" sz="4800" dirty="0">
                <a:solidFill>
                  <a:srgbClr val="C00000"/>
                </a:solidFill>
              </a:rPr>
              <a:t>регіональний;</a:t>
            </a:r>
            <a:endParaRPr lang="ru-RU" sz="4800" dirty="0">
              <a:solidFill>
                <a:srgbClr val="C00000"/>
              </a:solidFill>
            </a:endParaRPr>
          </a:p>
          <a:p>
            <a:r>
              <a:rPr lang="uk-UA" sz="4800" dirty="0">
                <a:solidFill>
                  <a:srgbClr val="002060"/>
                </a:solidFill>
              </a:rPr>
              <a:t>третій</a:t>
            </a:r>
            <a:r>
              <a:rPr lang="uk-UA" sz="4800" dirty="0"/>
              <a:t> – </a:t>
            </a:r>
            <a:r>
              <a:rPr lang="uk-UA" sz="4800" dirty="0" smtClean="0">
                <a:solidFill>
                  <a:srgbClr val="C00000"/>
                </a:solidFill>
              </a:rPr>
              <a:t>всеукраїнський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201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2132856"/>
            <a:ext cx="3024335" cy="18722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Положення</a:t>
            </a:r>
          </a:p>
          <a:p>
            <a:pPr algn="ctr"/>
            <a:endParaRPr lang="uk-UA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uk-UA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Умови</a:t>
            </a:r>
            <a:endParaRPr lang="ru-RU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347864" y="2538612"/>
            <a:ext cx="2376264" cy="1060696"/>
          </a:xfrm>
          <a:prstGeom prst="right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 єдиними</a:t>
            </a:r>
            <a:endParaRPr lang="ru-RU" sz="28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5717212" y="1160748"/>
            <a:ext cx="720080" cy="3816424"/>
          </a:xfrm>
          <a:prstGeom prst="leftBrace">
            <a:avLst>
              <a:gd name="adj1" fmla="val 53393"/>
              <a:gd name="adj2" fmla="val 50000"/>
            </a:avLst>
          </a:prstGeom>
          <a:ln w="762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228184" y="1160748"/>
            <a:ext cx="2527196" cy="3816425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перший тур</a:t>
            </a:r>
            <a:endParaRPr lang="ru-RU" sz="36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uk-UA" sz="36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uk-UA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другий тур</a:t>
            </a:r>
            <a:endParaRPr lang="ru-RU" sz="36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uk-UA" sz="36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uk-UA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третій тур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0674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r>
              <a:rPr lang="uk-UA" dirty="0" smtClean="0">
                <a:solidFill>
                  <a:srgbClr val="C00000"/>
                </a:solidFill>
              </a:rPr>
              <a:t>Перший тур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3200" dirty="0">
                <a:solidFill>
                  <a:srgbClr val="002060"/>
                </a:solidFill>
              </a:rPr>
              <a:t>П</a:t>
            </a:r>
            <a:r>
              <a:rPr lang="uk-UA" sz="3200" dirty="0" smtClean="0">
                <a:solidFill>
                  <a:srgbClr val="002060"/>
                </a:solidFill>
              </a:rPr>
              <a:t>ередбачено</a:t>
            </a:r>
            <a:r>
              <a:rPr lang="uk-UA" sz="3200" dirty="0" smtClean="0"/>
              <a:t> </a:t>
            </a:r>
            <a:r>
              <a:rPr lang="uk-UA" sz="3200" u="sng" dirty="0">
                <a:solidFill>
                  <a:srgbClr val="C00000"/>
                </a:solidFill>
              </a:rPr>
              <a:t>проведення першого туру в зонах</a:t>
            </a:r>
            <a:r>
              <a:rPr lang="uk-UA" sz="3200" dirty="0">
                <a:solidFill>
                  <a:srgbClr val="C00000"/>
                </a:solidFill>
              </a:rPr>
              <a:t>,</a:t>
            </a:r>
            <a:r>
              <a:rPr lang="uk-UA" sz="3200" dirty="0"/>
              <a:t> </a:t>
            </a:r>
            <a:r>
              <a:rPr lang="uk-UA" sz="3200" dirty="0">
                <a:solidFill>
                  <a:srgbClr val="002060"/>
                </a:solidFill>
              </a:rPr>
              <a:t>визначених структурним підрозділом з питань освіти обласної держадміністрації з урахуванням кількості зареєстрованих учасників конкурсу. </a:t>
            </a:r>
            <a:endParaRPr lang="uk-UA" sz="32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uk-UA" sz="3200" dirty="0" smtClean="0">
                <a:solidFill>
                  <a:srgbClr val="002060"/>
                </a:solidFill>
              </a:rPr>
              <a:t>Кількість </a:t>
            </a:r>
            <a:r>
              <a:rPr lang="uk-UA" sz="3200" dirty="0">
                <a:solidFill>
                  <a:srgbClr val="002060"/>
                </a:solidFill>
              </a:rPr>
              <a:t>учасників першого туру в одній зоні не може бути меншою ніж </a:t>
            </a:r>
            <a:r>
              <a:rPr lang="uk-UA" sz="3200" u="sng" dirty="0">
                <a:solidFill>
                  <a:srgbClr val="C00000"/>
                </a:solidFill>
              </a:rPr>
              <a:t>три особи </a:t>
            </a:r>
            <a:r>
              <a:rPr lang="uk-UA" sz="3200" dirty="0">
                <a:solidFill>
                  <a:srgbClr val="002060"/>
                </a:solidFill>
              </a:rPr>
              <a:t>в кожній </a:t>
            </a:r>
            <a:r>
              <a:rPr lang="uk-UA" sz="3200" dirty="0" smtClean="0">
                <a:solidFill>
                  <a:srgbClr val="002060"/>
                </a:solidFill>
              </a:rPr>
              <a:t>номінації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138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3200" b="1" dirty="0" smtClean="0">
                <a:solidFill>
                  <a:srgbClr val="C00000"/>
                </a:solidFill>
              </a:rPr>
              <a:t>Єдина централізована попередня реєстрація всіх </a:t>
            </a:r>
            <a:r>
              <a:rPr lang="uk-UA" sz="3200" b="1" dirty="0">
                <a:solidFill>
                  <a:srgbClr val="C00000"/>
                </a:solidFill>
              </a:rPr>
              <a:t>учасників </a:t>
            </a:r>
            <a:r>
              <a:rPr lang="uk-UA" sz="3200" b="1" dirty="0" smtClean="0">
                <a:solidFill>
                  <a:srgbClr val="C00000"/>
                </a:solidFill>
              </a:rPr>
              <a:t>конкурсу</a:t>
            </a:r>
          </a:p>
          <a:p>
            <a:pPr marL="0" indent="0">
              <a:buNone/>
            </a:pPr>
            <a:endParaRPr lang="uk-UA" sz="3200" dirty="0"/>
          </a:p>
          <a:p>
            <a:pPr marL="0" indent="0" algn="ctr">
              <a:buNone/>
            </a:pPr>
            <a:r>
              <a:rPr lang="uk-UA" sz="3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Наказ МОНУ від  07.06.2018 № 603</a:t>
            </a:r>
          </a:p>
          <a:p>
            <a:pPr marL="0" indent="0" algn="ctr">
              <a:buNone/>
            </a:pPr>
            <a:r>
              <a:rPr lang="uk-UA" sz="3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«Про проведення всеукраїнського конкурсу «Учитель року – 2019»</a:t>
            </a:r>
          </a:p>
          <a:p>
            <a:pPr marL="0" indent="0">
              <a:buNone/>
            </a:pPr>
            <a:r>
              <a:rPr lang="uk-UA" sz="3200" dirty="0" smtClean="0">
                <a:solidFill>
                  <a:srgbClr val="002060"/>
                </a:solidFill>
              </a:rPr>
              <a:t>« 2. Здійснити реєстрацію педагогічних працівників для участі в Конкурсі </a:t>
            </a: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 smtClean="0">
                <a:solidFill>
                  <a:srgbClr val="002060"/>
                </a:solidFill>
              </a:rPr>
              <a:t>з</a:t>
            </a:r>
            <a:r>
              <a:rPr lang="uk-UA" sz="3200" dirty="0" smtClean="0"/>
              <a:t> </a:t>
            </a:r>
            <a:r>
              <a:rPr lang="uk-UA" sz="3200" b="1" i="1" dirty="0" smtClean="0">
                <a:solidFill>
                  <a:srgbClr val="C00000"/>
                </a:solidFill>
              </a:rPr>
              <a:t>17 вересня</a:t>
            </a:r>
            <a:r>
              <a:rPr lang="uk-UA" sz="3200" dirty="0" smtClean="0">
                <a:solidFill>
                  <a:srgbClr val="C00000"/>
                </a:solidFill>
              </a:rPr>
              <a:t> </a:t>
            </a:r>
            <a:r>
              <a:rPr lang="uk-UA" sz="3200" dirty="0" smtClean="0">
                <a:solidFill>
                  <a:srgbClr val="002060"/>
                </a:solidFill>
              </a:rPr>
              <a:t>по</a:t>
            </a:r>
            <a:r>
              <a:rPr lang="uk-UA" sz="3200" dirty="0" smtClean="0"/>
              <a:t> </a:t>
            </a:r>
            <a:r>
              <a:rPr lang="uk-UA" sz="3200" b="1" i="1" dirty="0" smtClean="0">
                <a:solidFill>
                  <a:srgbClr val="C00000"/>
                </a:solidFill>
              </a:rPr>
              <a:t>15 жовтня</a:t>
            </a:r>
            <a:r>
              <a:rPr lang="uk-UA" sz="3200" dirty="0" smtClean="0">
                <a:solidFill>
                  <a:srgbClr val="C00000"/>
                </a:solidFill>
              </a:rPr>
              <a:t> </a:t>
            </a:r>
            <a:r>
              <a:rPr lang="uk-UA" sz="3200" dirty="0" smtClean="0">
                <a:solidFill>
                  <a:srgbClr val="002060"/>
                </a:solidFill>
              </a:rPr>
              <a:t>2018 </a:t>
            </a:r>
            <a:r>
              <a:rPr lang="uk-UA" sz="3200" dirty="0" smtClean="0">
                <a:solidFill>
                  <a:srgbClr val="002060"/>
                </a:solidFill>
              </a:rPr>
              <a:t>року»</a:t>
            </a:r>
            <a:endParaRPr lang="ru-RU" sz="32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uk-UA" sz="3200" dirty="0"/>
          </a:p>
          <a:p>
            <a:pPr marL="0" indent="0">
              <a:buNone/>
            </a:pPr>
            <a:r>
              <a:rPr lang="uk-UA" sz="3200" dirty="0" smtClean="0">
                <a:solidFill>
                  <a:srgbClr val="002060"/>
                </a:solidFill>
              </a:rPr>
              <a:t>Буде змінено платформу </a:t>
            </a:r>
            <a:r>
              <a:rPr lang="uk-UA" sz="3200" dirty="0" smtClean="0">
                <a:solidFill>
                  <a:srgbClr val="002060"/>
                </a:solidFill>
              </a:rPr>
              <a:t>реєстрації</a:t>
            </a:r>
            <a:endParaRPr lang="uk-UA" sz="32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905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1340768"/>
          </a:xfrm>
        </p:spPr>
        <p:txBody>
          <a:bodyPr/>
          <a:lstStyle/>
          <a:p>
            <a:r>
              <a:rPr lang="uk-UA" sz="4800" dirty="0" smtClean="0">
                <a:solidFill>
                  <a:srgbClr val="C00000"/>
                </a:solidFill>
              </a:rPr>
              <a:t>Організація проведення турів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dirty="0">
                <a:solidFill>
                  <a:srgbClr val="002060"/>
                </a:solidFill>
              </a:rPr>
              <a:t>Положенням регламентується кількість етапів проведення першого та другого турів конкурсу</a:t>
            </a:r>
            <a:r>
              <a:rPr lang="uk-UA" sz="3200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uk-UA" sz="3200" dirty="0" smtClean="0">
                <a:solidFill>
                  <a:srgbClr val="002060"/>
                </a:solidFill>
              </a:rPr>
              <a:t>Зональний тур проводиться в </a:t>
            </a:r>
            <a:r>
              <a:rPr lang="uk-UA" sz="3200" b="1" dirty="0" smtClean="0">
                <a:solidFill>
                  <a:srgbClr val="C00000"/>
                </a:solidFill>
              </a:rPr>
              <a:t>один</a:t>
            </a:r>
            <a:r>
              <a:rPr lang="uk-UA" sz="3200" b="1" dirty="0" smtClean="0">
                <a:solidFill>
                  <a:srgbClr val="002060"/>
                </a:solidFill>
              </a:rPr>
              <a:t> </a:t>
            </a:r>
            <a:r>
              <a:rPr lang="uk-UA" sz="3200" dirty="0" smtClean="0">
                <a:solidFill>
                  <a:srgbClr val="002060"/>
                </a:solidFill>
              </a:rPr>
              <a:t>етап.</a:t>
            </a:r>
            <a:endParaRPr lang="uk-UA" sz="32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uk-UA" sz="3200" dirty="0" smtClean="0">
                <a:solidFill>
                  <a:srgbClr val="002060"/>
                </a:solidFill>
              </a:rPr>
              <a:t>Раніше </a:t>
            </a:r>
            <a:r>
              <a:rPr lang="uk-UA" sz="3200" dirty="0">
                <a:solidFill>
                  <a:srgbClr val="002060"/>
                </a:solidFill>
              </a:rPr>
              <a:t>другий тур у Харківській області проводився в</a:t>
            </a:r>
            <a:r>
              <a:rPr lang="uk-UA" sz="3200" dirty="0"/>
              <a:t> </a:t>
            </a:r>
            <a:r>
              <a:rPr lang="uk-UA" sz="3200" b="1" dirty="0">
                <a:solidFill>
                  <a:srgbClr val="C00000"/>
                </a:solidFill>
              </a:rPr>
              <a:t>три</a:t>
            </a:r>
            <a:r>
              <a:rPr lang="uk-UA" sz="3200" dirty="0"/>
              <a:t> </a:t>
            </a:r>
            <a:r>
              <a:rPr lang="uk-UA" sz="3200" dirty="0">
                <a:solidFill>
                  <a:srgbClr val="002060"/>
                </a:solidFill>
              </a:rPr>
              <a:t>етапи, тепер він може проводитися лише в </a:t>
            </a:r>
            <a:r>
              <a:rPr lang="uk-UA" sz="3200" b="1" dirty="0">
                <a:solidFill>
                  <a:srgbClr val="C00000"/>
                </a:solidFill>
              </a:rPr>
              <a:t>один або два</a:t>
            </a:r>
            <a:r>
              <a:rPr lang="uk-UA" sz="3200" u="sng" dirty="0">
                <a:solidFill>
                  <a:srgbClr val="C00000"/>
                </a:solidFill>
              </a:rPr>
              <a:t> </a:t>
            </a:r>
            <a:r>
              <a:rPr lang="uk-UA" sz="3200" dirty="0">
                <a:solidFill>
                  <a:srgbClr val="002060"/>
                </a:solidFill>
              </a:rPr>
              <a:t>(відбірковий та фінальний) </a:t>
            </a:r>
            <a:r>
              <a:rPr lang="uk-UA" sz="3200" dirty="0" smtClean="0">
                <a:solidFill>
                  <a:srgbClr val="002060"/>
                </a:solidFill>
              </a:rPr>
              <a:t>етапи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796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268760"/>
          </a:xfrm>
        </p:spPr>
        <p:txBody>
          <a:bodyPr/>
          <a:lstStyle/>
          <a:p>
            <a:r>
              <a:rPr lang="uk-UA" sz="4800" dirty="0" smtClean="0">
                <a:solidFill>
                  <a:srgbClr val="C00000"/>
                </a:solidFill>
              </a:rPr>
              <a:t>Організація проведення турів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853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3200" dirty="0" smtClean="0">
                <a:solidFill>
                  <a:srgbClr val="002060"/>
                </a:solidFill>
              </a:rPr>
              <a:t>Для </a:t>
            </a:r>
            <a:r>
              <a:rPr lang="uk-UA" sz="3200" dirty="0">
                <a:solidFill>
                  <a:srgbClr val="002060"/>
                </a:solidFill>
              </a:rPr>
              <a:t>проведення першого і другого турів конкурсу утворюються організаційні комітети та журі в </a:t>
            </a:r>
            <a:r>
              <a:rPr lang="uk-UA" sz="3200" u="sng" dirty="0">
                <a:solidFill>
                  <a:srgbClr val="C00000"/>
                </a:solidFill>
              </a:rPr>
              <a:t>кожній </a:t>
            </a:r>
            <a:r>
              <a:rPr lang="uk-UA" sz="3200" u="sng" dirty="0" smtClean="0">
                <a:solidFill>
                  <a:srgbClr val="C00000"/>
                </a:solidFill>
              </a:rPr>
              <a:t>номінації.</a:t>
            </a:r>
          </a:p>
          <a:p>
            <a:pPr marL="0" indent="0">
              <a:buNone/>
            </a:pPr>
            <a:endParaRPr lang="uk-UA" sz="3200" u="sng" dirty="0"/>
          </a:p>
          <a:p>
            <a:pPr marL="0" indent="0">
              <a:buNone/>
            </a:pPr>
            <a:r>
              <a:rPr lang="uk-UA" sz="3200" dirty="0">
                <a:solidFill>
                  <a:srgbClr val="002060"/>
                </a:solidFill>
              </a:rPr>
              <a:t>Умови та порядок проведення </a:t>
            </a:r>
            <a:r>
              <a:rPr lang="uk-UA" sz="3200" dirty="0" smtClean="0">
                <a:solidFill>
                  <a:srgbClr val="002060"/>
                </a:solidFill>
              </a:rPr>
              <a:t>першого і другого турів конкурсу </a:t>
            </a:r>
            <a:r>
              <a:rPr lang="uk-UA" sz="3200" u="sng" dirty="0" smtClean="0">
                <a:solidFill>
                  <a:srgbClr val="C00000"/>
                </a:solidFill>
              </a:rPr>
              <a:t>затверджує </a:t>
            </a:r>
            <a:r>
              <a:rPr lang="uk-UA" sz="3200" u="sng" dirty="0">
                <a:solidFill>
                  <a:srgbClr val="C00000"/>
                </a:solidFill>
              </a:rPr>
              <a:t>центральний оргкомітет</a:t>
            </a:r>
            <a:r>
              <a:rPr lang="uk-UA" sz="3200" dirty="0">
                <a:solidFill>
                  <a:srgbClr val="C00000"/>
                </a:solidFill>
              </a:rPr>
              <a:t> </a:t>
            </a:r>
            <a:r>
              <a:rPr lang="uk-UA" sz="3200" dirty="0" smtClean="0">
                <a:solidFill>
                  <a:srgbClr val="002060"/>
                </a:solidFill>
              </a:rPr>
              <a:t>конкурсу.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994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uk-UA" sz="4800" dirty="0" smtClean="0">
                <a:solidFill>
                  <a:srgbClr val="C00000"/>
                </a:solidFill>
              </a:rPr>
              <a:t>Особливість відбору учасників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55365"/>
            <a:ext cx="885698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800" dirty="0" smtClean="0">
                <a:solidFill>
                  <a:srgbClr val="002060"/>
                </a:solidFill>
              </a:rPr>
              <a:t>У </a:t>
            </a:r>
            <a:r>
              <a:rPr lang="uk-UA" sz="2800" dirty="0">
                <a:solidFill>
                  <a:srgbClr val="002060"/>
                </a:solidFill>
              </a:rPr>
              <a:t>конкурсі мають право брати участь педагогічні працівники не тільки закладів загальної середньої освіти, а також закладів </a:t>
            </a:r>
            <a:r>
              <a:rPr lang="uk-UA" sz="2800" b="1" u="sng" dirty="0" smtClean="0">
                <a:solidFill>
                  <a:srgbClr val="C00000"/>
                </a:solidFill>
              </a:rPr>
              <a:t>професійної </a:t>
            </a:r>
            <a:r>
              <a:rPr lang="uk-UA" sz="2800" b="1" u="sng" dirty="0">
                <a:solidFill>
                  <a:srgbClr val="C00000"/>
                </a:solidFill>
              </a:rPr>
              <a:t>(професійно-технічної) освіти</a:t>
            </a:r>
            <a:r>
              <a:rPr lang="uk-UA" sz="2800" dirty="0" smtClean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endParaRPr lang="uk-UA" sz="2800" dirty="0"/>
          </a:p>
          <a:p>
            <a:pPr marL="0" lvl="0" indent="0">
              <a:buNone/>
            </a:pPr>
            <a:r>
              <a:rPr lang="uk-UA" sz="2800" dirty="0">
                <a:solidFill>
                  <a:srgbClr val="002060"/>
                </a:solidFill>
              </a:rPr>
              <a:t>Змінено критерій учасника конкурсу щодо його стажу педагогічної роботи:</a:t>
            </a:r>
            <a:endParaRPr lang="ru-RU" sz="2800" dirty="0">
              <a:solidFill>
                <a:srgbClr val="002060"/>
              </a:solidFill>
            </a:endParaRPr>
          </a:p>
          <a:p>
            <a:r>
              <a:rPr lang="uk-UA" sz="2800" b="1" dirty="0">
                <a:solidFill>
                  <a:srgbClr val="C00000"/>
                </a:solidFill>
              </a:rPr>
              <a:t>було</a:t>
            </a:r>
            <a:r>
              <a:rPr lang="uk-UA" sz="2800" dirty="0"/>
              <a:t> </a:t>
            </a:r>
            <a:r>
              <a:rPr lang="uk-UA" sz="2800" dirty="0">
                <a:solidFill>
                  <a:srgbClr val="002060"/>
                </a:solidFill>
              </a:rPr>
              <a:t>– до </a:t>
            </a:r>
            <a:r>
              <a:rPr lang="uk-UA" sz="2800" b="1" dirty="0">
                <a:solidFill>
                  <a:srgbClr val="C00000"/>
                </a:solidFill>
              </a:rPr>
              <a:t>п’яти</a:t>
            </a:r>
            <a:r>
              <a:rPr lang="uk-UA" sz="2800" dirty="0"/>
              <a:t> </a:t>
            </a:r>
            <a:r>
              <a:rPr lang="uk-UA" sz="2800" dirty="0">
                <a:solidFill>
                  <a:srgbClr val="002060"/>
                </a:solidFill>
              </a:rPr>
              <a:t>років;</a:t>
            </a:r>
            <a:endParaRPr lang="ru-RU" sz="2800" dirty="0">
              <a:solidFill>
                <a:srgbClr val="002060"/>
              </a:solidFill>
            </a:endParaRPr>
          </a:p>
          <a:p>
            <a:r>
              <a:rPr lang="uk-UA" sz="2800" b="1" dirty="0">
                <a:solidFill>
                  <a:srgbClr val="C00000"/>
                </a:solidFill>
              </a:rPr>
              <a:t>стало</a:t>
            </a:r>
            <a:r>
              <a:rPr lang="uk-UA" sz="2800" dirty="0"/>
              <a:t> </a:t>
            </a:r>
            <a:r>
              <a:rPr lang="uk-UA" sz="2800" dirty="0">
                <a:solidFill>
                  <a:srgbClr val="002060"/>
                </a:solidFill>
              </a:rPr>
              <a:t>– до </a:t>
            </a:r>
            <a:r>
              <a:rPr lang="uk-UA" sz="2800" b="1" dirty="0">
                <a:solidFill>
                  <a:srgbClr val="C00000"/>
                </a:solidFill>
              </a:rPr>
              <a:t>трьох</a:t>
            </a:r>
            <a:r>
              <a:rPr lang="uk-UA" sz="2800" dirty="0"/>
              <a:t> </a:t>
            </a:r>
            <a:r>
              <a:rPr lang="uk-UA" sz="2800" dirty="0">
                <a:solidFill>
                  <a:srgbClr val="002060"/>
                </a:solidFill>
              </a:rPr>
              <a:t>років.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042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43408"/>
            <a:ext cx="9144000" cy="1600200"/>
          </a:xfrm>
        </p:spPr>
        <p:txBody>
          <a:bodyPr/>
          <a:lstStyle/>
          <a:p>
            <a:r>
              <a:rPr lang="uk-UA" sz="4800" dirty="0" smtClean="0">
                <a:solidFill>
                  <a:srgbClr val="C00000"/>
                </a:solidFill>
              </a:rPr>
              <a:t>Конкурс «Учитель року – 2019»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56792"/>
            <a:ext cx="8856984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8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Наказ МОНУ від  07.06.2018 № 603</a:t>
            </a:r>
          </a:p>
          <a:p>
            <a:pPr marL="0" indent="0" algn="ctr">
              <a:buNone/>
            </a:pPr>
            <a:r>
              <a:rPr lang="uk-UA" sz="28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«Про проведення всеукраїнського конкурсу «Учитель року – 2019</a:t>
            </a:r>
            <a:r>
              <a:rPr lang="uk-UA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  <a:p>
            <a:pPr marL="0" lvl="0" indent="0">
              <a:buNone/>
            </a:pPr>
            <a:r>
              <a:rPr lang="uk-UA" sz="2800" dirty="0" smtClean="0">
                <a:solidFill>
                  <a:srgbClr val="002060"/>
                </a:solidFill>
              </a:rPr>
              <a:t>Номінації:</a:t>
            </a:r>
          </a:p>
          <a:p>
            <a:r>
              <a:rPr lang="uk-UA" sz="2800" dirty="0" smtClean="0">
                <a:solidFill>
                  <a:srgbClr val="002060"/>
                </a:solidFill>
              </a:rPr>
              <a:t>Географія</a:t>
            </a:r>
            <a:endParaRPr lang="uk-UA" sz="2800" dirty="0" smtClean="0">
              <a:solidFill>
                <a:srgbClr val="002060"/>
              </a:solidFill>
            </a:endParaRPr>
          </a:p>
          <a:p>
            <a:r>
              <a:rPr lang="uk-UA" sz="2800" dirty="0" smtClean="0">
                <a:solidFill>
                  <a:srgbClr val="002060"/>
                </a:solidFill>
              </a:rPr>
              <a:t>Французька мова</a:t>
            </a:r>
          </a:p>
          <a:p>
            <a:r>
              <a:rPr lang="uk-UA" sz="2800" dirty="0" smtClean="0">
                <a:solidFill>
                  <a:srgbClr val="002060"/>
                </a:solidFill>
              </a:rPr>
              <a:t>Основи </a:t>
            </a:r>
            <a:r>
              <a:rPr lang="uk-UA" sz="2800" dirty="0" err="1" smtClean="0">
                <a:solidFill>
                  <a:srgbClr val="002060"/>
                </a:solidFill>
              </a:rPr>
              <a:t>здоров</a:t>
            </a:r>
            <a:r>
              <a:rPr lang="en-US" sz="2800" dirty="0" smtClean="0">
                <a:solidFill>
                  <a:srgbClr val="002060"/>
                </a:solidFill>
              </a:rPr>
              <a:t>’</a:t>
            </a:r>
            <a:r>
              <a:rPr lang="uk-UA" sz="2800" dirty="0" smtClean="0">
                <a:solidFill>
                  <a:srgbClr val="002060"/>
                </a:solidFill>
              </a:rPr>
              <a:t>я</a:t>
            </a:r>
          </a:p>
          <a:p>
            <a:r>
              <a:rPr lang="uk-UA" sz="2800" dirty="0" smtClean="0">
                <a:solidFill>
                  <a:srgbClr val="002060"/>
                </a:solidFill>
              </a:rPr>
              <a:t>Захист Вітчизни (хлопці)</a:t>
            </a:r>
          </a:p>
          <a:p>
            <a:r>
              <a:rPr lang="uk-UA" sz="2800" dirty="0" smtClean="0">
                <a:solidFill>
                  <a:srgbClr val="002060"/>
                </a:solidFill>
              </a:rPr>
              <a:t>Учитель інклюзивного класу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8379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56</TotalTime>
  <Words>278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Исполнительная</vt:lpstr>
      <vt:lpstr>Презентация PowerPoint</vt:lpstr>
      <vt:lpstr>Змінилися назви турів:</vt:lpstr>
      <vt:lpstr>Презентация PowerPoint</vt:lpstr>
      <vt:lpstr>Перший тур</vt:lpstr>
      <vt:lpstr>Презентация PowerPoint</vt:lpstr>
      <vt:lpstr>Організація проведення турів</vt:lpstr>
      <vt:lpstr>Організація проведення турів</vt:lpstr>
      <vt:lpstr>Особливість відбору учасників</vt:lpstr>
      <vt:lpstr>Конкурс «Учитель року – 2019»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 Ставицкий</dc:creator>
  <cp:lastModifiedBy>Светлана Вольянская</cp:lastModifiedBy>
  <cp:revision>8</cp:revision>
  <dcterms:created xsi:type="dcterms:W3CDTF">2018-06-19T06:33:07Z</dcterms:created>
  <dcterms:modified xsi:type="dcterms:W3CDTF">2018-06-20T07:06:07Z</dcterms:modified>
</cp:coreProperties>
</file>