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3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76EA9-F631-4775-AF0E-30EC10AA23E4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3E92-C493-475C-8B72-25E0598CC8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24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26.png"/><Relationship Id="rId10" Type="http://schemas.openxmlformats.org/officeDocument/2006/relationships/image" Target="../media/image65.jpeg"/><Relationship Id="rId4" Type="http://schemas.openxmlformats.org/officeDocument/2006/relationships/image" Target="../media/image25.pn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12" Type="http://schemas.openxmlformats.org/officeDocument/2006/relationships/image" Target="../media/image7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26.png"/><Relationship Id="rId5" Type="http://schemas.openxmlformats.org/officeDocument/2006/relationships/image" Target="../media/image71.jpeg"/><Relationship Id="rId10" Type="http://schemas.openxmlformats.org/officeDocument/2006/relationships/image" Target="../media/image25.png"/><Relationship Id="rId4" Type="http://schemas.openxmlformats.org/officeDocument/2006/relationships/image" Target="../media/image70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4.png"/><Relationship Id="rId7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26.png"/><Relationship Id="rId10" Type="http://schemas.openxmlformats.org/officeDocument/2006/relationships/image" Target="../media/image80.jpeg"/><Relationship Id="rId4" Type="http://schemas.openxmlformats.org/officeDocument/2006/relationships/image" Target="../media/image25.png"/><Relationship Id="rId9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5" Type="http://schemas.openxmlformats.org/officeDocument/2006/relationships/image" Target="../media/image35.jpe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5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26.pn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5.png"/><Relationship Id="rId7" Type="http://schemas.openxmlformats.org/officeDocument/2006/relationships/image" Target="../media/image4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26.png"/><Relationship Id="rId5" Type="http://schemas.openxmlformats.org/officeDocument/2006/relationships/image" Target="../media/image50.jpeg"/><Relationship Id="rId10" Type="http://schemas.openxmlformats.org/officeDocument/2006/relationships/image" Target="../media/image25.png"/><Relationship Id="rId4" Type="http://schemas.openxmlformats.org/officeDocument/2006/relationships/image" Target="../media/image4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5.png"/><Relationship Id="rId7" Type="http://schemas.openxmlformats.org/officeDocument/2006/relationships/image" Target="../media/image5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26.pn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vatanplus.com/files/resources/mid/5755badaea14e15526e1e74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357" y="2857472"/>
            <a:ext cx="7239643" cy="4000528"/>
          </a:xfrm>
          <a:prstGeom prst="rect">
            <a:avLst/>
          </a:prstGeom>
          <a:noFill/>
        </p:spPr>
      </p:pic>
      <p:pic>
        <p:nvPicPr>
          <p:cNvPr id="3" name="Рисунок 2" descr="герб школ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1063">
            <a:off x="6643702" y="428604"/>
            <a:ext cx="2228375" cy="1143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nplus.com/files/resources/original/56f4ce43dbdc7153ac45b9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74105">
            <a:off x="7834495" y="-4310"/>
            <a:ext cx="1216424" cy="895592"/>
          </a:xfrm>
          <a:prstGeom prst="rect">
            <a:avLst/>
          </a:prstGeom>
          <a:noFill/>
        </p:spPr>
      </p:pic>
      <p:pic>
        <p:nvPicPr>
          <p:cNvPr id="5" name="Рисунок 4" descr="IMG_20170609_1118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2852"/>
            <a:ext cx="3286117" cy="197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age-0-02-05-01f3c9d4521bc7243b10587165d1ba07c0700016065389621fe14d8668d1a16c-V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7975" y="1571612"/>
            <a:ext cx="3556025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Computer\Desktop\DSC00965.jpg"/>
          <p:cNvPicPr>
            <a:picLocks noChangeAspect="1" noChangeArrowheads="1"/>
          </p:cNvPicPr>
          <p:nvPr/>
        </p:nvPicPr>
        <p:blipFill>
          <a:blip r:embed="rId7" cstate="print"/>
          <a:srcRect b="15480"/>
          <a:stretch>
            <a:fillRect/>
          </a:stretch>
        </p:blipFill>
        <p:spPr bwMode="auto">
          <a:xfrm>
            <a:off x="5643570" y="4462309"/>
            <a:ext cx="3267625" cy="207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85918" y="214290"/>
            <a:ext cx="69515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Ізюмська загальноосвітня школа </a:t>
            </a:r>
          </a:p>
          <a:p>
            <a:pPr algn="ctr"/>
            <a:r>
              <a:rPr lang="uk-UA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І – ІІІ ступенів №6 </a:t>
            </a:r>
            <a:br>
              <a:rPr lang="uk-UA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uk-UA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Ізюмської міської ради </a:t>
            </a:r>
            <a:br>
              <a:rPr lang="uk-UA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uk-UA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Харківської області</a:t>
            </a:r>
            <a:endParaRPr lang="ru-RU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85784" y="2071678"/>
            <a:ext cx="69515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Табір відпочинку з денним </a:t>
            </a:r>
            <a:endParaRPr lang="en-US" sz="2800" b="1" cap="none" spc="0" dirty="0" smtClean="0">
              <a:ln/>
              <a:solidFill>
                <a:srgbClr val="FFFF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mic Sans MS" pitchFamily="66" charset="0"/>
            </a:endParaRPr>
          </a:p>
          <a:p>
            <a:pPr algn="ctr"/>
            <a:r>
              <a:rPr lang="uk-UA" sz="2800" b="1" cap="none" spc="0" dirty="0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перебуванням </a:t>
            </a:r>
            <a:r>
              <a:rPr lang="uk-UA" sz="2800" b="1" cap="none" spc="0" dirty="0" err="1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“Сузір</a:t>
            </a:r>
            <a:r>
              <a:rPr lang="en-US" sz="2800" b="1" cap="none" spc="0" dirty="0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`</a:t>
            </a:r>
            <a:r>
              <a:rPr lang="uk-UA" sz="2800" b="1" cap="none" spc="0" dirty="0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я</a:t>
            </a:r>
            <a:r>
              <a:rPr lang="uk-UA" sz="2800" b="1" dirty="0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”</a:t>
            </a:r>
            <a:r>
              <a:rPr lang="uk-UA" sz="2800" b="1" cap="none" spc="0" dirty="0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 </a:t>
            </a:r>
            <a:endParaRPr lang="ru-RU" sz="2800" b="1" cap="none" spc="0" dirty="0">
              <a:ln/>
              <a:solidFill>
                <a:srgbClr val="FFFF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2910" y="3071810"/>
            <a:ext cx="69515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200" b="1" dirty="0" err="1" smtClean="0">
                <a:ln/>
                <a:solidFill>
                  <a:srgbClr val="0033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mic Sans MS" pitchFamily="66" charset="0"/>
              </a:rPr>
              <a:t>“Літо</a:t>
            </a:r>
            <a:r>
              <a:rPr lang="uk-UA" sz="3200" b="1" dirty="0" smtClean="0">
                <a:ln/>
                <a:solidFill>
                  <a:srgbClr val="0033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mic Sans MS" pitchFamily="66" charset="0"/>
              </a:rPr>
              <a:t> для тебе!”</a:t>
            </a:r>
            <a:endParaRPr lang="ru-RU" sz="3200" b="1" cap="none" spc="0" dirty="0">
              <a:ln/>
              <a:solidFill>
                <a:srgbClr val="0033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57686" y="3571876"/>
            <a:ext cx="616573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ln/>
                <a:solidFill>
                  <a:srgbClr val="FF0000"/>
                </a:solidFill>
                <a:latin typeface="Comic Sans MS" pitchFamily="66" charset="0"/>
              </a:rPr>
              <a:t>а</a:t>
            </a:r>
            <a:r>
              <a:rPr lang="uk-UA" sz="1600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дреса:Харківська область</a:t>
            </a:r>
          </a:p>
          <a:p>
            <a:pPr algn="ctr"/>
            <a:r>
              <a:rPr lang="uk-UA" sz="1600" b="1" dirty="0" smtClean="0">
                <a:ln/>
                <a:solidFill>
                  <a:srgbClr val="FF0000"/>
                </a:solidFill>
                <a:latin typeface="Comic Sans MS" pitchFamily="66" charset="0"/>
              </a:rPr>
              <a:t>місто Ізюм</a:t>
            </a:r>
          </a:p>
          <a:p>
            <a:pPr algn="ctr"/>
            <a:r>
              <a:rPr lang="uk-UA" sz="1600" b="1" dirty="0" smtClean="0">
                <a:ln/>
                <a:solidFill>
                  <a:srgbClr val="FF0000"/>
                </a:solidFill>
                <a:latin typeface="Comic Sans MS" pitchFamily="66" charset="0"/>
              </a:rPr>
              <a:t>в</a:t>
            </a:r>
            <a:r>
              <a:rPr lang="uk-UA" sz="1600" b="1" cap="none" spc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ул</a:t>
            </a:r>
            <a:r>
              <a:rPr lang="uk-UA" sz="1600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. 24 Серпня, 32</a:t>
            </a:r>
          </a:p>
          <a:p>
            <a:pPr algn="ctr"/>
            <a:r>
              <a:rPr lang="en-US" sz="1600" b="1" dirty="0" smtClean="0">
                <a:ln/>
                <a:solidFill>
                  <a:srgbClr val="FF0000"/>
                </a:solidFill>
                <a:latin typeface="Comic Sans MS" pitchFamily="66" charset="0"/>
              </a:rPr>
              <a:t>e-mail</a:t>
            </a:r>
            <a:r>
              <a:rPr lang="uk-UA" sz="1600" b="1" dirty="0" smtClean="0">
                <a:ln/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en-US" sz="1600" b="1" dirty="0" smtClean="0">
                <a:ln/>
                <a:solidFill>
                  <a:srgbClr val="FF0000"/>
                </a:solidFill>
                <a:latin typeface="Comic Sans MS" pitchFamily="66" charset="0"/>
              </a:rPr>
              <a:t>izumschool6@ukr.net</a:t>
            </a:r>
            <a:endParaRPr lang="ru-RU" sz="1600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14678" y="6550223"/>
            <a:ext cx="695155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1400" b="1" dirty="0" smtClean="0">
                <a:ln/>
                <a:solidFill>
                  <a:srgbClr val="FF0000"/>
                </a:solidFill>
                <a:latin typeface="Comic Sans MS" pitchFamily="66" charset="0"/>
              </a:rPr>
              <a:t>а</a:t>
            </a:r>
            <a:r>
              <a:rPr lang="uk-UA" sz="1400" b="1" cap="none" spc="0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втор: Петрова Яна Анатоліївна,педагог-організатор </a:t>
            </a:r>
            <a:endParaRPr lang="ru-RU" sz="1400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Рисунок 3" descr="image-0-02-05-9239e614fe5c0f1ccdf3e6c8404bfa901388ee58e28e624848aef002c2fa30b1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348" y="3714752"/>
            <a:ext cx="3619523" cy="271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https://avatanplus.com/files/resources/mid/5755badaea14e15526e1e74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2643182"/>
            <a:ext cx="9572660" cy="4000528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4214810" y="0"/>
            <a:ext cx="4572032" cy="1622795"/>
            <a:chOff x="2285984" y="208286"/>
            <a:chExt cx="4572032" cy="1622795"/>
          </a:xfrm>
        </p:grpSpPr>
        <p:grpSp>
          <p:nvGrpSpPr>
            <p:cNvPr id="6" name="Группа 11"/>
            <p:cNvGrpSpPr/>
            <p:nvPr/>
          </p:nvGrpSpPr>
          <p:grpSpPr>
            <a:xfrm>
              <a:off x="2786050" y="208286"/>
              <a:ext cx="4071966" cy="1622795"/>
              <a:chOff x="3286116" y="-1631"/>
              <a:chExt cx="4071966" cy="1622795"/>
            </a:xfrm>
          </p:grpSpPr>
          <p:grpSp>
            <p:nvGrpSpPr>
              <p:cNvPr id="8" name="Группа 13"/>
              <p:cNvGrpSpPr/>
              <p:nvPr/>
            </p:nvGrpSpPr>
            <p:grpSpPr>
              <a:xfrm>
                <a:off x="3286116" y="144843"/>
                <a:ext cx="4071966" cy="1476321"/>
                <a:chOff x="4917843" y="571065"/>
                <a:chExt cx="4071966" cy="1476321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4917843" y="1216389"/>
                  <a:ext cx="407196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2400" b="1" dirty="0" smtClean="0">
                      <a:solidFill>
                        <a:srgbClr val="002060"/>
                      </a:solidFill>
                      <a:latin typeface="Monotype Corsiva" pitchFamily="66" charset="0"/>
                    </a:rPr>
                    <a:t>Також у таборі відбулися тематичні дні</a:t>
                  </a:r>
                  <a:endParaRPr lang="ru-RU" sz="2400" b="1" dirty="0">
                    <a:solidFill>
                      <a:srgbClr val="002060"/>
                    </a:solidFill>
                    <a:latin typeface="Monotype Corsiva" pitchFamily="66" charset="0"/>
                  </a:endParaRPr>
                </a:p>
              </p:txBody>
            </p:sp>
            <p:pic>
              <p:nvPicPr>
                <p:cNvPr id="11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r="70348" b="27551"/>
                <a:stretch>
                  <a:fillRect/>
                </a:stretch>
              </p:blipFill>
              <p:spPr bwMode="auto">
                <a:xfrm rot="19812689">
                  <a:off x="6049504" y="571065"/>
                  <a:ext cx="533038" cy="9588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58642" t="49997"/>
                <a:stretch>
                  <a:fillRect/>
                </a:stretch>
              </p:blipFill>
              <p:spPr bwMode="auto">
                <a:xfrm rot="301550">
                  <a:off x="7161939" y="678403"/>
                  <a:ext cx="796312" cy="70884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9" name="Picture 7" descr="https://avatanplus.com/files/resources/original/56f4ce43dbdc7153ac45b93d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0314" r="25639" b="16528"/>
              <a:stretch>
                <a:fillRect/>
              </a:stretch>
            </p:blipFill>
            <p:spPr bwMode="auto">
              <a:xfrm rot="19812689">
                <a:off x="4980015" y="-1631"/>
                <a:ext cx="506666" cy="914553"/>
              </a:xfrm>
              <a:prstGeom prst="rect">
                <a:avLst/>
              </a:prstGeom>
              <a:noFill/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2285984" y="1071546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24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500098" y="0"/>
            <a:ext cx="4828892" cy="6070823"/>
            <a:chOff x="-571536" y="0"/>
            <a:chExt cx="4828892" cy="6070823"/>
          </a:xfrm>
        </p:grpSpPr>
        <p:pic>
          <p:nvPicPr>
            <p:cNvPr id="13" name="Picture 4" descr="C:\Users\Computer\Desktop\IMG_3436.JPG"/>
            <p:cNvPicPr>
              <a:picLocks noChangeAspect="1" noChangeArrowheads="1"/>
            </p:cNvPicPr>
            <p:nvPr/>
          </p:nvPicPr>
          <p:blipFill>
            <a:blip r:embed="rId6" cstate="print"/>
            <a:srcRect l="32618" t="21370" r="29734" b="11526"/>
            <a:stretch>
              <a:fillRect/>
            </a:stretch>
          </p:blipFill>
          <p:spPr bwMode="auto">
            <a:xfrm>
              <a:off x="0" y="0"/>
              <a:ext cx="1787588" cy="42484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6" descr="C:\Users\Computer\Desktop\IMG_3438.JPG"/>
            <p:cNvPicPr>
              <a:picLocks noChangeAspect="1" noChangeArrowheads="1"/>
            </p:cNvPicPr>
            <p:nvPr/>
          </p:nvPicPr>
          <p:blipFill>
            <a:blip r:embed="rId7" cstate="print"/>
            <a:srcRect l="23934" t="30307" r="46794" b="8742"/>
            <a:stretch>
              <a:fillRect/>
            </a:stretch>
          </p:blipFill>
          <p:spPr bwMode="auto">
            <a:xfrm>
              <a:off x="1643042" y="1643050"/>
              <a:ext cx="1764132" cy="44277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Рисунок 14" descr="DSCN104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7356" y="0"/>
              <a:ext cx="2400000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-571536" y="4214818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День Японії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500430" y="1571612"/>
            <a:ext cx="5461038" cy="2298158"/>
            <a:chOff x="3500430" y="1571612"/>
            <a:chExt cx="5461038" cy="2298158"/>
          </a:xfrm>
        </p:grpSpPr>
        <p:pic>
          <p:nvPicPr>
            <p:cNvPr id="17" name="Picture 6" descr="C:\Users\Computer\Desktop\IMG_343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00430" y="1571612"/>
              <a:ext cx="2667171" cy="2000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7" descr="C:\Users\Computer\Desktop\IMG_3454.JPG"/>
            <p:cNvPicPr>
              <a:picLocks noChangeAspect="1" noChangeArrowheads="1"/>
            </p:cNvPicPr>
            <p:nvPr/>
          </p:nvPicPr>
          <p:blipFill>
            <a:blip r:embed="rId10" cstate="print"/>
            <a:srcRect b="21757"/>
            <a:stretch>
              <a:fillRect/>
            </a:stretch>
          </p:blipFill>
          <p:spPr bwMode="auto">
            <a:xfrm>
              <a:off x="6072198" y="1643050"/>
              <a:ext cx="2889270" cy="2000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4857752" y="3500438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День полуниці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428992" y="3857628"/>
            <a:ext cx="5715008" cy="2856349"/>
            <a:chOff x="3428992" y="3857628"/>
            <a:chExt cx="5715008" cy="2856349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3428992" y="4143380"/>
              <a:ext cx="5143536" cy="2441034"/>
              <a:chOff x="6021924" y="4000504"/>
              <a:chExt cx="5143536" cy="2441034"/>
            </a:xfrm>
          </p:grpSpPr>
          <p:pic>
            <p:nvPicPr>
              <p:cNvPr id="20" name="Рисунок 19" descr="DSC_0384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021924" y="4000504"/>
                <a:ext cx="3122076" cy="207170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143636" y="6072206"/>
                <a:ext cx="3071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День туризму</a:t>
                </a:r>
                <a:endParaRPr lang="ru-RU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093626" y="5715016"/>
                <a:ext cx="30718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Проект </a:t>
                </a:r>
              </a:p>
              <a:p>
                <a:pPr algn="ctr"/>
                <a:r>
                  <a:rPr lang="ru-RU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«Наш маршрут»</a:t>
                </a:r>
                <a:endParaRPr lang="ru-RU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</p:grpSp>
        <p:pic>
          <p:nvPicPr>
            <p:cNvPr id="28" name="Picture 4" descr="C:\Users\Computer\Desktop\IMG_3474.JPG"/>
            <p:cNvPicPr>
              <a:picLocks noChangeAspect="1" noChangeArrowheads="1"/>
            </p:cNvPicPr>
            <p:nvPr/>
          </p:nvPicPr>
          <p:blipFill>
            <a:blip r:embed="rId12" cstate="print">
              <a:lum contrast="-20000"/>
            </a:blip>
            <a:srcRect r="10057"/>
            <a:stretch>
              <a:fillRect/>
            </a:stretch>
          </p:blipFill>
          <p:spPr bwMode="auto">
            <a:xfrm>
              <a:off x="6572232" y="3857628"/>
              <a:ext cx="2571768" cy="2071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5" descr="C:\Users\Computer\Desktop\IMG_3534.JPG"/>
            <p:cNvPicPr>
              <a:picLocks noChangeAspect="1" noChangeArrowheads="1"/>
            </p:cNvPicPr>
            <p:nvPr/>
          </p:nvPicPr>
          <p:blipFill>
            <a:blip r:embed="rId13" cstate="print">
              <a:lum bright="20000"/>
            </a:blip>
            <a:srcRect l="4589" t="5102" r="2091" b="5143"/>
            <a:stretch>
              <a:fillRect/>
            </a:stretch>
          </p:blipFill>
          <p:spPr bwMode="auto">
            <a:xfrm>
              <a:off x="7858116" y="5786454"/>
              <a:ext cx="1285884" cy="9275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6298_1.jpg"/>
          <p:cNvPicPr>
            <a:picLocks noChangeAspect="1"/>
          </p:cNvPicPr>
          <p:nvPr/>
        </p:nvPicPr>
        <p:blipFill>
          <a:blip r:embed="rId2" cstate="print"/>
          <a:srcRect b="19791"/>
          <a:stretch>
            <a:fillRect/>
          </a:stretch>
        </p:blipFill>
        <p:spPr>
          <a:xfrm>
            <a:off x="4286248" y="2214554"/>
            <a:ext cx="1357322" cy="100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s://avatanplus.com/files/resources/mid/5755badaea14e15526e1e74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2285992"/>
            <a:ext cx="957266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285720" y="410745"/>
            <a:ext cx="3500462" cy="2601769"/>
            <a:chOff x="285720" y="410745"/>
            <a:chExt cx="3500462" cy="2601769"/>
          </a:xfrm>
        </p:grpSpPr>
        <p:pic>
          <p:nvPicPr>
            <p:cNvPr id="4" name="Рисунок 3" descr="IMG_094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410745"/>
              <a:ext cx="3243602" cy="2432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85720" y="2643182"/>
              <a:ext cx="3500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Підняття  Олімпійського прапору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85720" y="3000372"/>
            <a:ext cx="4151342" cy="2512472"/>
            <a:chOff x="285720" y="3000372"/>
            <a:chExt cx="4151342" cy="2512472"/>
          </a:xfrm>
        </p:grpSpPr>
        <p:pic>
          <p:nvPicPr>
            <p:cNvPr id="2" name="Рисунок 1" descr="IMG_20170609_095106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158" y="3000372"/>
              <a:ext cx="4079904" cy="22949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285720" y="5143512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Загальношкільний забіг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500694" y="2518165"/>
            <a:ext cx="3500462" cy="2780365"/>
            <a:chOff x="5500694" y="2518165"/>
            <a:chExt cx="3500462" cy="2780365"/>
          </a:xfrm>
        </p:grpSpPr>
        <p:pic>
          <p:nvPicPr>
            <p:cNvPr id="3" name="Рисунок 2" descr="IMG_093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0694" y="2518165"/>
              <a:ext cx="3357586" cy="25181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5929322" y="4929198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Запалення олімпійського вогню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000364" y="0"/>
            <a:ext cx="3500462" cy="2226696"/>
            <a:chOff x="3000364" y="0"/>
            <a:chExt cx="3500462" cy="2226696"/>
          </a:xfrm>
        </p:grpSpPr>
        <p:pic>
          <p:nvPicPr>
            <p:cNvPr id="18" name="Рисунок 17" descr="DSCN107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8992" y="0"/>
              <a:ext cx="2714644" cy="20359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000364" y="1857364"/>
              <a:ext cx="3500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Загальношкільна зарядка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000363" y="4429132"/>
            <a:ext cx="3143273" cy="2428868"/>
            <a:chOff x="3000363" y="4429132"/>
            <a:chExt cx="3143273" cy="2428868"/>
          </a:xfrm>
        </p:grpSpPr>
        <p:pic>
          <p:nvPicPr>
            <p:cNvPr id="5" name="Рисунок 4" descr="IMG_0955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0363" y="4429132"/>
              <a:ext cx="2971505" cy="22286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071802" y="6488668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Змагання з волейболу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sp>
        <p:nvSpPr>
          <p:cNvPr id="1026" name="AutoShape 2" descr="https://carpatobserver.eu/wp-content/uploads/2017/04/1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857752" y="214290"/>
            <a:ext cx="4643470" cy="2266533"/>
            <a:chOff x="4857752" y="214290"/>
            <a:chExt cx="4643470" cy="226653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857752" y="214290"/>
              <a:ext cx="4643470" cy="1649079"/>
              <a:chOff x="2285984" y="130843"/>
              <a:chExt cx="4572032" cy="1402368"/>
            </a:xfrm>
          </p:grpSpPr>
          <p:grpSp>
            <p:nvGrpSpPr>
              <p:cNvPr id="7" name="Группа 11"/>
              <p:cNvGrpSpPr/>
              <p:nvPr/>
            </p:nvGrpSpPr>
            <p:grpSpPr>
              <a:xfrm>
                <a:off x="2786050" y="130843"/>
                <a:ext cx="4071966" cy="1330906"/>
                <a:chOff x="3286116" y="-79074"/>
                <a:chExt cx="4071966" cy="1330906"/>
              </a:xfrm>
            </p:grpSpPr>
            <p:grpSp>
              <p:nvGrpSpPr>
                <p:cNvPr id="9" name="Группа 13"/>
                <p:cNvGrpSpPr/>
                <p:nvPr/>
              </p:nvGrpSpPr>
              <p:grpSpPr>
                <a:xfrm>
                  <a:off x="3286116" y="67426"/>
                  <a:ext cx="4071966" cy="1184406"/>
                  <a:chOff x="4917843" y="493648"/>
                  <a:chExt cx="4071966" cy="1184406"/>
                </a:xfrm>
              </p:grpSpPr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917843" y="1216389"/>
                    <a:ext cx="407196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uk-UA" sz="2400" b="1" dirty="0" smtClean="0">
                        <a:solidFill>
                          <a:srgbClr val="002060"/>
                        </a:solidFill>
                        <a:latin typeface="Monotype Corsiva" pitchFamily="66" charset="0"/>
                      </a:rPr>
                      <a:t>Олімпійський  день</a:t>
                    </a:r>
                    <a:endParaRPr lang="ru-RU" sz="2400" b="1" dirty="0">
                      <a:solidFill>
                        <a:srgbClr val="002060"/>
                      </a:solidFill>
                      <a:latin typeface="Monotype Corsiva" pitchFamily="66" charset="0"/>
                    </a:endParaRPr>
                  </a:p>
                </p:txBody>
              </p:sp>
              <p:pic>
                <p:nvPicPr>
                  <p:cNvPr id="12" name="Picture 7" descr="https://avatanplus.com/files/resources/original/56f4ce43dbdc7153ac45b93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 r="70348" b="27551"/>
                  <a:stretch>
                    <a:fillRect/>
                  </a:stretch>
                </p:blipFill>
                <p:spPr bwMode="auto">
                  <a:xfrm rot="19812689">
                    <a:off x="6049504" y="493648"/>
                    <a:ext cx="533038" cy="95887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7" descr="https://avatanplus.com/files/resources/original/56f4ce43dbdc7153ac45b93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 l="58642" t="49997"/>
                  <a:stretch>
                    <a:fillRect/>
                  </a:stretch>
                </p:blipFill>
                <p:spPr bwMode="auto">
                  <a:xfrm rot="301550">
                    <a:off x="7161939" y="678403"/>
                    <a:ext cx="796312" cy="708841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0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 l="40314" r="25639" b="16528"/>
                <a:stretch>
                  <a:fillRect/>
                </a:stretch>
              </p:blipFill>
              <p:spPr bwMode="auto">
                <a:xfrm rot="19812689">
                  <a:off x="4980016" y="-79074"/>
                  <a:ext cx="506666" cy="91455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8" name="Прямоугольник 7"/>
              <p:cNvSpPr/>
              <p:nvPr/>
            </p:nvSpPr>
            <p:spPr>
              <a:xfrm>
                <a:off x="2285984" y="1071546"/>
                <a:ext cx="1847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2400" b="1" dirty="0">
                  <a:solidFill>
                    <a:srgbClr val="002060"/>
                  </a:solidFill>
                  <a:latin typeface="Monotype Corsiva" pitchFamily="66" charset="0"/>
                </a:endParaRPr>
              </a:p>
            </p:txBody>
          </p:sp>
        </p:grpSp>
        <p:pic>
          <p:nvPicPr>
            <p:cNvPr id="22" name="Рисунок 21" descr="1-3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9388" y="1571612"/>
              <a:ext cx="2000264" cy="9092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28" name="AutoShape 4" descr="https://solone02.at.ua/Photo/6298_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https://avatanplus.com/files/resources/mid/5755badaea14e15526e1e74f.png"/>
          <p:cNvPicPr>
            <a:picLocks noChangeAspect="1" noChangeArrowheads="1"/>
          </p:cNvPicPr>
          <p:nvPr/>
        </p:nvPicPr>
        <p:blipFill>
          <a:blip r:embed="rId2" cstate="print"/>
          <a:srcRect r="1298"/>
          <a:stretch>
            <a:fillRect/>
          </a:stretch>
        </p:blipFill>
        <p:spPr bwMode="auto">
          <a:xfrm>
            <a:off x="-357222" y="1357298"/>
            <a:ext cx="937372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6395901" y="571480"/>
            <a:ext cx="2163082" cy="1917210"/>
            <a:chOff x="6181587" y="56771"/>
            <a:chExt cx="2163082" cy="191721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181587" y="1142984"/>
              <a:ext cx="214513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i="1" dirty="0" smtClean="0">
                  <a:solidFill>
                    <a:srgbClr val="002060"/>
                  </a:solidFill>
                  <a:latin typeface="Monotype Corsiva" pitchFamily="66" charset="0"/>
                  <a:ea typeface="Calibri"/>
                </a:rPr>
                <a:t>English- Deutsch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i="1" dirty="0" smtClean="0">
                  <a:solidFill>
                    <a:srgbClr val="002060"/>
                  </a:solidFill>
                  <a:latin typeface="Monotype Corsiva" pitchFamily="66" charset="0"/>
                  <a:ea typeface="Calibri"/>
                </a:rPr>
                <a:t>Language </a:t>
              </a:r>
              <a:r>
                <a:rPr lang="en-US" sz="2400" b="1" i="1" dirty="0">
                  <a:solidFill>
                    <a:srgbClr val="002060"/>
                  </a:solidFill>
                  <a:latin typeface="Monotype Corsiva" pitchFamily="66" charset="0"/>
                  <a:ea typeface="Calibri"/>
                </a:rPr>
                <a:t>Camp </a:t>
              </a:r>
              <a:endParaRPr lang="uk-UA" sz="2400" b="1" i="1" dirty="0" smtClean="0">
                <a:solidFill>
                  <a:srgbClr val="002060"/>
                </a:solidFill>
                <a:latin typeface="Monotype Corsiva" pitchFamily="66" charset="0"/>
                <a:ea typeface="Calibri"/>
              </a:endParaRPr>
            </a:p>
          </p:txBody>
        </p:sp>
        <p:pic>
          <p:nvPicPr>
            <p:cNvPr id="3" name="Picture 7" descr="https://avatanplus.com/files/resources/original/56f4ce43dbdc7153ac45b93d.png"/>
            <p:cNvPicPr>
              <a:picLocks noChangeAspect="1" noChangeArrowheads="1"/>
            </p:cNvPicPr>
            <p:nvPr/>
          </p:nvPicPr>
          <p:blipFill>
            <a:blip r:embed="rId3" cstate="print"/>
            <a:srcRect r="70348" b="27551"/>
            <a:stretch>
              <a:fillRect/>
            </a:stretch>
          </p:blipFill>
          <p:spPr bwMode="auto">
            <a:xfrm rot="19812689">
              <a:off x="6530830" y="202833"/>
              <a:ext cx="541367" cy="1127560"/>
            </a:xfrm>
            <a:prstGeom prst="rect">
              <a:avLst/>
            </a:prstGeom>
            <a:noFill/>
          </p:spPr>
        </p:pic>
        <p:pic>
          <p:nvPicPr>
            <p:cNvPr id="4" name="Picture 7" descr="https://avatanplus.com/files/resources/original/56f4ce43dbdc7153ac45b93d.png"/>
            <p:cNvPicPr>
              <a:picLocks noChangeAspect="1" noChangeArrowheads="1"/>
            </p:cNvPicPr>
            <p:nvPr/>
          </p:nvPicPr>
          <p:blipFill>
            <a:blip r:embed="rId4" cstate="print"/>
            <a:srcRect l="58642" t="49997"/>
            <a:stretch>
              <a:fillRect/>
            </a:stretch>
          </p:blipFill>
          <p:spPr bwMode="auto">
            <a:xfrm rot="301550">
              <a:off x="7535915" y="462427"/>
              <a:ext cx="808754" cy="833543"/>
            </a:xfrm>
            <a:prstGeom prst="rect">
              <a:avLst/>
            </a:prstGeom>
            <a:noFill/>
          </p:spPr>
        </p:pic>
        <p:pic>
          <p:nvPicPr>
            <p:cNvPr id="5" name="Picture 7" descr="https://avatanplus.com/files/resources/original/56f4ce43dbdc7153ac45b93d.png"/>
            <p:cNvPicPr>
              <a:picLocks noChangeAspect="1" noChangeArrowheads="1"/>
            </p:cNvPicPr>
            <p:nvPr/>
          </p:nvPicPr>
          <p:blipFill>
            <a:blip r:embed="rId5" cstate="print"/>
            <a:srcRect l="40314" r="25639" b="16528"/>
            <a:stretch>
              <a:fillRect/>
            </a:stretch>
          </p:blipFill>
          <p:spPr bwMode="auto">
            <a:xfrm rot="19812689">
              <a:off x="7091159" y="56771"/>
              <a:ext cx="514583" cy="1075445"/>
            </a:xfrm>
            <a:prstGeom prst="rect">
              <a:avLst/>
            </a:prstGeom>
            <a:noFill/>
          </p:spPr>
        </p:pic>
      </p:grpSp>
      <p:grpSp>
        <p:nvGrpSpPr>
          <p:cNvPr id="32" name="Группа 31"/>
          <p:cNvGrpSpPr/>
          <p:nvPr/>
        </p:nvGrpSpPr>
        <p:grpSpPr>
          <a:xfrm>
            <a:off x="-428660" y="142852"/>
            <a:ext cx="6476462" cy="3637974"/>
            <a:chOff x="-428660" y="142852"/>
            <a:chExt cx="6476462" cy="3637974"/>
          </a:xfrm>
        </p:grpSpPr>
        <p:pic>
          <p:nvPicPr>
            <p:cNvPr id="7" name="Рисунок 6" descr="IMG_299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095" y="714356"/>
              <a:ext cx="2976583" cy="22324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000232" y="142852"/>
              <a:ext cx="289855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ln w="11430"/>
                  <a:solidFill>
                    <a:srgbClr val="00206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Monotype Corsiva" pitchFamily="66" charset="0"/>
                  <a:ea typeface="Calibri"/>
                  <a:cs typeface="Times New Roman"/>
                </a:rPr>
                <a:t>“</a:t>
              </a:r>
              <a:r>
                <a:rPr lang="en-US" sz="2000" b="1" i="1" dirty="0" smtClean="0">
                  <a:ln w="11430"/>
                  <a:solidFill>
                    <a:srgbClr val="00206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Monotype Corsiva" pitchFamily="66" charset="0"/>
                  <a:ea typeface="Calibri"/>
                  <a:cs typeface="Times New Roman"/>
                </a:rPr>
                <a:t>Trip to Great Britain</a:t>
              </a:r>
              <a:r>
                <a:rPr lang="en-US" b="1" i="1" dirty="0" smtClean="0">
                  <a:ln w="11430"/>
                  <a:solidFill>
                    <a:srgbClr val="00206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Monotype Corsiva" pitchFamily="66" charset="0"/>
                  <a:ea typeface="Calibri"/>
                  <a:cs typeface="Times New Roman"/>
                </a:rPr>
                <a:t>”</a:t>
              </a:r>
              <a:endParaRPr lang="uk-UA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endParaRPr>
            </a:p>
            <a:p>
              <a:pPr algn="ctr">
                <a:defRPr/>
              </a:pPr>
              <a:r>
                <a:rPr lang="uk-UA" b="1" dirty="0" smtClean="0">
                  <a:solidFill>
                    <a:srgbClr val="002060"/>
                  </a:solidFill>
                  <a:latin typeface="Monotype Corsiva" pitchFamily="66" charset="0"/>
                </a:rPr>
                <a:t>(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itchFamily="66" charset="0"/>
                </a:rPr>
                <a:t>“</a:t>
              </a:r>
              <a:r>
                <a:rPr lang="uk-UA" b="1" dirty="0" smtClean="0">
                  <a:solidFill>
                    <a:srgbClr val="002060"/>
                  </a:solidFill>
                  <a:latin typeface="Monotype Corsiva" pitchFamily="66" charset="0"/>
                </a:rPr>
                <a:t>Подорож до Великобританії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itchFamily="66" charset="0"/>
                </a:rPr>
                <a:t>”)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428660" y="2857496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7030A0"/>
                  </a:solidFill>
                  <a:latin typeface="Monotype Corsiva" pitchFamily="66" charset="0"/>
                  <a:ea typeface="Calibri"/>
                  <a:cs typeface="Times New Roman"/>
                </a:rPr>
                <a:t>Competitions “Who Knows </a:t>
              </a:r>
              <a:endParaRPr lang="uk-UA" b="1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7030A0"/>
                  </a:solidFill>
                  <a:latin typeface="Monotype Corsiva" pitchFamily="66" charset="0"/>
                  <a:ea typeface="Calibri"/>
                  <a:cs typeface="Times New Roman"/>
                </a:rPr>
                <a:t>Great Britain Better?”</a:t>
              </a:r>
              <a:endParaRPr lang="uk-UA" b="1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</a:t>
              </a:r>
              <a:r>
                <a:rPr lang="uk-UA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“Хто</a:t>
              </a:r>
              <a:r>
                <a:rPr lang="uk-UA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краще знає Великобританію?”)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endParaRPr>
            </a:p>
          </p:txBody>
        </p:sp>
        <p:pic>
          <p:nvPicPr>
            <p:cNvPr id="16" name="Рисунок 15" descr="20170607_10063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1802" y="785794"/>
              <a:ext cx="2976000" cy="22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3428992" y="2857496"/>
              <a:ext cx="21707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rgbClr val="7030A0"/>
                  </a:solidFill>
                  <a:latin typeface="Monotype Corsiva" pitchFamily="66" charset="0"/>
                  <a:ea typeface="Calibri"/>
                  <a:cs typeface="Times New Roman"/>
                </a:rPr>
                <a:t>Game “Find the Words</a:t>
              </a:r>
              <a:r>
                <a:rPr lang="en-US" dirty="0" smtClean="0">
                  <a:solidFill>
                    <a:srgbClr val="7030A0"/>
                  </a:solidFill>
                  <a:latin typeface="Monotype Corsiva" pitchFamily="66" charset="0"/>
                  <a:ea typeface="Calibri"/>
                  <a:cs typeface="Times New Roman"/>
                </a:rPr>
                <a:t>”</a:t>
              </a:r>
              <a:endParaRPr lang="uk-UA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endParaRPr>
            </a:p>
            <a:p>
              <a:pPr algn="ctr"/>
              <a:r>
                <a:rPr lang="uk-UA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 </a:t>
              </a:r>
              <a:r>
                <a:rPr lang="uk-UA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“Знайди</a:t>
              </a:r>
              <a:r>
                <a:rPr lang="uk-UA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слово“</a:t>
              </a:r>
              <a:r>
                <a:rPr lang="uk-UA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)</a:t>
              </a:r>
              <a:endParaRPr lang="uk-UA" b="1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0" y="3871678"/>
            <a:ext cx="4572000" cy="2856741"/>
            <a:chOff x="0" y="3871678"/>
            <a:chExt cx="4572000" cy="2856741"/>
          </a:xfrm>
        </p:grpSpPr>
        <p:pic>
          <p:nvPicPr>
            <p:cNvPr id="24578" name="Picture 2" descr="F:\Мовний табір\мовний\4-Б\20170607_094949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4955" y="3871678"/>
              <a:ext cx="2648285" cy="19862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857224" y="6143644"/>
              <a:ext cx="16466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“ </a:t>
              </a:r>
              <a:r>
                <a:rPr lang="en-US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Make a Sentence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”</a:t>
              </a:r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</a:p>
            <a:p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“Склади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речення”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)</a:t>
              </a:r>
              <a:endParaRPr lang="ru-RU" sz="1600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0" y="5715016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З метою  закріплення лексики, розвитку </a:t>
              </a:r>
              <a:b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</a:br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граматичних навичок  діти грали в гру </a:t>
              </a:r>
              <a:endParaRPr lang="ru-RU" sz="1600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548055" y="3357562"/>
            <a:ext cx="5248041" cy="3259889"/>
            <a:chOff x="3548055" y="3357562"/>
            <a:chExt cx="5248041" cy="3259889"/>
          </a:xfrm>
        </p:grpSpPr>
        <p:pic>
          <p:nvPicPr>
            <p:cNvPr id="8" name="Рисунок 7" descr="IMG_2996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48055" y="4000504"/>
              <a:ext cx="2495249" cy="18714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Рисунок 9" descr="IMG_2992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81434" y="4071942"/>
              <a:ext cx="2476516" cy="1857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6786578" y="5929330"/>
              <a:ext cx="1590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“Trip to the Zoo”</a:t>
              </a:r>
              <a:endParaRPr lang="ru-RU" dirty="0" smtClean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sp>
          <p:nvSpPr>
            <p:cNvPr id="24579" name="Rectangle 3"/>
            <p:cNvSpPr>
              <a:spLocks noChangeArrowheads="1"/>
            </p:cNvSpPr>
            <p:nvPr/>
          </p:nvSpPr>
          <p:spPr bwMode="auto">
            <a:xfrm>
              <a:off x="3929058" y="3357562"/>
              <a:ext cx="486703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Діти працювали  над проектом  </a:t>
              </a: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“</a:t>
              </a:r>
              <a:r>
                <a:rPr kumimoji="0" lang="en-US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Our Zoo</a:t>
              </a: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”</a:t>
              </a:r>
              <a:r>
                <a:rPr kumimoji="0" lang="uk-UA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(</a:t>
              </a: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“</a:t>
              </a:r>
              <a:r>
                <a:rPr kumimoji="0" lang="uk-UA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Наш зоопарк</a:t>
              </a: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”</a:t>
              </a:r>
              <a:r>
                <a:rPr kumimoji="0" lang="uk-UA" sz="16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)</a:t>
              </a:r>
              <a:r>
                <a: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,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який було організовано для п</a:t>
              </a: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оглиб</a:t>
              </a:r>
              <a:r>
                <a:rPr kumimoji="0" lang="uk-UA" sz="16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лення</a:t>
              </a:r>
              <a:r>
                <a: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знань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учнів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про </a:t>
              </a: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тваринний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світ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</a:rPr>
                <a:t> 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929058" y="5786454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Учні розучували пісні     </a:t>
              </a:r>
            </a:p>
            <a:p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”</a:t>
              </a:r>
              <a:r>
                <a:rPr lang="en-US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The goes woof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…” </a:t>
              </a:r>
            </a:p>
            <a:p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”Собака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каже..”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), </a:t>
              </a:r>
              <a:endParaRPr lang="ru-RU" sz="1600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3143248"/>
            <a:ext cx="9786942" cy="3714752"/>
            <a:chOff x="0" y="3143248"/>
            <a:chExt cx="9786942" cy="3714752"/>
          </a:xfrm>
        </p:grpSpPr>
        <p:pic>
          <p:nvPicPr>
            <p:cNvPr id="4" name="Picture 2" descr="D:\ДОКУМЕНТИ - КРЕМЛЬОВА\5Б\фото\говоримо англійською\IMG_298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8154" b="4960"/>
            <a:stretch>
              <a:fillRect/>
            </a:stretch>
          </p:blipFill>
          <p:spPr bwMode="auto">
            <a:xfrm>
              <a:off x="3143240" y="3857628"/>
              <a:ext cx="3071834" cy="19838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:\ТАБІР\мій  улюблений  герой  мультиплікації\Глущенко\IMG_3554.JPG"/>
            <p:cNvPicPr>
              <a:picLocks noChangeAspect="1" noChangeArrowheads="1"/>
            </p:cNvPicPr>
            <p:nvPr/>
          </p:nvPicPr>
          <p:blipFill>
            <a:blip r:embed="rId3" cstate="print"/>
            <a:srcRect b="7822"/>
            <a:stretch>
              <a:fillRect/>
            </a:stretch>
          </p:blipFill>
          <p:spPr bwMode="auto">
            <a:xfrm>
              <a:off x="285720" y="3714752"/>
              <a:ext cx="2928958" cy="2263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428596" y="3143248"/>
              <a:ext cx="364333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“</a:t>
              </a:r>
              <a:r>
                <a:rPr kumimoji="0" lang="en-US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On A Family Train”</a:t>
              </a:r>
              <a:r>
                <a:rPr lang="ru-RU" dirty="0" smtClean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r>
                <a:rPr lang="uk-UA" b="1" dirty="0" smtClean="0">
                  <a:solidFill>
                    <a:srgbClr val="002060"/>
                  </a:solidFill>
                  <a:latin typeface="Monotype Corsiva" pitchFamily="66" charset="0"/>
                </a:rPr>
                <a:t>“</a:t>
              </a:r>
              <a:r>
                <a:rPr lang="de-DE" b="1" dirty="0" smtClean="0">
                  <a:solidFill>
                    <a:srgbClr val="002060"/>
                  </a:solidFill>
                  <a:latin typeface="Monotype Corsiva" pitchFamily="66" charset="0"/>
                </a:rPr>
                <a:t>auf die Familie des Zuges</a:t>
              </a:r>
              <a:r>
                <a:rPr lang="uk-UA" b="1" dirty="0" smtClean="0">
                  <a:solidFill>
                    <a:srgbClr val="002060"/>
                  </a:solidFill>
                  <a:latin typeface="Monotype Corsiva" pitchFamily="66" charset="0"/>
                </a:rPr>
                <a:t>”</a:t>
              </a:r>
              <a:endParaRPr lang="de-DE" b="1" dirty="0" smtClean="0">
                <a:solidFill>
                  <a:srgbClr val="002060"/>
                </a:solidFill>
                <a:latin typeface="Monotype Corsiva" pitchFamily="66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(</a:t>
              </a: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“</a:t>
              </a:r>
              <a:r>
                <a:rPr kumimoji="0" lang="uk-UA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На сімейному потязі</a:t>
              </a: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”</a:t>
              </a:r>
              <a:r>
                <a:rPr kumimoji="0" lang="uk-UA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)</a:t>
              </a:r>
              <a:endPara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endParaRPr>
            </a:p>
          </p:txBody>
        </p:sp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0" y="5903893"/>
              <a:ext cx="333456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  <a:ea typeface="Calibri" pitchFamily="34" charset="0"/>
                  <a:cs typeface="Raavi" pitchFamily="2"/>
                </a:rPr>
                <a:t>У</a:t>
              </a: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чні працювали над проектом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“ </a:t>
              </a:r>
              <a:r>
                <a:rPr kumimoji="0" lang="en-US" sz="14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The Card For My Mom</a:t>
              </a:r>
              <a:r>
                <a:rPr kumimoji="0" lang="uk-UA" sz="14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”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 (“ Листівка для </a:t>
              </a:r>
              <a:r>
                <a:rPr kumimoji="0" lang="uk-UA" sz="1400" b="1" i="1" u="none" strike="noStrike" cap="none" normalizeH="0" baseline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мами”</a:t>
              </a:r>
              <a:r>
                <a:rPr kumimoji="0" lang="uk-UA" sz="1400" b="1" i="1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),</a:t>
              </a:r>
              <a:endParaRPr lang="uk-UA" sz="1400" b="1" dirty="0" smtClean="0">
                <a:solidFill>
                  <a:srgbClr val="7030A0"/>
                </a:solidFill>
                <a:latin typeface="Monotype Corsiva" pitchFamily="66" charset="0"/>
                <a:ea typeface="Calibri" pitchFamily="34" charset="0"/>
                <a:cs typeface="Raavi" pitchFamily="2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4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  <a:ea typeface="Calibri" pitchFamily="34" charset="0"/>
                  <a:cs typeface="Raavi" pitchFamily="2"/>
                </a:rPr>
                <a:t>метою якого було розвивати навички письма.</a:t>
              </a:r>
              <a:endPara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cs typeface="Raavi" pitchFamily="2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143240" y="5903893"/>
              <a:ext cx="301717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Для активізації лексики з  теми  </a:t>
              </a:r>
              <a:r>
                <a:rPr lang="uk-UA" sz="1400" b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“Сім’я”</a:t>
              </a:r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,</a:t>
              </a:r>
            </a:p>
            <a:p>
              <a:pPr algn="ctr"/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учні розучили пісню  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“</a:t>
              </a:r>
              <a:r>
                <a:rPr lang="en-US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A Fingers Family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”</a:t>
              </a:r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</a:p>
            <a:p>
              <a:pPr algn="ctr"/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</a:t>
              </a:r>
              <a:r>
                <a:rPr lang="uk-UA" sz="14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“Пальчикова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sz="14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сім’я”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),</a:t>
              </a:r>
            </a:p>
            <a:p>
              <a:pPr algn="ctr"/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 склали розповідь про свою сім’ю, родичів.</a:t>
              </a:r>
              <a:endParaRPr lang="ru-RU" sz="1400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214942" y="5903893"/>
              <a:ext cx="4572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Для закріплення розвитку </a:t>
              </a:r>
              <a:r>
                <a:rPr lang="uk-UA" sz="1400" b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аудіювання</a:t>
              </a:r>
              <a:endParaRPr lang="uk-UA" sz="1400" b="1" dirty="0" smtClean="0">
                <a:solidFill>
                  <a:srgbClr val="7030A0"/>
                </a:solidFill>
                <a:latin typeface="Monotype Corsiva" pitchFamily="66" charset="0"/>
              </a:endParaRPr>
            </a:p>
            <a:p>
              <a:pPr algn="ctr"/>
              <a:r>
                <a:rPr lang="uk-UA" sz="1400" b="1" dirty="0" smtClean="0">
                  <a:solidFill>
                    <a:srgbClr val="7030A0"/>
                  </a:solidFill>
                  <a:latin typeface="Monotype Corsiva" pitchFamily="66" charset="0"/>
                </a:rPr>
                <a:t> учні переглянули мультфільм 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“</a:t>
              </a:r>
            </a:p>
            <a:p>
              <a:pPr algn="ctr"/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en-US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English Magic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”</a:t>
              </a:r>
            </a:p>
            <a:p>
              <a:pPr algn="ctr"/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 </a:t>
              </a:r>
              <a:r>
                <a:rPr lang="uk-UA" sz="14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“Магічна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sz="14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англійська”</a:t>
              </a:r>
              <a:r>
                <a:rPr lang="uk-UA" sz="14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). </a:t>
              </a:r>
              <a:endParaRPr lang="ru-RU" sz="1400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pic>
          <p:nvPicPr>
            <p:cNvPr id="25606" name="Picture 6" descr="C:\Documents and Settings\Admin\Рабочий стол\IMG_096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1428" y="3857628"/>
              <a:ext cx="2476659" cy="1857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0" y="0"/>
            <a:ext cx="9144000" cy="3957868"/>
            <a:chOff x="0" y="0"/>
            <a:chExt cx="9144000" cy="3957868"/>
          </a:xfrm>
        </p:grpSpPr>
        <p:pic>
          <p:nvPicPr>
            <p:cNvPr id="25602" name="Picture 2" descr="http://izumschool6.at.ua/9/prezentacija1.jpg"/>
            <p:cNvPicPr>
              <a:picLocks noChangeAspect="1" noChangeArrowheads="1"/>
            </p:cNvPicPr>
            <p:nvPr/>
          </p:nvPicPr>
          <p:blipFill>
            <a:blip r:embed="rId5" cstate="print"/>
            <a:srcRect l="59375" t="60417" r="5468" b="7291"/>
            <a:stretch>
              <a:fillRect/>
            </a:stretch>
          </p:blipFill>
          <p:spPr bwMode="auto">
            <a:xfrm>
              <a:off x="5825590" y="142852"/>
              <a:ext cx="3318410" cy="22860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603" name="Rectangle 3"/>
            <p:cNvSpPr>
              <a:spLocks noChangeArrowheads="1"/>
            </p:cNvSpPr>
            <p:nvPr/>
          </p:nvSpPr>
          <p:spPr bwMode="auto">
            <a:xfrm>
              <a:off x="2571736" y="0"/>
              <a:ext cx="329769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“</a:t>
              </a: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Welcome to Ukraine</a:t>
              </a:r>
              <a:r>
                <a:rPr kumimoji="0" lang="uk-UA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”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( </a:t>
              </a:r>
              <a:r>
                <a:rPr kumimoji="0" lang="uk-UA" sz="20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“Ласкаво</a:t>
              </a:r>
              <a:r>
                <a: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 просимо до </a:t>
              </a:r>
              <a:r>
                <a:rPr kumimoji="0" lang="uk-UA" sz="20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України”</a:t>
              </a:r>
              <a:r>
                <a: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  <a:ea typeface="Calibri" pitchFamily="34" charset="0"/>
                </a:rPr>
                <a:t>)</a:t>
              </a:r>
              <a:endPara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000496" y="2357430"/>
              <a:ext cx="4572000" cy="16004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Діти працювали  над проектом  </a:t>
              </a:r>
            </a:p>
            <a:p>
              <a:pPr algn="ctr"/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“</a:t>
              </a:r>
              <a:r>
                <a:rPr lang="en-US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The Ukrainian National Shirt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” </a:t>
              </a:r>
            </a:p>
            <a:p>
              <a:pPr algn="ctr"/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“</a:t>
              </a:r>
              <a:r>
                <a:rPr lang="de-DE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Ukrainische nationale Hemd</a:t>
              </a:r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”</a:t>
              </a:r>
              <a:endParaRPr lang="uk-UA" sz="1600" b="1" i="1" dirty="0" smtClean="0">
                <a:solidFill>
                  <a:srgbClr val="7030A0"/>
                </a:solidFill>
                <a:latin typeface="Monotype Corsiva" pitchFamily="66" charset="0"/>
              </a:endParaRPr>
            </a:p>
            <a:p>
              <a:pPr algn="ctr"/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“Українська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національна 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сорочка”</a:t>
              </a:r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),   </a:t>
              </a:r>
            </a:p>
            <a:p>
              <a:pPr algn="ctr"/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який розширив знання  про  традиції і національний одяг України,  забезпечив практику усного мовлення.</a:t>
              </a:r>
              <a:endParaRPr lang="ru-RU" sz="1600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pic>
          <p:nvPicPr>
            <p:cNvPr id="10" name="Объект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757"/>
            <a:stretch>
              <a:fillRect/>
            </a:stretch>
          </p:blipFill>
          <p:spPr>
            <a:xfrm>
              <a:off x="142845" y="0"/>
              <a:ext cx="2643206" cy="32861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Текст 2"/>
            <p:cNvSpPr txBox="1">
              <a:spLocks/>
            </p:cNvSpPr>
            <p:nvPr/>
          </p:nvSpPr>
          <p:spPr>
            <a:xfrm>
              <a:off x="0" y="0"/>
              <a:ext cx="2571768" cy="1882765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uk-UA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otype Corsiva" pitchFamily="66" charset="0"/>
                </a:rPr>
                <a:t>     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Monotype Corsiva" pitchFamily="66" charset="0"/>
                </a:rPr>
                <a:t>Our  town  is  the  picturesque  place  in  Kharkov  region  where  you  can  see  many  beautiful  churches.  </a:t>
              </a: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Monotype Corsiva" pitchFamily="66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8" name="Рисунок 17" descr="DSC_1093.jpg"/>
            <p:cNvPicPr>
              <a:picLocks noChangeAspect="1"/>
            </p:cNvPicPr>
            <p:nvPr/>
          </p:nvPicPr>
          <p:blipFill>
            <a:blip r:embed="rId7" cstate="print"/>
            <a:srcRect b="4749"/>
            <a:stretch>
              <a:fillRect/>
            </a:stretch>
          </p:blipFill>
          <p:spPr>
            <a:xfrm>
              <a:off x="2714612" y="642918"/>
              <a:ext cx="3071834" cy="1714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https://avatanplus.com/files/resources/mid/574bf07b6b44815500a3622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9094">
            <a:off x="-300286" y="2692221"/>
            <a:ext cx="9702060" cy="434479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142908" y="4572008"/>
            <a:ext cx="564357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Thanks  for  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attention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Sommer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ist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super!!!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00034" y="0"/>
            <a:ext cx="8239183" cy="5474443"/>
            <a:chOff x="500034" y="0"/>
            <a:chExt cx="8239183" cy="54744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29058" y="4643446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Щоб активізувати роботу в групах </a:t>
              </a:r>
            </a:p>
            <a:p>
              <a:pPr algn="ctr"/>
              <a:r>
                <a:rPr lang="uk-UA" sz="1600" b="1" dirty="0" smtClean="0">
                  <a:solidFill>
                    <a:srgbClr val="7030A0"/>
                  </a:solidFill>
                  <a:latin typeface="Monotype Corsiva" pitchFamily="66" charset="0"/>
                </a:rPr>
                <a:t>учнів залучили до </a:t>
              </a:r>
              <a:r>
                <a:rPr lang="uk-UA" sz="1600" b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ігор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</a:t>
              </a:r>
              <a:r>
                <a:rPr lang="en-US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Make the Word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” </a:t>
              </a:r>
            </a:p>
            <a:p>
              <a:pPr algn="ctr"/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( 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“Склади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sz="1600" b="1" i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слово”</a:t>
              </a:r>
              <a:r>
                <a:rPr lang="uk-UA" sz="1600" b="1" i="1" dirty="0" smtClean="0">
                  <a:solidFill>
                    <a:srgbClr val="7030A0"/>
                  </a:solidFill>
                  <a:latin typeface="Monotype Corsiva" pitchFamily="66" charset="0"/>
                </a:rPr>
                <a:t>). </a:t>
              </a:r>
              <a:endParaRPr lang="ru-RU" sz="1600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500034" y="0"/>
              <a:ext cx="8239183" cy="4572008"/>
              <a:chOff x="500034" y="0"/>
              <a:chExt cx="8239183" cy="4572008"/>
            </a:xfrm>
          </p:grpSpPr>
          <p:pic>
            <p:nvPicPr>
              <p:cNvPr id="26626" name="Picture 2" descr="D:\заходи 2016-2017\табір\заходи\екологічний напрям\P111098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2910" y="1571612"/>
                <a:ext cx="3524476" cy="264320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" name="Рисунок 3" descr="P1120043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786446" y="0"/>
                <a:ext cx="2952771" cy="221457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6627" name="Rectangle 3"/>
              <p:cNvSpPr>
                <a:spLocks noChangeArrowheads="1"/>
              </p:cNvSpPr>
              <p:nvPr/>
            </p:nvSpPr>
            <p:spPr bwMode="auto">
              <a:xfrm>
                <a:off x="4000496" y="142852"/>
                <a:ext cx="146065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1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“In The Forest”</a:t>
                </a:r>
                <a:endParaRPr kumimoji="0" lang="ru-RU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“</a:t>
                </a: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В лісі</a:t>
                </a:r>
                <a:r>
                  <a:rPr kumimoji="0" lang="ru-RU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”</a:t>
                </a:r>
                <a:endParaRPr kumimoji="0" lang="ru-RU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Monotype Corsiva" pitchFamily="66" charset="0"/>
                </a:endParaRPr>
              </a:p>
            </p:txBody>
          </p:sp>
          <p:sp>
            <p:nvSpPr>
              <p:cNvPr id="26628" name="Rectangle 4"/>
              <p:cNvSpPr>
                <a:spLocks noChangeArrowheads="1"/>
              </p:cNvSpPr>
              <p:nvPr/>
            </p:nvSpPr>
            <p:spPr bwMode="auto">
              <a:xfrm>
                <a:off x="500034" y="428604"/>
                <a:ext cx="5126724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uk-UA" sz="16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Участь в  проекті </a:t>
                </a:r>
                <a:r>
                  <a:rPr kumimoji="0" lang="ru-RU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“</a:t>
                </a:r>
                <a:r>
                  <a:rPr kumimoji="0" lang="en-US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Magic Forest</a:t>
                </a:r>
                <a:r>
                  <a:rPr kumimoji="0" lang="ru-RU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”</a:t>
                </a:r>
                <a:r>
                  <a:rPr kumimoji="0" lang="uk-UA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uk-UA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(</a:t>
                </a:r>
                <a:r>
                  <a:rPr kumimoji="0" lang="ru-RU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“</a:t>
                </a:r>
                <a:r>
                  <a:rPr kumimoji="0" lang="uk-UA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Магічний ліс</a:t>
                </a:r>
                <a:r>
                  <a:rPr kumimoji="0" lang="ru-RU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”</a:t>
                </a:r>
                <a:r>
                  <a:rPr kumimoji="0" lang="uk-UA" sz="1600" b="1" i="1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) </a:t>
                </a:r>
                <a:r>
                  <a:rPr kumimoji="0" lang="uk-UA" sz="1600" b="1" i="0" u="none" strike="noStrike" cap="none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нікого не залишила байдужим.</a:t>
                </a:r>
                <a:r>
                  <a:rPr lang="uk-UA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uk-UA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Його метою було активізувати  лексику іноземних  мов з теми 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“</a:t>
                </a:r>
                <a:r>
                  <a:rPr lang="uk-UA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Дерева</a:t>
                </a:r>
                <a:r>
                  <a:rPr lang="ru-RU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”</a:t>
                </a:r>
                <a:r>
                  <a:rPr lang="uk-UA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 ( назви дерев і їх будова)</a:t>
                </a:r>
                <a:r>
                  <a:rPr lang="ru-RU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.</a:t>
                </a:r>
                <a:endPara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Monotype Corsiva" pitchFamily="66" charset="0"/>
                </a:endParaRPr>
              </a:p>
            </p:txBody>
          </p:sp>
          <p:pic>
            <p:nvPicPr>
              <p:cNvPr id="26629" name="Picture 5" descr="F:\Мовний табір\мовний\4-Б\20170607_10234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57752" y="2643182"/>
                <a:ext cx="2571768" cy="1928826"/>
              </a:xfrm>
              <a:prstGeom prst="rect">
                <a:avLst/>
              </a:prstGeom>
              <a:noFill/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6286512" y="2071678"/>
                <a:ext cx="215956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The game "draw an animal“</a:t>
                </a:r>
              </a:p>
              <a:p>
                <a:pPr algn="ctr"/>
                <a:r>
                  <a:rPr lang="ru-RU" sz="1600" b="1" dirty="0" err="1" smtClean="0">
                    <a:solidFill>
                      <a:srgbClr val="7030A0"/>
                    </a:solidFill>
                    <a:latin typeface="Monotype Corsiva" pitchFamily="66" charset="0"/>
                  </a:rPr>
                  <a:t>гра</a:t>
                </a:r>
                <a:r>
                  <a:rPr lang="ru-RU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 "Намалюй </a:t>
                </a:r>
                <a:r>
                  <a:rPr lang="ru-RU" sz="1600" b="1" dirty="0" err="1" smtClean="0">
                    <a:solidFill>
                      <a:srgbClr val="7030A0"/>
                    </a:solidFill>
                    <a:latin typeface="Monotype Corsiva" pitchFamily="66" charset="0"/>
                  </a:rPr>
                  <a:t>тварину</a:t>
                </a:r>
                <a:r>
                  <a:rPr lang="ru-RU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"</a:t>
                </a:r>
                <a:endParaRPr lang="ru-RU" sz="1600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</p:grpSp>
      </p:grpSp>
      <p:pic>
        <p:nvPicPr>
          <p:cNvPr id="10" name="Рисунок 9" descr="34233d4c015e7523dd3af4aff2a793a1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24" y="4497509"/>
            <a:ext cx="3714776" cy="2360491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755badaea14e15526e1e74f.png"/>
          <p:cNvPicPr>
            <a:picLocks noChangeAspect="1" noChangeArrowheads="1"/>
          </p:cNvPicPr>
          <p:nvPr/>
        </p:nvPicPr>
        <p:blipFill>
          <a:blip r:embed="rId2" cstate="print"/>
          <a:srcRect r="1298"/>
          <a:stretch>
            <a:fillRect/>
          </a:stretch>
        </p:blipFill>
        <p:spPr bwMode="auto">
          <a:xfrm>
            <a:off x="-229720" y="2143116"/>
            <a:ext cx="937372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714744" y="1571613"/>
            <a:ext cx="5214974" cy="253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Так промайнули цікаві літні дні у стінах рідної школи.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>
                <a:solidFill>
                  <a:srgbClr val="002060"/>
                </a:solidFill>
                <a:latin typeface="Monotype Corsiva" pitchFamily="66" charset="0"/>
              </a:rPr>
              <a:t>Літній мовний табір  сприяв</a:t>
            </a:r>
            <a:endParaRPr lang="ru-RU" altLang="zh-CN" sz="16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набуттю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практичних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навичок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у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спілкуванні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на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англійській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та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німецьких</a:t>
            </a:r>
            <a:r>
              <a:rPr lang="ru-RU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itchFamily="66" charset="0"/>
              </a:rPr>
              <a:t>мов</a:t>
            </a:r>
            <a:r>
              <a:rPr lang="uk-UA" sz="1600" dirty="0" smtClean="0">
                <a:solidFill>
                  <a:srgbClr val="002060"/>
                </a:solidFill>
                <a:latin typeface="Monotype Corsiva" pitchFamily="66" charset="0"/>
              </a:rPr>
              <a:t>ах.</a:t>
            </a:r>
            <a:r>
              <a:rPr lang="en-US" sz="1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r>
              <a:rPr kumimoji="0" lang="uk-UA" altLang="zh-CN" sz="16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uk-UA" altLang="zh-CN" sz="16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Педагогічний колектив </a:t>
            </a: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створив всі умови для змістовного та цікавого дозвілля дітей,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altLang="zh-CN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що дало можливість їм </a:t>
            </a:r>
            <a:r>
              <a:rPr lang="uk-UA" altLang="zh-CN" sz="16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розширити світогляд .</a:t>
            </a:r>
            <a:r>
              <a:rPr lang="uk-UA" altLang="zh-CN" sz="20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uk-UA" altLang="zh-CN" sz="20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kumimoji="0" lang="uk-UA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uk-UA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uk-UA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https://avatanplus.com/files/resources/original/5724c8f1d031515467b0f0b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7358114" cy="2714620"/>
          </a:xfrm>
          <a:prstGeom prst="rect">
            <a:avLst/>
          </a:prstGeom>
          <a:noFill/>
        </p:spPr>
      </p:pic>
      <p:pic>
        <p:nvPicPr>
          <p:cNvPr id="27650" name="Picture 2" descr="D:\заходи 2016-2017\табір\заходи\15\DSCN1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071942"/>
            <a:ext cx="3143272" cy="235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F:\Мовний табір\DSC_03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00174"/>
            <a:ext cx="3714744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F:\напрямки\P113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3929066"/>
            <a:ext cx="3143272" cy="235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C:\Users\Computer\Desktop\DSC009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383976" y="3884414"/>
            <a:ext cx="3071810" cy="230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00430" y="6273225"/>
            <a:ext cx="5643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Літо триває…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avatanplus.com/files/resources/mid/5755badaea14e15526e1e74f.png"/>
          <p:cNvPicPr>
            <a:picLocks noChangeAspect="1" noChangeArrowheads="1"/>
          </p:cNvPicPr>
          <p:nvPr/>
        </p:nvPicPr>
        <p:blipFill>
          <a:blip r:embed="rId2" cstate="print"/>
          <a:srcRect l="7914"/>
          <a:stretch>
            <a:fillRect/>
          </a:stretch>
        </p:blipFill>
        <p:spPr bwMode="auto">
          <a:xfrm>
            <a:off x="0" y="2000240"/>
            <a:ext cx="9144000" cy="498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IMG_0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2665">
            <a:off x="138436" y="1203724"/>
            <a:ext cx="4298929" cy="322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85918" y="357166"/>
            <a:ext cx="60949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Канікули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довгождане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свято!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Так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хочеться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забути про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шкільні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проблеми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разом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друзями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поринути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веселощі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розваги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57752" y="1857364"/>
            <a:ext cx="40767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Табір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Сузір’я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» 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розкриває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свої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обійми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для 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дітей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6" name="Рисунок 5" descr="IMG_0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7" y="3268265"/>
            <a:ext cx="4786314" cy="358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https://avatanplus.com/files/resources/original/56f4ce43dbdc7153ac45b93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68715">
            <a:off x="1128152" y="4122562"/>
            <a:ext cx="3224875" cy="23743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nplus.com/files/resources/original/5724c8f1d031515467b0f0b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358114" cy="27146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26" y="1428736"/>
            <a:ext cx="878687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  <a:latin typeface="Monotype Corsiva" pitchFamily="66" charset="0"/>
              </a:rPr>
              <a:t>Метою</a:t>
            </a:r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 діяльності табору відпочинку з денним перебуванням є реалізація права кожної дитини на повноцінний відпочинок, забезпечення змістовного дозвілля, задоволення інтересів і духовних запитів відповідно до індивідуальних потреб.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uk-UA" sz="1400" cap="all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sz="1400" b="1" dirty="0" smtClean="0">
                <a:solidFill>
                  <a:srgbClr val="002060"/>
                </a:solidFill>
                <a:latin typeface="Monotype Corsiva" pitchFamily="66" charset="0"/>
              </a:rPr>
              <a:t>Задачі  табору відпочинку з денним перебуванням.</a:t>
            </a:r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  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uk-UA" sz="1400" b="1" i="1" dirty="0" smtClean="0">
                <a:solidFill>
                  <a:srgbClr val="002060"/>
                </a:solidFill>
                <a:latin typeface="Monotype Corsiva" pitchFamily="66" charset="0"/>
              </a:rPr>
              <a:t>Навчальні: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розширення, узагальнення і закріплення знань про природу та взаємозв'язки уній, взаємодію і взаємовплив людини і природи;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розширення, узагальнення і закріплення знань про історію рідного краю, традиції;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формування креативного, творчого мислення.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 </a:t>
            </a:r>
            <a:r>
              <a:rPr lang="uk-UA" sz="1400" b="1" i="1" dirty="0" smtClean="0">
                <a:solidFill>
                  <a:srgbClr val="002060"/>
                </a:solidFill>
                <a:latin typeface="Monotype Corsiva" pitchFamily="66" charset="0"/>
              </a:rPr>
              <a:t>Розвивальні: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вдосконалення вміння спілкуватися з природою, гармонізуючи свій внутрішній світ;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забезпечення вільного інтелектуального розвитку дітей;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розвиток уяви, уваги, креативного мислення;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формування духовної культури,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розвиток творчих здібностей кожної дитини. </a:t>
            </a:r>
          </a:p>
          <a:p>
            <a:r>
              <a:rPr lang="uk-UA" sz="1400" b="1" i="1" dirty="0" smtClean="0">
                <a:solidFill>
                  <a:srgbClr val="002060"/>
                </a:solidFill>
                <a:latin typeface="Monotype Corsiva" pitchFamily="66" charset="0"/>
              </a:rPr>
              <a:t>Виховні: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всебічний гармонійний розвиток особистості;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оволодіння правилами та нормами моральної поведінки;</a:t>
            </a: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виховання поваги до людей праці та її результатів; оволодіння уміннями й навичками трудової діяльності;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створення оптимальних умов для формування здорового організму людини;</a:t>
            </a: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розвиток естетичного відношення до оточуючого середовища;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виховувати вміння працювати як самостійно, так і в колективі;</a:t>
            </a:r>
          </a:p>
          <a:p>
            <a:r>
              <a:rPr lang="uk-UA" sz="1400" b="1" i="1" dirty="0" smtClean="0">
                <a:solidFill>
                  <a:srgbClr val="002060"/>
                </a:solidFill>
                <a:latin typeface="Monotype Corsiva" pitchFamily="66" charset="0"/>
              </a:rPr>
              <a:t>Оздоровлюючі: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організація повноцінного відпочинку кожної дитини;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поєднання природоохоронної діяльності і цікавого різноманітного пізнавального відпочинку;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uk-UA" sz="1400" dirty="0" smtClean="0">
                <a:solidFill>
                  <a:srgbClr val="002060"/>
                </a:solidFill>
                <a:latin typeface="Monotype Corsiva" pitchFamily="66" charset="0"/>
              </a:rPr>
              <a:t>сприяння оздоровлення душі і тіла.</a:t>
            </a:r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ru-RU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uk-UA" sz="1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36" y="142852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Напрямки роботи оздоровчого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т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абор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FFC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err="1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err="1" smtClean="0">
                <a:solidFill>
                  <a:srgbClr val="7030A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2400" b="1" dirty="0" err="1" smtClean="0">
                <a:solidFill>
                  <a:srgbClr val="FFFF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ru-RU" sz="2400" b="1" dirty="0" smtClean="0">
                <a:solidFill>
                  <a:srgbClr val="00B0F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b="1" dirty="0" smtClean="0">
                <a:solidFill>
                  <a:srgbClr val="00B0F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17412" name="AutoShape 4" descr="https://i10.fotocdn.net/s18/252/public_pin_m/173/25202966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i10.fotocdn.net/s18/252/public_pin_m/173/25202966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s-media-cache-ak0.pinimg.com/236x/9c/ba/5e/9cba5e74a42c048f1a1a250cffad00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s-media-cache-ak0.pinimg.com/236x/9c/ba/5e/9cba5e74a42c048f1a1a250cffad00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s-media-cache-ak0.pinimg.com/236x/9c/ba/5e/9cba5e74a42c048f1a1a250cffad00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0" name="AutoShape 22" descr="https://www.arinasorokina.ru/wp-content/uploads/2012/05/clipart-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32" name="AutoShape 24" descr="https://s-media-cache-ak0.pinimg.com/originals/d6/e8/19/d6e8191edc128a530905829f85509c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0" y="0"/>
            <a:ext cx="6357950" cy="4310116"/>
            <a:chOff x="0" y="0"/>
            <a:chExt cx="6357950" cy="431011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0" y="0"/>
              <a:ext cx="3428992" cy="4310116"/>
              <a:chOff x="0" y="0"/>
              <a:chExt cx="3500462" cy="4667282"/>
            </a:xfrm>
          </p:grpSpPr>
          <p:pic>
            <p:nvPicPr>
              <p:cNvPr id="4" name="Рисунок 3" descr="image-0-02-04-722776eb01f60f96f66c14c1e8c839782bab157c9f54219589e7fb66b47d8fbb-V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3500462" cy="46672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418" name="Picture 10" descr="https://static.trendme.net/pictures/items/flower_Biljke-tatoo-full-2111-328267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2786058"/>
                <a:ext cx="3143272" cy="1788173"/>
              </a:xfrm>
              <a:prstGeom prst="rect">
                <a:avLst/>
              </a:prstGeom>
              <a:noFill/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357554" y="2857496"/>
              <a:ext cx="29289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Екскурсії  та подорожі стежинами рідного краю з метою вивчення </a:t>
              </a:r>
              <a:b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</a:b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флори та фауни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pic>
          <p:nvPicPr>
            <p:cNvPr id="30" name="Рисунок 29" descr="P111011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4678" y="785794"/>
              <a:ext cx="3143272" cy="22502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7" name="Группа 36"/>
          <p:cNvGrpSpPr/>
          <p:nvPr/>
        </p:nvGrpSpPr>
        <p:grpSpPr>
          <a:xfrm>
            <a:off x="6143636" y="714356"/>
            <a:ext cx="3000364" cy="2583910"/>
            <a:chOff x="6143636" y="714356"/>
            <a:chExt cx="3000364" cy="2583910"/>
          </a:xfrm>
        </p:grpSpPr>
        <p:sp>
          <p:nvSpPr>
            <p:cNvPr id="14" name="TextBox 13"/>
            <p:cNvSpPr txBox="1"/>
            <p:nvPr/>
          </p:nvSpPr>
          <p:spPr>
            <a:xfrm>
              <a:off x="6500826" y="2928934"/>
              <a:ext cx="250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Збір лікарських рослин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pic>
          <p:nvPicPr>
            <p:cNvPr id="32" name="Рисунок 31" descr="P1120029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3636" y="714356"/>
              <a:ext cx="3000364" cy="22502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9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11741">
            <a:off x="7819150" y="3813722"/>
            <a:ext cx="423763" cy="488517"/>
          </a:xfrm>
          <a:prstGeom prst="rect">
            <a:avLst/>
          </a:prstGeom>
          <a:noFill/>
        </p:spPr>
      </p:pic>
      <p:grpSp>
        <p:nvGrpSpPr>
          <p:cNvPr id="38" name="Группа 37"/>
          <p:cNvGrpSpPr/>
          <p:nvPr/>
        </p:nvGrpSpPr>
        <p:grpSpPr>
          <a:xfrm>
            <a:off x="0" y="4143380"/>
            <a:ext cx="4714876" cy="2714620"/>
            <a:chOff x="0" y="4143380"/>
            <a:chExt cx="4643470" cy="2714620"/>
          </a:xfrm>
        </p:grpSpPr>
        <p:pic>
          <p:nvPicPr>
            <p:cNvPr id="31" name="Рисунок 30" descr="SDC15282.JPG"/>
            <p:cNvPicPr>
              <a:picLocks noChangeAspect="1"/>
            </p:cNvPicPr>
            <p:nvPr/>
          </p:nvPicPr>
          <p:blipFill>
            <a:blip r:embed="rId7" cstate="print"/>
            <a:srcRect l="8054" b="14084"/>
            <a:stretch>
              <a:fillRect/>
            </a:stretch>
          </p:blipFill>
          <p:spPr>
            <a:xfrm>
              <a:off x="0" y="4143380"/>
              <a:ext cx="3404824" cy="23861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0" y="6488668"/>
              <a:ext cx="4643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Вікторина відкрий для себе природу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214810" y="428604"/>
            <a:ext cx="3286148" cy="400110"/>
            <a:chOff x="4214810" y="428604"/>
            <a:chExt cx="3286148" cy="400110"/>
          </a:xfrm>
        </p:grpSpPr>
        <p:sp>
          <p:nvSpPr>
            <p:cNvPr id="10" name="TextBox 9"/>
            <p:cNvSpPr txBox="1"/>
            <p:nvPr/>
          </p:nvSpPr>
          <p:spPr>
            <a:xfrm>
              <a:off x="4214810" y="428604"/>
              <a:ext cx="3286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682F"/>
                </a:buClr>
              </a:pPr>
              <a:r>
                <a:rPr lang="uk-UA" sz="2000" b="1" dirty="0" smtClean="0">
                  <a:solidFill>
                    <a:srgbClr val="002060"/>
                  </a:solidFill>
                  <a:latin typeface="Monotype Corsiva" pitchFamily="66" charset="0"/>
                </a:rPr>
                <a:t>Екологічний</a:t>
              </a:r>
              <a:endParaRPr lang="ru-RU" sz="20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  <p:pic>
          <p:nvPicPr>
            <p:cNvPr id="35" name="Picture 18" descr="https://avatanplus.com/files/resources/original/5794b298ef3161561cd9a594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0430566">
              <a:off x="4834401" y="467916"/>
              <a:ext cx="293813" cy="338709"/>
            </a:xfrm>
            <a:prstGeom prst="rect">
              <a:avLst/>
            </a:prstGeom>
            <a:noFill/>
          </p:spPr>
        </p:pic>
      </p:grpSp>
      <p:pic>
        <p:nvPicPr>
          <p:cNvPr id="43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97833">
            <a:off x="8478956" y="3469233"/>
            <a:ext cx="295668" cy="340849"/>
          </a:xfrm>
          <a:prstGeom prst="rect">
            <a:avLst/>
          </a:prstGeom>
          <a:noFill/>
        </p:spPr>
      </p:pic>
      <p:grpSp>
        <p:nvGrpSpPr>
          <p:cNvPr id="42" name="Группа 41"/>
          <p:cNvGrpSpPr/>
          <p:nvPr/>
        </p:nvGrpSpPr>
        <p:grpSpPr>
          <a:xfrm>
            <a:off x="6143636" y="4143380"/>
            <a:ext cx="2857520" cy="2583910"/>
            <a:chOff x="6143636" y="4143380"/>
            <a:chExt cx="2857520" cy="2583910"/>
          </a:xfrm>
        </p:grpSpPr>
        <p:sp>
          <p:nvSpPr>
            <p:cNvPr id="15" name="TextBox 14"/>
            <p:cNvSpPr txBox="1"/>
            <p:nvPr/>
          </p:nvSpPr>
          <p:spPr>
            <a:xfrm>
              <a:off x="6357950" y="6357958"/>
              <a:ext cx="250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Подорож до </a:t>
              </a:r>
              <a:r>
                <a:rPr lang="uk-UA" b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Екопарку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pic>
          <p:nvPicPr>
            <p:cNvPr id="33" name="Picture 6" descr="C:\Users\Computer\Desktop\IMG_3598.JPG"/>
            <p:cNvPicPr>
              <a:picLocks noChangeAspect="1" noChangeArrowheads="1"/>
            </p:cNvPicPr>
            <p:nvPr/>
          </p:nvPicPr>
          <p:blipFill>
            <a:blip r:embed="rId10" cstate="print">
              <a:lum bright="-10000" contrast="-10000"/>
            </a:blip>
            <a:srcRect l="20639" t="17218" r="22556" b="23000"/>
            <a:stretch>
              <a:fillRect/>
            </a:stretch>
          </p:blipFill>
          <p:spPr bwMode="auto">
            <a:xfrm>
              <a:off x="6143636" y="4143380"/>
              <a:ext cx="2857520" cy="22553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8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430566">
            <a:off x="6875125" y="3787138"/>
            <a:ext cx="541025" cy="623697"/>
          </a:xfrm>
          <a:prstGeom prst="rect">
            <a:avLst/>
          </a:prstGeom>
          <a:noFill/>
        </p:spPr>
      </p:pic>
      <p:grpSp>
        <p:nvGrpSpPr>
          <p:cNvPr id="40" name="Группа 39"/>
          <p:cNvGrpSpPr/>
          <p:nvPr/>
        </p:nvGrpSpPr>
        <p:grpSpPr>
          <a:xfrm>
            <a:off x="3357554" y="4071942"/>
            <a:ext cx="2867000" cy="2786058"/>
            <a:chOff x="3357554" y="4071942"/>
            <a:chExt cx="2867000" cy="2786058"/>
          </a:xfrm>
        </p:grpSpPr>
        <p:pic>
          <p:nvPicPr>
            <p:cNvPr id="34" name="Picture 3" descr="C:\Users\Computer\Desktop\IMG_3372.JPG"/>
            <p:cNvPicPr>
              <a:picLocks noChangeAspect="1" noChangeArrowheads="1"/>
            </p:cNvPicPr>
            <p:nvPr/>
          </p:nvPicPr>
          <p:blipFill>
            <a:blip r:embed="rId12" cstate="print"/>
            <a:srcRect b="12215"/>
            <a:stretch>
              <a:fillRect/>
            </a:stretch>
          </p:blipFill>
          <p:spPr bwMode="auto">
            <a:xfrm>
              <a:off x="3357554" y="4071942"/>
              <a:ext cx="2867000" cy="23307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3500430" y="6211669"/>
              <a:ext cx="2500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Вироби з природничого </a:t>
              </a:r>
            </a:p>
            <a:p>
              <a:pPr algn="ctr"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матеріалу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pic>
        <p:nvPicPr>
          <p:cNvPr id="17426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8593">
            <a:off x="5832562" y="4253842"/>
            <a:ext cx="541025" cy="62369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AutoShape 6" descr="https://placervilledentistry.com/wp-app/wp-content/uploads/2015/04/pdg-expansion-part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s://placervilledentistry.com/wp-app/wp-content/uploads/2015/04/pdg-expansion-part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6" name="AutoShape 10" descr="https://placervilledentistry.com/wp-app/wp-content/uploads/2015/04/pdg-expansion-party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2428860" y="142852"/>
            <a:ext cx="4071966" cy="1314524"/>
            <a:chOff x="2928926" y="-67065"/>
            <a:chExt cx="4071966" cy="1314524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2928926" y="79457"/>
              <a:ext cx="4071966" cy="1168002"/>
              <a:chOff x="4560653" y="505679"/>
              <a:chExt cx="4071966" cy="116800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560653" y="1212016"/>
                <a:ext cx="4071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400" b="1" dirty="0" smtClean="0">
                    <a:solidFill>
                      <a:srgbClr val="002060"/>
                    </a:solidFill>
                    <a:latin typeface="Monotype Corsiva" pitchFamily="66" charset="0"/>
                  </a:rPr>
                  <a:t>Художньо-естетичний напрям</a:t>
                </a:r>
                <a:endParaRPr lang="ru-RU" sz="2400" b="1" dirty="0">
                  <a:solidFill>
                    <a:srgbClr val="002060"/>
                  </a:solidFill>
                  <a:latin typeface="Monotype Corsiva" pitchFamily="66" charset="0"/>
                </a:endParaRPr>
              </a:p>
            </p:txBody>
          </p:sp>
          <p:pic>
            <p:nvPicPr>
              <p:cNvPr id="12" name="Picture 7" descr="https://avatanplus.com/files/resources/original/56f4ce43dbdc7153ac45b93d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0348" b="27551"/>
              <a:stretch>
                <a:fillRect/>
              </a:stretch>
            </p:blipFill>
            <p:spPr bwMode="auto">
              <a:xfrm rot="19812689">
                <a:off x="5549438" y="505679"/>
                <a:ext cx="533038" cy="958871"/>
              </a:xfrm>
              <a:prstGeom prst="rect">
                <a:avLst/>
              </a:prstGeom>
              <a:noFill/>
            </p:spPr>
          </p:pic>
          <p:pic>
            <p:nvPicPr>
              <p:cNvPr id="13" name="Picture 7" descr="https://avatanplus.com/files/resources/original/56f4ce43dbdc7153ac45b93d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8642" t="49997"/>
              <a:stretch>
                <a:fillRect/>
              </a:stretch>
            </p:blipFill>
            <p:spPr bwMode="auto">
              <a:xfrm rot="301550">
                <a:off x="6804750" y="684430"/>
                <a:ext cx="796312" cy="708841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7" descr="https://avatanplus.com/files/resources/original/56f4ce43dbdc7153ac45b93d.png"/>
            <p:cNvPicPr>
              <a:picLocks noChangeAspect="1" noChangeArrowheads="1"/>
            </p:cNvPicPr>
            <p:nvPr/>
          </p:nvPicPr>
          <p:blipFill>
            <a:blip r:embed="rId4" cstate="print"/>
            <a:srcRect l="40314" r="25639" b="16528"/>
            <a:stretch>
              <a:fillRect/>
            </a:stretch>
          </p:blipFill>
          <p:spPr bwMode="auto">
            <a:xfrm rot="19812689">
              <a:off x="4551386" y="-67065"/>
              <a:ext cx="506666" cy="914553"/>
            </a:xfrm>
            <a:prstGeom prst="rect">
              <a:avLst/>
            </a:prstGeom>
            <a:noFill/>
          </p:spPr>
        </p:pic>
      </p:grpSp>
      <p:grpSp>
        <p:nvGrpSpPr>
          <p:cNvPr id="50" name="Группа 49"/>
          <p:cNvGrpSpPr/>
          <p:nvPr/>
        </p:nvGrpSpPr>
        <p:grpSpPr>
          <a:xfrm>
            <a:off x="1" y="3857628"/>
            <a:ext cx="6143636" cy="2583910"/>
            <a:chOff x="0" y="3857628"/>
            <a:chExt cx="6619857" cy="2583910"/>
          </a:xfrm>
        </p:grpSpPr>
        <p:pic>
          <p:nvPicPr>
            <p:cNvPr id="18" name="Рисунок 17" descr="20170607_10343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3143240" y="3857628"/>
              <a:ext cx="3476617" cy="20859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 descr="P111099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857628"/>
              <a:ext cx="2928926" cy="21966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61817" y="6072206"/>
              <a:ext cx="5850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Майстер-класи з декоративно-прикладного мистецтва 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sp>
        <p:nvSpPr>
          <p:cNvPr id="19478" name="AutoShape 22" descr="https://s-media-cache-ak0.pinimg.com/736x/d2/e2/bb/d2e2bbd84a7ea4e8172e80eab38cbb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98" name="AutoShape 42" descr="https://s-media-cache-ak0.pinimg.com/originals/34/23/3d/34233d4c015e7523dd3af4aff2a793a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" name="Рисунок 40" descr="34233d4c015e7523dd3af4aff2a793a1 (1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9224" y="4643446"/>
            <a:ext cx="3714776" cy="2214554"/>
          </a:xfrm>
          <a:prstGeom prst="rect">
            <a:avLst/>
          </a:prstGeom>
        </p:spPr>
      </p:pic>
      <p:pic>
        <p:nvPicPr>
          <p:cNvPr id="43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375557">
            <a:off x="6367668" y="4495245"/>
            <a:ext cx="478494" cy="551611"/>
          </a:xfrm>
          <a:prstGeom prst="rect">
            <a:avLst/>
          </a:prstGeom>
          <a:noFill/>
        </p:spPr>
      </p:pic>
      <p:pic>
        <p:nvPicPr>
          <p:cNvPr id="44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058039">
            <a:off x="5673840" y="3344777"/>
            <a:ext cx="409799" cy="472419"/>
          </a:xfrm>
          <a:prstGeom prst="rect">
            <a:avLst/>
          </a:prstGeom>
          <a:noFill/>
        </p:spPr>
      </p:pic>
      <p:pic>
        <p:nvPicPr>
          <p:cNvPr id="45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7976963">
            <a:off x="6963743" y="4733680"/>
            <a:ext cx="594668" cy="685537"/>
          </a:xfrm>
          <a:prstGeom prst="rect">
            <a:avLst/>
          </a:prstGeom>
          <a:noFill/>
        </p:spPr>
      </p:pic>
      <p:pic>
        <p:nvPicPr>
          <p:cNvPr id="46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425111">
            <a:off x="6044971" y="4055649"/>
            <a:ext cx="409799" cy="472419"/>
          </a:xfrm>
          <a:prstGeom prst="rect">
            <a:avLst/>
          </a:prstGeom>
          <a:noFill/>
        </p:spPr>
      </p:pic>
      <p:grpSp>
        <p:nvGrpSpPr>
          <p:cNvPr id="48" name="Группа 47"/>
          <p:cNvGrpSpPr/>
          <p:nvPr/>
        </p:nvGrpSpPr>
        <p:grpSpPr>
          <a:xfrm>
            <a:off x="0" y="142852"/>
            <a:ext cx="5716085" cy="3584042"/>
            <a:chOff x="0" y="285728"/>
            <a:chExt cx="5716085" cy="3584042"/>
          </a:xfrm>
        </p:grpSpPr>
        <p:pic>
          <p:nvPicPr>
            <p:cNvPr id="22" name="Picture 3" descr="C:\Users\Computer\Desktop\IMG_3362.JPG"/>
            <p:cNvPicPr>
              <a:picLocks noChangeAspect="1" noChangeArrowheads="1"/>
            </p:cNvPicPr>
            <p:nvPr/>
          </p:nvPicPr>
          <p:blipFill>
            <a:blip r:embed="rId11" cstate="print"/>
            <a:srcRect l="11268" t="33158" r="15665" b="4178"/>
            <a:stretch>
              <a:fillRect/>
            </a:stretch>
          </p:blipFill>
          <p:spPr bwMode="auto">
            <a:xfrm>
              <a:off x="2357422" y="1500174"/>
              <a:ext cx="3358663" cy="2160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" descr="C:\Users\Computer\Desktop\IMG_3434.JPG"/>
            <p:cNvPicPr>
              <a:picLocks noChangeAspect="1" noChangeArrowheads="1"/>
            </p:cNvPicPr>
            <p:nvPr/>
          </p:nvPicPr>
          <p:blipFill>
            <a:blip r:embed="rId12" cstate="print"/>
            <a:srcRect l="8510" t="6382" r="12060" b="10647"/>
            <a:stretch>
              <a:fillRect/>
            </a:stretch>
          </p:blipFill>
          <p:spPr bwMode="auto">
            <a:xfrm>
              <a:off x="0" y="285728"/>
              <a:ext cx="2396574" cy="333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2214546" y="3500438"/>
              <a:ext cx="250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Творчі конкурси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pic>
        <p:nvPicPr>
          <p:cNvPr id="42" name="Picture 18" descr="https://avatanplus.com/files/resources/original/5794b298ef3161561cd9a59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7976963">
            <a:off x="4787638" y="2970894"/>
            <a:ext cx="293168" cy="337966"/>
          </a:xfrm>
          <a:prstGeom prst="rect">
            <a:avLst/>
          </a:prstGeom>
          <a:noFill/>
        </p:spPr>
      </p:pic>
      <p:grpSp>
        <p:nvGrpSpPr>
          <p:cNvPr id="32" name="Группа 31"/>
          <p:cNvGrpSpPr/>
          <p:nvPr/>
        </p:nvGrpSpPr>
        <p:grpSpPr>
          <a:xfrm>
            <a:off x="6072198" y="142852"/>
            <a:ext cx="2900066" cy="4655588"/>
            <a:chOff x="6072198" y="0"/>
            <a:chExt cx="2900066" cy="4655588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072198" y="0"/>
              <a:ext cx="2900066" cy="4655588"/>
              <a:chOff x="6072198" y="142852"/>
              <a:chExt cx="2900066" cy="4655588"/>
            </a:xfrm>
          </p:grpSpPr>
          <p:pic>
            <p:nvPicPr>
              <p:cNvPr id="20" name="Рисунок 19" descr="IMG_0915.jp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072198" y="142852"/>
                <a:ext cx="2900066" cy="21750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429388" y="2143116"/>
                <a:ext cx="2500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8000"/>
                  </a:buClr>
                </a:pPr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Театралізована вистава </a:t>
                </a:r>
                <a:endParaRPr lang="ru-RU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29388" y="4429108"/>
                <a:ext cx="2500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8000"/>
                  </a:buClr>
                </a:pPr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В гостях  у казки</a:t>
                </a:r>
                <a:endParaRPr lang="ru-RU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</p:grpSp>
        <p:pic>
          <p:nvPicPr>
            <p:cNvPr id="30" name="Picture 3" descr="C:\Users\Computer\Desktop\DSC01002.jpg"/>
            <p:cNvPicPr>
              <a:picLocks noChangeAspect="1" noChangeArrowheads="1"/>
            </p:cNvPicPr>
            <p:nvPr/>
          </p:nvPicPr>
          <p:blipFill>
            <a:blip r:embed="rId15" cstate="print"/>
            <a:srcRect l="14277" t="6493" r="7046" b="5857"/>
            <a:stretch>
              <a:fillRect/>
            </a:stretch>
          </p:blipFill>
          <p:spPr bwMode="auto">
            <a:xfrm>
              <a:off x="6286512" y="2214554"/>
              <a:ext cx="2668318" cy="21431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pixabay.com/static/uploads/photo/2014/04/03/10/24/butterfly-310351__340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pixabay.com/static/uploads/photo/2014/04/03/10/24/butterfly-310351__340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pixabay.com/static/uploads/photo/2014/04/03/10/24/butterfly-310351__340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5357818" y="0"/>
            <a:ext cx="4214842" cy="1759691"/>
            <a:chOff x="2285984" y="142852"/>
            <a:chExt cx="4214842" cy="175969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2428860" y="142852"/>
              <a:ext cx="4071966" cy="1314524"/>
              <a:chOff x="2928926" y="-67065"/>
              <a:chExt cx="4071966" cy="1314524"/>
            </a:xfrm>
          </p:grpSpPr>
          <p:grpSp>
            <p:nvGrpSpPr>
              <p:cNvPr id="13" name="Группа 13"/>
              <p:cNvGrpSpPr/>
              <p:nvPr/>
            </p:nvGrpSpPr>
            <p:grpSpPr>
              <a:xfrm>
                <a:off x="2928926" y="79457"/>
                <a:ext cx="4071966" cy="1168002"/>
                <a:chOff x="4560653" y="505679"/>
                <a:chExt cx="4071966" cy="1168002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4560653" y="1212016"/>
                  <a:ext cx="407196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ru-RU" sz="2400" b="1" dirty="0">
                    <a:solidFill>
                      <a:srgbClr val="002060"/>
                    </a:solidFill>
                    <a:latin typeface="Monotype Corsiva" pitchFamily="66" charset="0"/>
                  </a:endParaRPr>
                </a:p>
              </p:txBody>
            </p:sp>
            <p:pic>
              <p:nvPicPr>
                <p:cNvPr id="16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r="70348" b="27551"/>
                <a:stretch>
                  <a:fillRect/>
                </a:stretch>
              </p:blipFill>
              <p:spPr bwMode="auto">
                <a:xfrm rot="19812689">
                  <a:off x="5549438" y="505679"/>
                  <a:ext cx="533038" cy="9588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58642" t="49997"/>
                <a:stretch>
                  <a:fillRect/>
                </a:stretch>
              </p:blipFill>
              <p:spPr bwMode="auto">
                <a:xfrm rot="301550">
                  <a:off x="6804750" y="684430"/>
                  <a:ext cx="796312" cy="70884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4" name="Picture 7" descr="https://avatanplus.com/files/resources/original/56f4ce43dbdc7153ac45b93d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0314" r="25639" b="16528"/>
              <a:stretch>
                <a:fillRect/>
              </a:stretch>
            </p:blipFill>
            <p:spPr bwMode="auto">
              <a:xfrm rot="19812689">
                <a:off x="4551386" y="-67065"/>
                <a:ext cx="506666" cy="914553"/>
              </a:xfrm>
              <a:prstGeom prst="rect">
                <a:avLst/>
              </a:prstGeom>
              <a:noFill/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2285984" y="1071546"/>
              <a:ext cx="349166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b="1" dirty="0" smtClean="0">
                  <a:solidFill>
                    <a:srgbClr val="002060"/>
                  </a:solidFill>
                  <a:latin typeface="Monotype Corsiva" pitchFamily="66" charset="0"/>
                </a:rPr>
                <a:t>Національно-патріотичний </a:t>
              </a:r>
            </a:p>
            <a:p>
              <a:pPr algn="ctr"/>
              <a:r>
                <a:rPr lang="uk-UA" sz="2400" b="1" dirty="0" smtClean="0">
                  <a:solidFill>
                    <a:srgbClr val="002060"/>
                  </a:solidFill>
                  <a:latin typeface="Monotype Corsiva" pitchFamily="66" charset="0"/>
                </a:rPr>
                <a:t>напрям </a:t>
              </a:r>
              <a:endParaRPr lang="ru-RU" sz="24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42844" y="0"/>
            <a:ext cx="5640396" cy="4155522"/>
            <a:chOff x="0" y="0"/>
            <a:chExt cx="5640396" cy="4155522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0" y="0"/>
              <a:ext cx="5572164" cy="4155522"/>
              <a:chOff x="0" y="0"/>
              <a:chExt cx="5572164" cy="415552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42876" y="3786190"/>
                <a:ext cx="5429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8000"/>
                  </a:buClr>
                </a:pPr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Тематичні екскурсії  </a:t>
                </a:r>
                <a:r>
                  <a:rPr lang="uk-UA" b="1" dirty="0" err="1" smtClean="0">
                    <a:solidFill>
                      <a:srgbClr val="7030A0"/>
                    </a:solidFill>
                    <a:latin typeface="Monotype Corsiva" pitchFamily="66" charset="0"/>
                  </a:rPr>
                  <a:t>“Ніхто</a:t>
                </a:r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 не  забутий ніщо не  забуто!”</a:t>
                </a:r>
                <a:endParaRPr lang="ru-RU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  <p:pic>
            <p:nvPicPr>
              <p:cNvPr id="21" name="Рисунок 20" descr="IMG_2908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0"/>
                <a:ext cx="2875398" cy="383386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Рисунок 21" descr="IMG_20170602_104331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86050" y="0"/>
                <a:ext cx="2643206" cy="198240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3" name="Рисунок 22" descr="IMG_288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0396" y="1928802"/>
              <a:ext cx="2640000" cy="19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4214818"/>
            <a:ext cx="2643174" cy="2428868"/>
            <a:chOff x="0" y="3821933"/>
            <a:chExt cx="2782844" cy="2610852"/>
          </a:xfrm>
        </p:grpSpPr>
        <p:pic>
          <p:nvPicPr>
            <p:cNvPr id="24" name="Рисунок 23" descr="IMG_20170608_102223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821933"/>
              <a:ext cx="2782844" cy="20871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142844" y="5786454"/>
              <a:ext cx="2500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Екскурсія </a:t>
              </a:r>
              <a:b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</a:b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до музею </a:t>
              </a:r>
              <a:r>
                <a:rPr lang="uk-UA" b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ІЗОШ</a:t>
              </a: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 № 11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929322" y="1857364"/>
            <a:ext cx="2714644" cy="2226720"/>
            <a:chOff x="5929322" y="1857364"/>
            <a:chExt cx="2714644" cy="2226720"/>
          </a:xfrm>
        </p:grpSpPr>
        <p:pic>
          <p:nvPicPr>
            <p:cNvPr id="30" name="Рисунок 29" descr="IMG_20170613_103359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9322" y="1857364"/>
              <a:ext cx="2640000" cy="19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6143636" y="3714752"/>
              <a:ext cx="250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00"/>
                </a:buClr>
              </a:pP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Свято  вишиванки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786050" y="4357694"/>
            <a:ext cx="4979715" cy="2226720"/>
            <a:chOff x="2786050" y="4357694"/>
            <a:chExt cx="4979715" cy="2226720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2786050" y="4357694"/>
              <a:ext cx="3857652" cy="2226720"/>
              <a:chOff x="2857488" y="3643314"/>
              <a:chExt cx="5724635" cy="2684710"/>
            </a:xfrm>
          </p:grpSpPr>
          <p:pic>
            <p:nvPicPr>
              <p:cNvPr id="27" name="Picture 5" descr="C:\Users\Computer\Desktop\IMG_3366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11507" r="1252" b="8993"/>
              <a:stretch>
                <a:fillRect/>
              </a:stretch>
            </p:blipFill>
            <p:spPr bwMode="auto">
              <a:xfrm>
                <a:off x="2857488" y="3643314"/>
                <a:ext cx="3816424" cy="23042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659688" y="5882728"/>
                <a:ext cx="3922435" cy="445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8000"/>
                  </a:buClr>
                </a:pPr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День України </a:t>
                </a:r>
                <a:endParaRPr lang="ru-RU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</p:grpSp>
        <p:pic>
          <p:nvPicPr>
            <p:cNvPr id="36" name="Picture 3" descr="C:\Users\Computer\Desktop\IMG_3473.JPG"/>
            <p:cNvPicPr>
              <a:picLocks noChangeAspect="1" noChangeArrowheads="1"/>
            </p:cNvPicPr>
            <p:nvPr/>
          </p:nvPicPr>
          <p:blipFill>
            <a:blip r:embed="rId11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5286380" y="4357694"/>
              <a:ext cx="2479385" cy="18594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494" name="Picture 14" descr="https://static.trendme.net/pictures/items/biljke_Biljke-svijetlana69-full-6942-484483.png"/>
          <p:cNvPicPr>
            <a:picLocks noChangeAspect="1" noChangeArrowheads="1"/>
          </p:cNvPicPr>
          <p:nvPr/>
        </p:nvPicPr>
        <p:blipFill>
          <a:blip r:embed="rId12" cstate="print"/>
          <a:srcRect b="21999"/>
          <a:stretch>
            <a:fillRect/>
          </a:stretch>
        </p:blipFill>
        <p:spPr bwMode="auto">
          <a:xfrm>
            <a:off x="7072298" y="4234723"/>
            <a:ext cx="2071702" cy="26232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86248" y="65434"/>
            <a:ext cx="4591321" cy="1694257"/>
            <a:chOff x="2285984" y="208286"/>
            <a:chExt cx="4591321" cy="1694257"/>
          </a:xfrm>
        </p:grpSpPr>
        <p:grpSp>
          <p:nvGrpSpPr>
            <p:cNvPr id="3" name="Группа 11"/>
            <p:cNvGrpSpPr/>
            <p:nvPr/>
          </p:nvGrpSpPr>
          <p:grpSpPr>
            <a:xfrm>
              <a:off x="2428860" y="208286"/>
              <a:ext cx="4071966" cy="1249090"/>
              <a:chOff x="2928926" y="-1631"/>
              <a:chExt cx="4071966" cy="1249090"/>
            </a:xfrm>
          </p:grpSpPr>
          <p:grpSp>
            <p:nvGrpSpPr>
              <p:cNvPr id="5" name="Группа 13"/>
              <p:cNvGrpSpPr/>
              <p:nvPr/>
            </p:nvGrpSpPr>
            <p:grpSpPr>
              <a:xfrm>
                <a:off x="2928926" y="144843"/>
                <a:ext cx="4071966" cy="1102616"/>
                <a:chOff x="4560653" y="571065"/>
                <a:chExt cx="4071966" cy="1102616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4560653" y="1212016"/>
                  <a:ext cx="407196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ru-RU" sz="2400" b="1" dirty="0">
                    <a:solidFill>
                      <a:srgbClr val="002060"/>
                    </a:solidFill>
                    <a:latin typeface="Monotype Corsiva" pitchFamily="66" charset="0"/>
                  </a:endParaRPr>
                </a:p>
              </p:txBody>
            </p:sp>
            <p:pic>
              <p:nvPicPr>
                <p:cNvPr id="8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r="70348" b="27551"/>
                <a:stretch>
                  <a:fillRect/>
                </a:stretch>
              </p:blipFill>
              <p:spPr bwMode="auto">
                <a:xfrm rot="19812689">
                  <a:off x="6049504" y="571065"/>
                  <a:ext cx="533038" cy="9588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58642" t="49997"/>
                <a:stretch>
                  <a:fillRect/>
                </a:stretch>
              </p:blipFill>
              <p:spPr bwMode="auto">
                <a:xfrm rot="301550">
                  <a:off x="7161939" y="678403"/>
                  <a:ext cx="796312" cy="70884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" name="Picture 7" descr="https://avatanplus.com/files/resources/original/56f4ce43dbdc7153ac45b93d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0314" r="25639" b="16528"/>
              <a:stretch>
                <a:fillRect/>
              </a:stretch>
            </p:blipFill>
            <p:spPr bwMode="auto">
              <a:xfrm rot="19812689">
                <a:off x="4980015" y="-1631"/>
                <a:ext cx="506666" cy="914553"/>
              </a:xfrm>
              <a:prstGeom prst="rect">
                <a:avLst/>
              </a:prstGeom>
              <a:noFill/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2285984" y="1071546"/>
              <a:ext cx="45913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rgbClr val="002060"/>
                  </a:solidFill>
                  <a:latin typeface="Monotype Corsiva" pitchFamily="66" charset="0"/>
                </a:rPr>
                <a:t>Організація суспільно-корисної праці і</a:t>
              </a:r>
            </a:p>
            <a:p>
              <a:pPr algn="ctr"/>
              <a:r>
                <a:rPr lang="uk-UA" sz="2400" b="1" dirty="0" smtClean="0">
                  <a:solidFill>
                    <a:srgbClr val="002060"/>
                  </a:solidFill>
                  <a:latin typeface="Monotype Corsiva" pitchFamily="66" charset="0"/>
                </a:rPr>
                <a:t> трудового виховання </a:t>
              </a:r>
              <a:endParaRPr lang="ru-RU" sz="24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pic>
        <p:nvPicPr>
          <p:cNvPr id="21510" name="Picture 6" descr="https://avatanplus.com/files/resources/mid/5755badaea14e15526e1e74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071810"/>
            <a:ext cx="6929454" cy="4000528"/>
          </a:xfrm>
          <a:prstGeom prst="rect">
            <a:avLst/>
          </a:prstGeom>
          <a:noFill/>
        </p:spPr>
      </p:pic>
      <p:grpSp>
        <p:nvGrpSpPr>
          <p:cNvPr id="23" name="Группа 22"/>
          <p:cNvGrpSpPr/>
          <p:nvPr/>
        </p:nvGrpSpPr>
        <p:grpSpPr>
          <a:xfrm>
            <a:off x="6144000" y="1785926"/>
            <a:ext cx="3000000" cy="2012406"/>
            <a:chOff x="6144000" y="1785926"/>
            <a:chExt cx="3000000" cy="2012406"/>
          </a:xfrm>
        </p:grpSpPr>
        <p:pic>
          <p:nvPicPr>
            <p:cNvPr id="14" name="Рисунок 13" descr="20170607_104806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4000" y="1785926"/>
              <a:ext cx="3000000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6286512" y="3429000"/>
              <a:ext cx="2714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Операція </a:t>
              </a:r>
              <a:r>
                <a:rPr lang="uk-UA" b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“Чисті</a:t>
              </a:r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 </a:t>
              </a:r>
              <a:r>
                <a:rPr lang="uk-UA" b="1" dirty="0" err="1" smtClean="0">
                  <a:solidFill>
                    <a:srgbClr val="7030A0"/>
                  </a:solidFill>
                  <a:latin typeface="Monotype Corsiva" pitchFamily="66" charset="0"/>
                </a:rPr>
                <a:t>водойма”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14282" y="0"/>
            <a:ext cx="6143668" cy="5000607"/>
            <a:chOff x="214282" y="0"/>
            <a:chExt cx="6143668" cy="5000607"/>
          </a:xfrm>
        </p:grpSpPr>
        <p:pic>
          <p:nvPicPr>
            <p:cNvPr id="13" name="Рисунок 12" descr="IMG_20170524_102436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4678" y="1714488"/>
              <a:ext cx="2857520" cy="21431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Рисунок 11" descr="IMG_20170608_122956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82" y="0"/>
              <a:ext cx="3000364" cy="50006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286116" y="3786190"/>
              <a:ext cx="3071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Догляд за пришкільними ділянками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4" name="Picture 16" descr="https://avatanplus.com/files/resources/mid/574bf07b6b44815500a3622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9094">
            <a:off x="-300286" y="2692221"/>
            <a:ext cx="9702060" cy="4344793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0" y="214290"/>
            <a:ext cx="3071834" cy="6500834"/>
            <a:chOff x="0" y="357166"/>
            <a:chExt cx="3071834" cy="6500834"/>
          </a:xfrm>
        </p:grpSpPr>
        <p:pic>
          <p:nvPicPr>
            <p:cNvPr id="12" name="Рисунок 11" descr="20170608_110501.jpg"/>
            <p:cNvPicPr>
              <a:picLocks noChangeAspect="1"/>
            </p:cNvPicPr>
            <p:nvPr/>
          </p:nvPicPr>
          <p:blipFill>
            <a:blip r:embed="rId3" cstate="print"/>
            <a:srcRect l="7142" r="11428"/>
            <a:stretch>
              <a:fillRect/>
            </a:stretch>
          </p:blipFill>
          <p:spPr>
            <a:xfrm rot="5400000">
              <a:off x="-535802" y="892968"/>
              <a:ext cx="4071968" cy="30003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Рисунок 15" descr="IMG_294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714884"/>
              <a:ext cx="2857488" cy="2143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0" y="4357694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Ігри на воді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000364" y="785794"/>
            <a:ext cx="5300462" cy="5517024"/>
            <a:chOff x="3000364" y="785794"/>
            <a:chExt cx="5300462" cy="5517024"/>
          </a:xfrm>
        </p:grpSpPr>
        <p:pic>
          <p:nvPicPr>
            <p:cNvPr id="14" name="Рисунок 13" descr="20170601_09572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6034137" y="1752548"/>
              <a:ext cx="2590501" cy="19428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2" name="Группа 21"/>
            <p:cNvGrpSpPr/>
            <p:nvPr/>
          </p:nvGrpSpPr>
          <p:grpSpPr>
            <a:xfrm>
              <a:off x="3000364" y="785794"/>
              <a:ext cx="3214710" cy="5517024"/>
              <a:chOff x="3000364" y="785794"/>
              <a:chExt cx="3214710" cy="5517024"/>
            </a:xfrm>
          </p:grpSpPr>
          <p:pic>
            <p:nvPicPr>
              <p:cNvPr id="13" name="Рисунок 12" descr="20170607_103931.jpg"/>
              <p:cNvPicPr>
                <a:picLocks noChangeAspect="1"/>
              </p:cNvPicPr>
              <p:nvPr/>
            </p:nvPicPr>
            <p:blipFill>
              <a:blip r:embed="rId6" cstate="print"/>
              <a:srcRect l="29687"/>
              <a:stretch>
                <a:fillRect/>
              </a:stretch>
            </p:blipFill>
            <p:spPr>
              <a:xfrm>
                <a:off x="3000364" y="785794"/>
                <a:ext cx="3000364" cy="256030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Рисунок 16" descr="IMG_0958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214678" y="4214818"/>
                <a:ext cx="2784000" cy="2088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143240" y="3429000"/>
                <a:ext cx="30718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 Ігри</a:t>
                </a:r>
              </a:p>
              <a:p>
                <a:pPr algn="ctr"/>
                <a:r>
                  <a:rPr lang="uk-UA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 на свіжому повітрі</a:t>
                </a:r>
                <a:endParaRPr lang="ru-RU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6072166" y="4071942"/>
            <a:ext cx="3071834" cy="2441034"/>
            <a:chOff x="6215074" y="4214818"/>
            <a:chExt cx="3071834" cy="2441034"/>
          </a:xfrm>
        </p:grpSpPr>
        <p:pic>
          <p:nvPicPr>
            <p:cNvPr id="15" name="Рисунок 14" descr="2017-06-07 09.03.19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4105" y="4214818"/>
              <a:ext cx="2809895" cy="21074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6215074" y="6286520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Ранкова зарядка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571968" y="142852"/>
            <a:ext cx="4572032" cy="1622795"/>
            <a:chOff x="2285984" y="208286"/>
            <a:chExt cx="4572032" cy="1622795"/>
          </a:xfrm>
        </p:grpSpPr>
        <p:grpSp>
          <p:nvGrpSpPr>
            <p:cNvPr id="4" name="Группа 11"/>
            <p:cNvGrpSpPr/>
            <p:nvPr/>
          </p:nvGrpSpPr>
          <p:grpSpPr>
            <a:xfrm>
              <a:off x="2786050" y="208286"/>
              <a:ext cx="4071966" cy="1622795"/>
              <a:chOff x="3286116" y="-1631"/>
              <a:chExt cx="4071966" cy="1622795"/>
            </a:xfrm>
          </p:grpSpPr>
          <p:grpSp>
            <p:nvGrpSpPr>
              <p:cNvPr id="6" name="Группа 13"/>
              <p:cNvGrpSpPr/>
              <p:nvPr/>
            </p:nvGrpSpPr>
            <p:grpSpPr>
              <a:xfrm>
                <a:off x="3286116" y="144843"/>
                <a:ext cx="4071966" cy="1476321"/>
                <a:chOff x="4917843" y="571065"/>
                <a:chExt cx="4071966" cy="1476321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4917843" y="1216389"/>
                  <a:ext cx="407196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2400" b="1" dirty="0" smtClean="0">
                      <a:solidFill>
                        <a:srgbClr val="002060"/>
                      </a:solidFill>
                      <a:latin typeface="Monotype Corsiva" pitchFamily="66" charset="0"/>
                    </a:rPr>
                    <a:t>Спортивно-оздоровчий напрям</a:t>
                  </a:r>
                  <a:endParaRPr lang="ru-RU" sz="2400" b="1" dirty="0" smtClean="0">
                    <a:solidFill>
                      <a:srgbClr val="002060"/>
                    </a:solidFill>
                    <a:latin typeface="Monotype Corsiva" pitchFamily="66" charset="0"/>
                  </a:endParaRPr>
                </a:p>
                <a:p>
                  <a:endParaRPr lang="ru-RU" sz="2400" b="1" dirty="0">
                    <a:solidFill>
                      <a:srgbClr val="002060"/>
                    </a:solidFill>
                    <a:latin typeface="Monotype Corsiva" pitchFamily="66" charset="0"/>
                  </a:endParaRPr>
                </a:p>
              </p:txBody>
            </p:sp>
            <p:pic>
              <p:nvPicPr>
                <p:cNvPr id="9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r="70348" b="27551"/>
                <a:stretch>
                  <a:fillRect/>
                </a:stretch>
              </p:blipFill>
              <p:spPr bwMode="auto">
                <a:xfrm rot="19812689">
                  <a:off x="6049504" y="571065"/>
                  <a:ext cx="533038" cy="9588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l="58642" t="49997"/>
                <a:stretch>
                  <a:fillRect/>
                </a:stretch>
              </p:blipFill>
              <p:spPr bwMode="auto">
                <a:xfrm rot="301550">
                  <a:off x="7161939" y="678403"/>
                  <a:ext cx="796312" cy="70884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7" name="Picture 7" descr="https://avatanplus.com/files/resources/original/56f4ce43dbdc7153ac45b93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40314" r="25639" b="16528"/>
              <a:stretch>
                <a:fillRect/>
              </a:stretch>
            </p:blipFill>
            <p:spPr bwMode="auto">
              <a:xfrm rot="19812689">
                <a:off x="4980015" y="-1631"/>
                <a:ext cx="506666" cy="914553"/>
              </a:xfrm>
              <a:prstGeom prst="rect">
                <a:avLst/>
              </a:prstGeom>
              <a:noFill/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285984" y="1071546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24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357686" y="285728"/>
            <a:ext cx="4786314" cy="1324925"/>
            <a:chOff x="2285984" y="208286"/>
            <a:chExt cx="4786314" cy="1324925"/>
          </a:xfrm>
        </p:grpSpPr>
        <p:grpSp>
          <p:nvGrpSpPr>
            <p:cNvPr id="3" name="Группа 11"/>
            <p:cNvGrpSpPr/>
            <p:nvPr/>
          </p:nvGrpSpPr>
          <p:grpSpPr>
            <a:xfrm>
              <a:off x="3000332" y="208286"/>
              <a:ext cx="4071966" cy="1318921"/>
              <a:chOff x="3500398" y="-1631"/>
              <a:chExt cx="4071966" cy="1318921"/>
            </a:xfrm>
          </p:grpSpPr>
          <p:grpSp>
            <p:nvGrpSpPr>
              <p:cNvPr id="5" name="Группа 13"/>
              <p:cNvGrpSpPr/>
              <p:nvPr/>
            </p:nvGrpSpPr>
            <p:grpSpPr>
              <a:xfrm>
                <a:off x="3500398" y="144843"/>
                <a:ext cx="4071966" cy="1172447"/>
                <a:chOff x="5132125" y="571065"/>
                <a:chExt cx="4071966" cy="1172447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5132125" y="1281847"/>
                  <a:ext cx="407196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2400" b="1" dirty="0" smtClean="0">
                      <a:solidFill>
                        <a:srgbClr val="002060"/>
                      </a:solidFill>
                      <a:latin typeface="Monotype Corsiva" pitchFamily="66" charset="0"/>
                    </a:rPr>
                    <a:t>Охорона життя і здоров’я</a:t>
                  </a:r>
                  <a:endParaRPr lang="ru-RU" sz="2400" b="1" dirty="0">
                    <a:solidFill>
                      <a:srgbClr val="002060"/>
                    </a:solidFill>
                    <a:latin typeface="Monotype Corsiva" pitchFamily="66" charset="0"/>
                  </a:endParaRPr>
                </a:p>
              </p:txBody>
            </p:sp>
            <p:pic>
              <p:nvPicPr>
                <p:cNvPr id="8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r="70348" b="27551"/>
                <a:stretch>
                  <a:fillRect/>
                </a:stretch>
              </p:blipFill>
              <p:spPr bwMode="auto">
                <a:xfrm rot="19812689">
                  <a:off x="6049504" y="571065"/>
                  <a:ext cx="533038" cy="9588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7" descr="https://avatanplus.com/files/resources/original/56f4ce43dbdc7153ac45b93d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58642" t="49997"/>
                <a:stretch>
                  <a:fillRect/>
                </a:stretch>
              </p:blipFill>
              <p:spPr bwMode="auto">
                <a:xfrm rot="301550">
                  <a:off x="7161939" y="678403"/>
                  <a:ext cx="796312" cy="70884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" name="Picture 7" descr="https://avatanplus.com/files/resources/original/56f4ce43dbdc7153ac45b93d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0314" r="25639" b="16528"/>
              <a:stretch>
                <a:fillRect/>
              </a:stretch>
            </p:blipFill>
            <p:spPr bwMode="auto">
              <a:xfrm rot="19812689">
                <a:off x="4980015" y="-1631"/>
                <a:ext cx="506666" cy="914553"/>
              </a:xfrm>
              <a:prstGeom prst="rect">
                <a:avLst/>
              </a:prstGeom>
              <a:noFill/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2285984" y="1071546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24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0" y="0"/>
            <a:ext cx="5271670" cy="3085860"/>
            <a:chOff x="0" y="0"/>
            <a:chExt cx="5271670" cy="3085860"/>
          </a:xfrm>
        </p:grpSpPr>
        <p:pic>
          <p:nvPicPr>
            <p:cNvPr id="16" name="Рисунок 15" descr="DSC_1076.jpg"/>
            <p:cNvPicPr>
              <a:picLocks noChangeAspect="1"/>
            </p:cNvPicPr>
            <p:nvPr/>
          </p:nvPicPr>
          <p:blipFill>
            <a:blip r:embed="rId5" cstate="print"/>
            <a:srcRect l="19531"/>
            <a:stretch>
              <a:fillRect/>
            </a:stretch>
          </p:blipFill>
          <p:spPr>
            <a:xfrm>
              <a:off x="0" y="0"/>
              <a:ext cx="3929090" cy="2746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7" name="Picture 3" descr="D:\заходи 2016-2017\табір\заходи\Поліція\DSC_1077.jpg"/>
            <p:cNvPicPr>
              <a:picLocks noChangeAspect="1" noChangeArrowheads="1"/>
            </p:cNvPicPr>
            <p:nvPr/>
          </p:nvPicPr>
          <p:blipFill>
            <a:blip r:embed="rId6" cstate="print"/>
            <a:srcRect l="26789"/>
            <a:stretch>
              <a:fillRect/>
            </a:stretch>
          </p:blipFill>
          <p:spPr bwMode="auto">
            <a:xfrm>
              <a:off x="2928926" y="1285860"/>
              <a:ext cx="2342744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0" y="2643182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Екскурсія до поліції</a:t>
              </a:r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1571612"/>
            <a:ext cx="8789256" cy="5423924"/>
            <a:chOff x="0" y="1714488"/>
            <a:chExt cx="8789256" cy="5423924"/>
          </a:xfrm>
        </p:grpSpPr>
        <p:pic>
          <p:nvPicPr>
            <p:cNvPr id="1026" name="Picture 2" descr="D:\заходи 2016-2017\табір\заходи\пожарка\DSCN1122.jpg"/>
            <p:cNvPicPr>
              <a:picLocks noChangeAspect="1" noChangeArrowheads="1"/>
            </p:cNvPicPr>
            <p:nvPr/>
          </p:nvPicPr>
          <p:blipFill>
            <a:blip r:embed="rId7" cstate="print"/>
            <a:srcRect l="6466" t="8622" b="16656"/>
            <a:stretch>
              <a:fillRect/>
            </a:stretch>
          </p:blipFill>
          <p:spPr bwMode="auto">
            <a:xfrm>
              <a:off x="0" y="3714752"/>
              <a:ext cx="3313912" cy="2071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Рисунок 16" descr="SDC15240.JPG"/>
            <p:cNvPicPr>
              <a:picLocks noChangeAspect="1"/>
            </p:cNvPicPr>
            <p:nvPr/>
          </p:nvPicPr>
          <p:blipFill>
            <a:blip r:embed="rId8" cstate="print"/>
            <a:srcRect b="10702"/>
            <a:stretch>
              <a:fillRect/>
            </a:stretch>
          </p:blipFill>
          <p:spPr>
            <a:xfrm>
              <a:off x="2571736" y="3214686"/>
              <a:ext cx="4800000" cy="32147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Рисунок 17" descr="SDC15264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9256" y="1714488"/>
              <a:ext cx="3360000" cy="25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2285984" y="6215082"/>
              <a:ext cx="51435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Екскурсія </a:t>
              </a:r>
            </a:p>
            <a:p>
              <a:pPr algn="ctr"/>
              <a:r>
                <a:rPr lang="uk-UA" b="1" dirty="0" smtClean="0">
                  <a:solidFill>
                    <a:srgbClr val="7030A0"/>
                  </a:solidFill>
                  <a:latin typeface="Monotype Corsiva" pitchFamily="66" charset="0"/>
                </a:rPr>
                <a:t>до пожежної частини</a:t>
              </a:r>
            </a:p>
            <a:p>
              <a:pPr algn="ctr"/>
              <a:endParaRPr lang="ru-RU" b="1" dirty="0"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</p:grpSp>
      <p:sp>
        <p:nvSpPr>
          <p:cNvPr id="1039" name="AutoShape 15" descr="https://s-media-cache-ak0.pinimg.com/originals/b0/1f/3d/b01f3d5777207f97eae104fe2f5c4c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https://s-media-cache-ak0.pinimg.com/originals/b0/1f/3d/b01f3d5777207f97eae104fe2f5c4c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Рисунок 29" descr="b01f3d5777207f97eae104fe2f5c4cc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54850">
            <a:off x="987010" y="3002055"/>
            <a:ext cx="695543" cy="676222"/>
          </a:xfrm>
          <a:prstGeom prst="rect">
            <a:avLst/>
          </a:prstGeom>
        </p:spPr>
      </p:pic>
      <p:pic>
        <p:nvPicPr>
          <p:cNvPr id="31" name="Рисунок 30" descr="b01f3d5777207f97eae104fe2f5c4cc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54850">
            <a:off x="272008" y="2988665"/>
            <a:ext cx="695543" cy="676222"/>
          </a:xfrm>
          <a:prstGeom prst="rect">
            <a:avLst/>
          </a:prstGeom>
        </p:spPr>
      </p:pic>
      <p:pic>
        <p:nvPicPr>
          <p:cNvPr id="32" name="Рисунок 31" descr="b01f3d5777207f97eae104fe2f5c4cc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54850">
            <a:off x="1700769" y="2988665"/>
            <a:ext cx="695543" cy="676222"/>
          </a:xfrm>
          <a:prstGeom prst="rect">
            <a:avLst/>
          </a:prstGeom>
        </p:spPr>
      </p:pic>
      <p:pic>
        <p:nvPicPr>
          <p:cNvPr id="27" name="Рисунок 26" descr="94977d0c3feaa5b03015205366ced8ae.png"/>
          <p:cNvPicPr>
            <a:picLocks noChangeAspect="1"/>
          </p:cNvPicPr>
          <p:nvPr/>
        </p:nvPicPr>
        <p:blipFill>
          <a:blip r:embed="rId11" cstate="print"/>
          <a:srcRect r="25424" b="18546"/>
          <a:stretch>
            <a:fillRect/>
          </a:stretch>
        </p:blipFill>
        <p:spPr>
          <a:xfrm>
            <a:off x="6000760" y="4500570"/>
            <a:ext cx="3143240" cy="235743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607</Words>
  <Application>Microsoft Office PowerPoint</Application>
  <PresentationFormat>Экран (4:3)</PresentationFormat>
  <Paragraphs>147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COMP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 Александровна</cp:lastModifiedBy>
  <cp:revision>147</cp:revision>
  <dcterms:created xsi:type="dcterms:W3CDTF">2017-06-07T07:51:34Z</dcterms:created>
  <dcterms:modified xsi:type="dcterms:W3CDTF">2017-06-19T12:47:53Z</dcterms:modified>
</cp:coreProperties>
</file>