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456A"/>
    <a:srgbClr val="CC0099"/>
    <a:srgbClr val="FF99FF"/>
    <a:srgbClr val="FF0066"/>
    <a:srgbClr val="FF3300"/>
    <a:srgbClr val="FF9933"/>
    <a:srgbClr val="FFCCFF"/>
    <a:srgbClr val="FFFFCC"/>
    <a:srgbClr val="FF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6/22/2017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g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media1.mp3"/><Relationship Id="rId7" Type="http://schemas.openxmlformats.org/officeDocument/2006/relationships/image" Target="../media/image62.jpeg"/><Relationship Id="rId2" Type="http://schemas.microsoft.com/office/2007/relationships/media" Target="../media/media1.mp3"/><Relationship Id="rId1" Type="http://schemas.openxmlformats.org/officeDocument/2006/relationships/tags" Target="../tags/tag13.xml"/><Relationship Id="rId6" Type="http://schemas.openxmlformats.org/officeDocument/2006/relationships/image" Target="../media/image61.jpeg"/><Relationship Id="rId11" Type="http://schemas.openxmlformats.org/officeDocument/2006/relationships/image" Target="../media/image7.png"/><Relationship Id="rId5" Type="http://schemas.openxmlformats.org/officeDocument/2006/relationships/image" Target="../media/image60.jpg"/><Relationship Id="rId10" Type="http://schemas.openxmlformats.org/officeDocument/2006/relationships/image" Target="../media/image6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24600" y="4267200"/>
            <a:ext cx="2438400" cy="1371600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Ізюмській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загальноосвітній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школі</a:t>
            </a:r>
            <a:endParaRPr lang="ru-RU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– ІІІ </a:t>
            </a:r>
            <a:r>
              <a:rPr lang="ru-RU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ступенів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№ 11</a:t>
            </a:r>
          </a:p>
          <a:p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Ізюмської міської ради</a:t>
            </a:r>
          </a:p>
          <a:p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Харківської області</a:t>
            </a:r>
          </a:p>
          <a:p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Вул. Володимира </a:t>
            </a:r>
            <a:r>
              <a:rPr lang="uk-UA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Бескорсого</a:t>
            </a:r>
            <a:r>
              <a:rPr lang="uk-UA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35А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1600" y="2895600"/>
            <a:ext cx="1196340" cy="1143000"/>
          </a:xfrm>
          <a:prstGeom prst="rect">
            <a:avLst/>
          </a:prstGeom>
        </p:spPr>
      </p:pic>
      <p:pic>
        <p:nvPicPr>
          <p:cNvPr id="5" name="Рисунок 4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0400" y="4104306"/>
            <a:ext cx="717804" cy="685800"/>
          </a:xfrm>
          <a:prstGeom prst="rect">
            <a:avLst/>
          </a:prstGeom>
        </p:spPr>
      </p:pic>
      <p:pic>
        <p:nvPicPr>
          <p:cNvPr id="6" name="Рисунок 5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200" y="990600"/>
            <a:ext cx="877316" cy="838200"/>
          </a:xfrm>
          <a:prstGeom prst="rect">
            <a:avLst/>
          </a:prstGeom>
        </p:spPr>
      </p:pic>
      <p:pic>
        <p:nvPicPr>
          <p:cNvPr id="7" name="Рисунок 6" descr="i (5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5800" y="1066800"/>
            <a:ext cx="489204" cy="467392"/>
          </a:xfrm>
          <a:prstGeom prst="rect">
            <a:avLst/>
          </a:prstGeom>
        </p:spPr>
      </p:pic>
      <p:pic>
        <p:nvPicPr>
          <p:cNvPr id="12" name="Рисунок 11" descr="i (5)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52725" flipH="1">
            <a:off x="7767305" y="3328691"/>
            <a:ext cx="870204" cy="8314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8800" y="392668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772886"/>
            <a:ext cx="5257800" cy="392974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3691787" y="4343792"/>
            <a:ext cx="24960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latin typeface="Arial Black" pitchFamily="34" charset="0"/>
              </a:rPr>
              <a:t>       </a:t>
            </a:r>
            <a:r>
              <a:rPr lang="uk-UA" sz="3600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rPr>
              <a:t>«МРІЯ»</a:t>
            </a:r>
            <a:endParaRPr lang="ru-RU" sz="3600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66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 Black" pitchFamily="34" charset="0"/>
            </a:endParaRPr>
          </a:p>
        </p:txBody>
      </p:sp>
      <p:sp>
        <p:nvSpPr>
          <p:cNvPr id="13" name="Пятно 2 12"/>
          <p:cNvSpPr/>
          <p:nvPr/>
        </p:nvSpPr>
        <p:spPr>
          <a:xfrm rot="18965424">
            <a:off x="-169111" y="525784"/>
            <a:ext cx="4091100" cy="2670889"/>
          </a:xfrm>
          <a:prstGeom prst="irregularSeal2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i="1" dirty="0" smtClean="0">
                <a:solidFill>
                  <a:srgbClr val="FF0000"/>
                </a:solidFill>
              </a:rPr>
              <a:t>Дитячий табір</a:t>
            </a:r>
          </a:p>
          <a:p>
            <a:pPr algn="ctr"/>
            <a:r>
              <a:rPr lang="uk-UA" sz="2000" b="1" i="1" dirty="0" smtClean="0">
                <a:solidFill>
                  <a:srgbClr val="FF0000"/>
                </a:solidFill>
              </a:rPr>
              <a:t>відпочинку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17" name="Пятно 2 16"/>
          <p:cNvSpPr/>
          <p:nvPr/>
        </p:nvSpPr>
        <p:spPr>
          <a:xfrm rot="19821877">
            <a:off x="6129794" y="232372"/>
            <a:ext cx="3620146" cy="2807732"/>
          </a:xfrm>
          <a:prstGeom prst="irregularSeal2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  <a:t>З денним перебуванням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vot-ono-kakoe-nashe-leto-ulybni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out="12826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720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9"/>
    </mc:Choice>
    <mc:Fallback>
      <p:transition spd="slow" advTm="7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11" grpId="0"/>
      <p:bldP spid="13" grpId="0" animBg="1"/>
      <p:bldP spid="17" grpId="0" animBg="1"/>
    </p:bldLst>
  </p:timing>
  <p:extLst mod="1">
    <p:ext uri="{E180D4A7-C9FB-4DFB-919C-405C955672EB}">
      <p14:showEvtLst xmlns:p14="http://schemas.microsoft.com/office/powerpoint/2010/main">
        <p14:playEvt time="7256" objId="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907" y="0"/>
            <a:ext cx="9430907" cy="701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67640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         </a:t>
            </a:r>
          </a:p>
          <a:p>
            <a:endParaRPr lang="uk-UA" dirty="0"/>
          </a:p>
          <a:p>
            <a:r>
              <a:rPr lang="uk-UA" dirty="0" smtClean="0"/>
              <a:t>                                     </a:t>
            </a:r>
            <a:r>
              <a:rPr lang="uk-UA" b="1" i="1" dirty="0" smtClean="0">
                <a:solidFill>
                  <a:srgbClr val="FF0000"/>
                </a:solidFill>
              </a:rPr>
              <a:t>Ми ігри олімпійців відкриваємо</a:t>
            </a:r>
          </a:p>
          <a:p>
            <a:r>
              <a:rPr lang="uk-UA" b="1" i="1" dirty="0" smtClean="0">
                <a:solidFill>
                  <a:srgbClr val="FF0000"/>
                </a:solidFill>
              </a:rPr>
              <a:t>                                     На це свято запрошуємо всіх!</a:t>
            </a:r>
          </a:p>
          <a:p>
            <a:r>
              <a:rPr lang="uk-UA" b="1" i="1" dirty="0" smtClean="0">
                <a:solidFill>
                  <a:srgbClr val="FF0000"/>
                </a:solidFill>
              </a:rPr>
              <a:t>                                     Здоров</a:t>
            </a:r>
            <a:r>
              <a:rPr lang="en-US" b="1" i="1" dirty="0" smtClean="0">
                <a:solidFill>
                  <a:srgbClr val="FF0000"/>
                </a:solidFill>
              </a:rPr>
              <a:t>’</a:t>
            </a:r>
            <a:r>
              <a:rPr lang="uk-UA" b="1" i="1" dirty="0" smtClean="0">
                <a:solidFill>
                  <a:srgbClr val="FF0000"/>
                </a:solidFill>
              </a:rPr>
              <a:t>я, щастя, радості бажаємо,</a:t>
            </a:r>
          </a:p>
          <a:p>
            <a:r>
              <a:rPr lang="uk-UA" b="1" i="1" dirty="0" smtClean="0">
                <a:solidFill>
                  <a:srgbClr val="FF0000"/>
                </a:solidFill>
              </a:rPr>
              <a:t>                                     Вас чекає </a:t>
            </a:r>
            <a:r>
              <a:rPr lang="uk-UA" b="1" i="1" dirty="0" err="1" smtClean="0">
                <a:solidFill>
                  <a:srgbClr val="FF0000"/>
                </a:solidFill>
              </a:rPr>
              <a:t>мегасміх</a:t>
            </a:r>
            <a:r>
              <a:rPr lang="uk-UA" b="1" i="1" dirty="0" smtClean="0">
                <a:solidFill>
                  <a:srgbClr val="FF0000"/>
                </a:solidFill>
              </a:rPr>
              <a:t>!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771" y="89994"/>
            <a:ext cx="2768600" cy="207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3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6907" y="0"/>
            <a:ext cx="3334907" cy="250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65314"/>
            <a:ext cx="3073400" cy="2305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41984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768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808">
        <p14:gallery dir="l"/>
      </p:transition>
    </mc:Choice>
    <mc:Fallback>
      <p:transition spd="slow" advTm="78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-76200"/>
            <a:ext cx="9245600" cy="6934200"/>
          </a:xfrm>
          <a:prstGeom prst="rect">
            <a:avLst/>
          </a:prstGeom>
        </p:spPr>
      </p:pic>
      <p:sp>
        <p:nvSpPr>
          <p:cNvPr id="4" name="Пятно 1 3"/>
          <p:cNvSpPr/>
          <p:nvPr/>
        </p:nvSpPr>
        <p:spPr>
          <a:xfrm>
            <a:off x="-304800" y="-762000"/>
            <a:ext cx="4038600" cy="3810000"/>
          </a:xfrm>
          <a:prstGeom prst="irregularSeal1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Краса природи є в усьому:</a:t>
            </a:r>
          </a:p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В листочку, в квіточці живій,</a:t>
            </a:r>
          </a:p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В хмаринці, в небі голубому.</a:t>
            </a:r>
          </a:p>
          <a:p>
            <a:pPr algn="ctr"/>
            <a:r>
              <a:rPr lang="uk-UA" sz="1400" b="1" dirty="0" smtClean="0">
                <a:solidFill>
                  <a:srgbClr val="C00000"/>
                </a:solidFill>
              </a:rPr>
              <a:t>Лиш придивитися умій</a:t>
            </a:r>
            <a:r>
              <a:rPr lang="uk-UA" sz="1400" dirty="0" smtClean="0">
                <a:solidFill>
                  <a:srgbClr val="C00000"/>
                </a:solidFill>
              </a:rPr>
              <a:t>!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54428"/>
            <a:ext cx="1809750" cy="241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09600"/>
            <a:ext cx="18288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117" y="32657"/>
            <a:ext cx="1749879" cy="233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254" y="3108778"/>
            <a:ext cx="1835604" cy="2447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505200"/>
            <a:ext cx="1962150" cy="261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95600"/>
            <a:ext cx="4216400" cy="3162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8651729"/>
      </p:ext>
    </p:extLst>
  </p:cSld>
  <p:clrMapOvr>
    <a:masterClrMapping/>
  </p:clrMapOvr>
  <p:transition spd="slow" advTm="10352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Сідайте</a:t>
            </a:r>
            <a:r>
              <a:rPr lang="ru-RU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діти</a:t>
            </a:r>
            <a:r>
              <a:rPr lang="ru-RU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у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гурті</a:t>
            </a:r>
            <a:r>
              <a:rPr lang="ru-RU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: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зустрілися</a:t>
            </a:r>
            <a:r>
              <a:rPr lang="ru-RU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ми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знову</a:t>
            </a:r>
            <a:endParaRPr lang="ru-RU" b="1" dirty="0" smtClean="0">
              <a:ln w="10541" cmpd="sng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r>
              <a:rPr lang="ru-RU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                             Про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славн</a:t>
            </a:r>
            <a:r>
              <a:rPr lang="uk-UA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і руки золоті</a:t>
            </a:r>
            <a:r>
              <a:rPr lang="ru-RU" b="1" dirty="0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, я поведу </a:t>
            </a:r>
            <a:r>
              <a:rPr lang="ru-RU" b="1" dirty="0" err="1" smtClean="0">
                <a:ln w="10541" cmpd="sng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розмову</a:t>
            </a:r>
            <a:r>
              <a:rPr lang="ru-RU" b="1" dirty="0" smtClean="0"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uk-UA" b="1" dirty="0" smtClean="0">
              <a:ln w="12700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709831"/>
            <a:ext cx="2190750" cy="292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729" y="1447800"/>
            <a:ext cx="188595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725" y="2844800"/>
            <a:ext cx="1504950" cy="200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450" y="1739900"/>
            <a:ext cx="165735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26871"/>
            <a:ext cx="1581150" cy="210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054167"/>
      </p:ext>
    </p:extLst>
  </p:cSld>
  <p:clrMapOvr>
    <a:masterClrMapping/>
  </p:clrMapOvr>
  <p:transition spd="slow" advTm="618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9144000" cy="6955971"/>
          </a:xfrm>
          <a:prstGeom prst="rect">
            <a:avLst/>
          </a:prstGeom>
        </p:spPr>
      </p:pic>
      <p:sp>
        <p:nvSpPr>
          <p:cNvPr id="4" name="Волна 3"/>
          <p:cNvSpPr/>
          <p:nvPr/>
        </p:nvSpPr>
        <p:spPr>
          <a:xfrm>
            <a:off x="195943" y="4648200"/>
            <a:ext cx="8763000" cy="1600200"/>
          </a:xfrm>
          <a:prstGeom prst="wave">
            <a:avLst/>
          </a:prstGeom>
          <a:solidFill>
            <a:srgbClr val="FFC000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 smtClean="0">
                <a:solidFill>
                  <a:srgbClr val="C00000"/>
                </a:solidFill>
              </a:rPr>
              <a:t>Хто пожежником працює, той людей завжди рятує.</a:t>
            </a:r>
          </a:p>
          <a:p>
            <a:pPr algn="ctr"/>
            <a:r>
              <a:rPr lang="uk-UA" sz="2400" b="1" i="1" dirty="0" smtClean="0">
                <a:solidFill>
                  <a:srgbClr val="C00000"/>
                </a:solidFill>
              </a:rPr>
              <a:t>І дорослих, і малих, і старих, і молодих.</a:t>
            </a:r>
            <a:endParaRPr lang="ru-RU" sz="2400" b="1" i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2"/>
            <a:ext cx="2333852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509" y="990600"/>
            <a:ext cx="2276928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7" y="0"/>
            <a:ext cx="2286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2209800"/>
            <a:ext cx="2038350" cy="271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99936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767">
        <p14:doors dir="vert"/>
      </p:transition>
    </mc:Choice>
    <mc:Fallback>
      <p:transition spd="slow" advTm="67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391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22860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 smtClean="0">
                <a:solidFill>
                  <a:srgbClr val="CC0099"/>
                </a:solidFill>
              </a:rPr>
              <a:t>                                                                  … так ніжно й трепетно пригубити </a:t>
            </a:r>
          </a:p>
          <a:p>
            <a:r>
              <a:rPr lang="uk-UA" sz="2000" b="1" i="1" dirty="0" smtClean="0">
                <a:solidFill>
                  <a:srgbClr val="CC0099"/>
                </a:solidFill>
              </a:rPr>
              <a:t>                                                                                                          краплину чаю…..</a:t>
            </a:r>
            <a:endParaRPr lang="ru-RU" sz="2000" b="1" i="1" dirty="0">
              <a:solidFill>
                <a:srgbClr val="CC0099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4800"/>
            <a:ext cx="2114550" cy="2819400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38600"/>
            <a:ext cx="3429000" cy="2571750"/>
          </a:xfrm>
          <a:prstGeom prst="ellipse">
            <a:avLst/>
          </a:prstGeom>
          <a:ln w="63500" cap="rnd">
            <a:solidFill>
              <a:srgbClr val="FF99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066800"/>
            <a:ext cx="2371725" cy="3162300"/>
          </a:xfrm>
          <a:prstGeom prst="ellipse">
            <a:avLst/>
          </a:prstGeom>
          <a:ln w="63500" cap="rnd">
            <a:solidFill>
              <a:srgbClr val="FF006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370" y="1355271"/>
            <a:ext cx="3563257" cy="2672443"/>
          </a:xfrm>
          <a:prstGeom prst="ellipse">
            <a:avLst/>
          </a:prstGeom>
          <a:ln w="63500" cap="rnd">
            <a:solidFill>
              <a:srgbClr val="CC00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229100"/>
            <a:ext cx="2038350" cy="27178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vot-ono-kakoe-nashe-leto-ulybni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434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26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0834">
        <p:dissolve/>
      </p:transition>
    </mc:Choice>
    <mc:Fallback>
      <p:transition spd="slow" advTm="10834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8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Лента лицом вверх 5"/>
          <p:cNvSpPr/>
          <p:nvPr/>
        </p:nvSpPr>
        <p:spPr>
          <a:xfrm>
            <a:off x="990600" y="228600"/>
            <a:ext cx="7315200" cy="762000"/>
          </a:xfrm>
          <a:prstGeom prst="ribbon2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CC0099"/>
                </a:solidFill>
              </a:rPr>
              <a:t>«</a:t>
            </a:r>
            <a:r>
              <a:rPr lang="uk-UA" sz="2400" b="1" i="1" dirty="0" smtClean="0">
                <a:solidFill>
                  <a:srgbClr val="CC0099"/>
                </a:solidFill>
              </a:rPr>
              <a:t>Країна, де сходить сонце</a:t>
            </a:r>
            <a:r>
              <a:rPr lang="ru-RU" sz="2400" b="1" i="1" dirty="0" smtClean="0">
                <a:solidFill>
                  <a:srgbClr val="CC0099"/>
                </a:solidFill>
              </a:rPr>
              <a:t>»</a:t>
            </a:r>
            <a:endParaRPr lang="ru-RU" sz="2400" b="1" i="1" dirty="0">
              <a:solidFill>
                <a:srgbClr val="CC00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4267200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456A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86" y="2514600"/>
            <a:ext cx="4267200" cy="3200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456A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6350" stA="50000" endA="300" endPos="55500" dist="1016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5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6152">
        <p14:honeycomb/>
      </p:transition>
    </mc:Choice>
    <mc:Fallback>
      <p:transition spd="slow" advTm="6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2590800"/>
            <a:ext cx="2997200" cy="22479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229" y="2379318"/>
            <a:ext cx="2552700" cy="23206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/>
          <p:cNvSpPr txBox="1"/>
          <p:nvPr/>
        </p:nvSpPr>
        <p:spPr>
          <a:xfrm>
            <a:off x="2743200" y="2827020"/>
            <a:ext cx="4038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200" b="1" i="1" dirty="0" smtClean="0">
                <a:solidFill>
                  <a:srgbClr val="0070C0"/>
                </a:solidFill>
              </a:rPr>
              <a:t>Режим роботи їдальні</a:t>
            </a:r>
          </a:p>
          <a:p>
            <a:pPr algn="ctr"/>
            <a:r>
              <a:rPr lang="uk-UA" sz="1200" dirty="0" smtClean="0">
                <a:solidFill>
                  <a:srgbClr val="FF0000"/>
                </a:solidFill>
              </a:rPr>
              <a:t>В дитячому таборі відпочинку з денним перебуванням</a:t>
            </a:r>
          </a:p>
          <a:p>
            <a:pPr algn="ctr"/>
            <a:r>
              <a:rPr lang="uk-UA" sz="1200" dirty="0" smtClean="0">
                <a:solidFill>
                  <a:srgbClr val="003300"/>
                </a:solidFill>
              </a:rPr>
              <a:t>Загальноосвітньої школи І-ІІІ ступенів № 11</a:t>
            </a:r>
          </a:p>
          <a:p>
            <a:pPr algn="ctr"/>
            <a:r>
              <a:rPr lang="uk-UA" sz="1200" dirty="0" smtClean="0">
                <a:solidFill>
                  <a:srgbClr val="FF3300"/>
                </a:solidFill>
              </a:rPr>
              <a:t> Ізюмської міської ради </a:t>
            </a:r>
          </a:p>
          <a:p>
            <a:pPr algn="ctr"/>
            <a:r>
              <a:rPr lang="uk-UA" sz="1200" dirty="0" smtClean="0">
                <a:solidFill>
                  <a:srgbClr val="0070C0"/>
                </a:solidFill>
              </a:rPr>
              <a:t>Харківської області «Мрія»</a:t>
            </a:r>
          </a:p>
          <a:p>
            <a:pPr algn="ctr"/>
            <a:r>
              <a:rPr lang="uk-UA" sz="1400" b="1" i="1" u="sng" dirty="0" smtClean="0">
                <a:solidFill>
                  <a:srgbClr val="F3456A"/>
                </a:solidFill>
              </a:rPr>
              <a:t>І сніданок</a:t>
            </a:r>
          </a:p>
          <a:p>
            <a:pPr algn="ctr"/>
            <a:r>
              <a:rPr lang="uk-UA" sz="1400" b="1" i="1" u="sng" dirty="0" smtClean="0">
                <a:solidFill>
                  <a:srgbClr val="F3456A"/>
                </a:solidFill>
              </a:rPr>
              <a:t>Загони № 1, № 2, № 3, № 4</a:t>
            </a:r>
          </a:p>
          <a:p>
            <a:pPr algn="ctr"/>
            <a:r>
              <a:rPr lang="uk-UA" sz="1400" b="1" i="1" u="sng" dirty="0" smtClean="0">
                <a:solidFill>
                  <a:srgbClr val="F3456A"/>
                </a:solidFill>
              </a:rPr>
              <a:t>08.30</a:t>
            </a:r>
          </a:p>
          <a:p>
            <a:pPr algn="ctr"/>
            <a:r>
              <a:rPr lang="uk-UA" sz="1400" b="1" i="1" u="sng" dirty="0" smtClean="0">
                <a:solidFill>
                  <a:srgbClr val="FFFF00"/>
                </a:solidFill>
              </a:rPr>
              <a:t>Загони № 5, № 6, № 7, № 8, № 9, № 10</a:t>
            </a:r>
          </a:p>
          <a:p>
            <a:pPr algn="ctr"/>
            <a:r>
              <a:rPr lang="uk-UA" sz="1400" b="1" i="1" u="sng" dirty="0" smtClean="0">
                <a:solidFill>
                  <a:srgbClr val="FFFF00"/>
                </a:solidFill>
              </a:rPr>
              <a:t>09.00</a:t>
            </a:r>
          </a:p>
          <a:p>
            <a:pPr algn="ctr"/>
            <a:r>
              <a:rPr lang="uk-UA" sz="1400" b="1" i="1" u="sng" dirty="0" smtClean="0">
                <a:solidFill>
                  <a:schemeClr val="accent1">
                    <a:lumMod val="75000"/>
                  </a:schemeClr>
                </a:solidFill>
              </a:rPr>
              <a:t>ІІ сніданок</a:t>
            </a:r>
          </a:p>
          <a:p>
            <a:pPr algn="ctr"/>
            <a:r>
              <a:rPr lang="uk-UA" sz="1400" b="1" i="1" u="sng" dirty="0" smtClean="0">
                <a:solidFill>
                  <a:schemeClr val="accent1">
                    <a:lumMod val="75000"/>
                  </a:schemeClr>
                </a:solidFill>
              </a:rPr>
              <a:t>Загони № 1, № 2, № 3, № 4</a:t>
            </a:r>
          </a:p>
          <a:p>
            <a:pPr algn="ctr"/>
            <a:r>
              <a:rPr lang="uk-UA" sz="1400" b="1" i="1" u="sng" dirty="0" smtClean="0">
                <a:solidFill>
                  <a:schemeClr val="accent1">
                    <a:lumMod val="75000"/>
                  </a:schemeClr>
                </a:solidFill>
              </a:rPr>
              <a:t>11.30</a:t>
            </a:r>
          </a:p>
          <a:p>
            <a:pPr algn="ctr"/>
            <a:r>
              <a:rPr lang="uk-UA" sz="1400" b="1" i="1" u="sng" dirty="0" smtClean="0">
                <a:solidFill>
                  <a:schemeClr val="accent4">
                    <a:lumMod val="50000"/>
                  </a:schemeClr>
                </a:solidFill>
              </a:rPr>
              <a:t>Загони № 5, № 6, № 7, №8, № 9, № 10</a:t>
            </a:r>
          </a:p>
          <a:p>
            <a:pPr algn="ctr"/>
            <a:r>
              <a:rPr lang="uk-UA" sz="1400" b="1" i="1" u="sng" dirty="0" smtClean="0">
                <a:solidFill>
                  <a:schemeClr val="accent4">
                    <a:lumMod val="50000"/>
                  </a:schemeClr>
                </a:solidFill>
              </a:rPr>
              <a:t>12.30</a:t>
            </a:r>
          </a:p>
          <a:p>
            <a:pPr algn="ctr"/>
            <a:endParaRPr lang="uk-UA" b="1" i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b="1" i="1" u="sng" dirty="0">
              <a:solidFill>
                <a:srgbClr val="FFFF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86" y="236765"/>
            <a:ext cx="3771900" cy="2598420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48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863">
        <p14:vortex dir="r"/>
      </p:transition>
    </mc:Choice>
    <mc:Fallback>
      <p:transition spd="slow" advTm="2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8686800" cy="6400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762000"/>
            <a:ext cx="7315200" cy="54864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1356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279">
        <p14:shred/>
      </p:transition>
    </mc:Choice>
    <mc:Fallback>
      <p:transition spd="slow" advTm="27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81000"/>
            <a:ext cx="4419600" cy="19611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342198"/>
            <a:ext cx="3105150" cy="41402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33400"/>
            <a:ext cx="1962150" cy="26162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91886"/>
            <a:ext cx="2114550" cy="2819400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856" y="3505200"/>
            <a:ext cx="2100943" cy="28194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56169"/>
            <a:ext cx="2269672" cy="3026229"/>
          </a:xfrm>
          <a:prstGeom prst="ellipse">
            <a:avLst/>
          </a:prstGeom>
          <a:ln w="63500" cap="rnd">
            <a:solidFill>
              <a:srgbClr val="FF66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07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854">
        <p14:ripple/>
      </p:transition>
    </mc:Choice>
    <mc:Fallback>
      <p:transition spd="slow" advTm="58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414847"/>
            <a:ext cx="5638800" cy="3443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0" y="49530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                   </a:t>
            </a:r>
            <a:r>
              <a:rPr lang="uk-UA" b="1" i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66"/>
                </a:solidFill>
              </a:rPr>
              <a:t>Бібліотека             Мрій</a:t>
            </a:r>
            <a:endParaRPr lang="ru-RU" b="1" i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66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828800"/>
            <a:ext cx="3657600" cy="2732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7"/>
            <a:ext cx="2715220" cy="28832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CC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1" y="2971800"/>
            <a:ext cx="2505869" cy="3352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CC0099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5004"/>
            <a:ext cx="3047999" cy="16410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3456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Вертикальный свиток 9"/>
          <p:cNvSpPr/>
          <p:nvPr/>
        </p:nvSpPr>
        <p:spPr>
          <a:xfrm>
            <a:off x="6324600" y="152400"/>
            <a:ext cx="2971800" cy="5791199"/>
          </a:xfrm>
          <a:prstGeom prst="verticalScroll">
            <a:avLst/>
          </a:prstGeom>
          <a:solidFill>
            <a:srgbClr val="FFFFCC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rgbClr val="FF0066"/>
                </a:solidFill>
              </a:rPr>
              <a:t>…Тут і вірші , і казки,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І поеми чарівні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Про Вкраїну рідну нашу, 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Щось дізнатись тут не важко.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Я сюди завжди ходжу,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Бо читати я люблю.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Хочу знати я багато,</a:t>
            </a:r>
          </a:p>
          <a:p>
            <a:pPr algn="ctr"/>
            <a:r>
              <a:rPr lang="uk-UA" dirty="0" smtClean="0">
                <a:solidFill>
                  <a:srgbClr val="FF0066"/>
                </a:solidFill>
              </a:rPr>
              <a:t>Хочу всім допомагати!</a:t>
            </a:r>
            <a:endParaRPr lang="ru-RU" dirty="0">
              <a:solidFill>
                <a:srgbClr val="FF0066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811115"/>
      </p:ext>
    </p:extLst>
  </p:cSld>
  <p:clrMapOvr>
    <a:masterClrMapping/>
  </p:clrMapOvr>
  <p:transition spd="slow" advTm="6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4800600" y="457200"/>
            <a:ext cx="3886200" cy="19050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Україна – 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- Рідний край.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Гора Крем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’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янець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  <a:p>
            <a:pPr algn="ctr"/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</a:rPr>
              <a:t>Зелен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 гай.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Любо стежкою 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Іти – тут живемо</a:t>
            </a:r>
          </a:p>
          <a:p>
            <a:pPr algn="ctr"/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</a:rPr>
              <a:t>Я і ти!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00400"/>
            <a:ext cx="4343400" cy="3244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19" y="3730737"/>
            <a:ext cx="3706781" cy="27690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9" y="152400"/>
            <a:ext cx="3390900" cy="3352800"/>
          </a:xfrm>
          <a:prstGeom prst="ellipse">
            <a:avLst/>
          </a:prstGeom>
          <a:ln w="19050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7462830"/>
      </p:ext>
    </p:extLst>
  </p:cSld>
  <p:clrMapOvr>
    <a:masterClrMapping/>
  </p:clrMapOvr>
  <p:transition spd="slow" advTm="725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" y="-43884"/>
            <a:ext cx="4256314" cy="2394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00943"/>
            <a:ext cx="4030133" cy="2266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420" y="4286250"/>
            <a:ext cx="4707466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лнце 5"/>
          <p:cNvSpPr/>
          <p:nvPr/>
        </p:nvSpPr>
        <p:spPr>
          <a:xfrm>
            <a:off x="5638800" y="-43884"/>
            <a:ext cx="3657600" cy="3930084"/>
          </a:xfrm>
          <a:prstGeom prst="sun">
            <a:avLst>
              <a:gd name="adj" fmla="val 12500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uk-UA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Наша школа – гостинна хата!</a:t>
            </a:r>
          </a:p>
          <a:p>
            <a:pPr algn="ctr"/>
            <a:r>
              <a:rPr lang="uk-UA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Рада вас усіх вітати,</a:t>
            </a:r>
          </a:p>
          <a:p>
            <a:pPr algn="ctr"/>
            <a:r>
              <a:rPr lang="uk-UA" b="1" i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Про музеї розказати</a:t>
            </a:r>
            <a:r>
              <a:rPr lang="uk-UA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!</a:t>
            </a:r>
          </a:p>
          <a:p>
            <a:pPr algn="ctr"/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3214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264">
        <p14:conveyor dir="l"/>
      </p:transition>
    </mc:Choice>
    <mc:Fallback>
      <p:transition spd="slow" advTm="5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5943600" y="381000"/>
            <a:ext cx="2819400" cy="2286000"/>
          </a:xfrm>
          <a:prstGeom prst="cloudCallou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rgbClr val="CC0099"/>
                </a:solidFill>
              </a:rPr>
              <a:t>Любим ми подорожувати,</a:t>
            </a:r>
          </a:p>
          <a:p>
            <a:pPr algn="ctr"/>
            <a:r>
              <a:rPr lang="uk-UA" sz="1600" b="1" i="1" dirty="0" smtClean="0">
                <a:solidFill>
                  <a:srgbClr val="CC0099"/>
                </a:solidFill>
              </a:rPr>
              <a:t>Світ нового відкривати!</a:t>
            </a:r>
            <a:endParaRPr lang="ru-RU" sz="1600" b="1" i="1" dirty="0">
              <a:solidFill>
                <a:srgbClr val="CC0099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543"/>
            <a:ext cx="4978400" cy="3733800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724162"/>
            <a:ext cx="3733800" cy="2789238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3117056"/>
            <a:ext cx="2743200" cy="3429001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03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0">
        <p14:prism isContent="1"/>
      </p:transition>
    </mc:Choice>
    <mc:Fallback>
      <p:transition spd="slow" advTm="61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00800" y="762000"/>
            <a:ext cx="2286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Кільця, драбинки, турнік.</a:t>
            </a:r>
          </a:p>
          <a:p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Займатися я звик.</a:t>
            </a:r>
          </a:p>
          <a:p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Підтягнуся, відіжмуся,</a:t>
            </a:r>
          </a:p>
          <a:p>
            <a:r>
              <a:rPr lang="uk-UA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 канату заберуся!</a:t>
            </a:r>
            <a:endParaRPr lang="ru-RU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2724150" cy="3632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371" y="1639163"/>
            <a:ext cx="2743200" cy="365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02429"/>
            <a:ext cx="2419350" cy="3225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9034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841">
        <p14:doors dir="vert"/>
      </p:transition>
    </mc:Choice>
    <mc:Fallback>
      <p:transition spd="slow" advTm="68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7|0.4|1.1|0.1|0.3|1|0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4|1.5|1.6|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4|1.1|0.9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|2.3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7|1.9|1.7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1|0.9|1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.2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1|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.4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8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2.3|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9|1.8|1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345</TotalTime>
  <Words>347</Words>
  <Application>Microsoft Office PowerPoint</Application>
  <PresentationFormat>Экран (4:3)</PresentationFormat>
  <Paragraphs>66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Грозь</cp:lastModifiedBy>
  <cp:revision>37</cp:revision>
  <dcterms:created xsi:type="dcterms:W3CDTF">2014-08-05T08:36:50Z</dcterms:created>
  <dcterms:modified xsi:type="dcterms:W3CDTF">2017-06-22T06:33:18Z</dcterms:modified>
</cp:coreProperties>
</file>