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>
      <p:cViewPr varScale="1">
        <p:scale>
          <a:sx n="87" d="100"/>
          <a:sy n="87" d="100"/>
        </p:scale>
        <p:origin x="-14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30.06.2017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908721"/>
            <a:ext cx="8458200" cy="5167066"/>
          </a:xfrm>
        </p:spPr>
        <p:txBody>
          <a:bodyPr/>
          <a:lstStyle/>
          <a:p>
            <a:pPr algn="ctr"/>
            <a:r>
              <a:rPr lang="uk-UA" dirty="0" smtClean="0"/>
              <a:t>Табір відпочинку </a:t>
            </a:r>
            <a:br>
              <a:rPr lang="uk-UA" dirty="0" smtClean="0"/>
            </a:br>
            <a:r>
              <a:rPr lang="uk-UA" dirty="0" smtClean="0"/>
              <a:t>з денним перебуванням </a:t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sz="12000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лідер</a:t>
            </a:r>
            <a:r>
              <a:rPr lang="uk-UA" sz="9600" b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uk-UA" sz="96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uk-UA" sz="1600" b="1" dirty="0" smtClean="0">
                <a:latin typeface="Bookman Old Style" pitchFamily="18" charset="0"/>
              </a:rPr>
              <a:t>адреса закладу: м. ізюм, вул. пушкінська, 65</a:t>
            </a:r>
            <a:br>
              <a:rPr lang="uk-UA" sz="1600" b="1" dirty="0" smtClean="0">
                <a:latin typeface="Bookman Old Style" pitchFamily="18" charset="0"/>
              </a:rPr>
            </a:br>
            <a:r>
              <a:rPr lang="uk-UA" sz="1600" b="1" dirty="0" smtClean="0">
                <a:latin typeface="Bookman Old Style" pitchFamily="18" charset="0"/>
              </a:rPr>
              <a:t>Автор: культорганізатор Демченко </a:t>
            </a:r>
            <a:r>
              <a:rPr lang="uk-UA" sz="1600" b="1" dirty="0" err="1" smtClean="0">
                <a:latin typeface="Bookman Old Style" pitchFamily="18" charset="0"/>
              </a:rPr>
              <a:t>наталія</a:t>
            </a:r>
            <a:r>
              <a:rPr lang="uk-UA" sz="1600" b="1" dirty="0" smtClean="0">
                <a:latin typeface="Bookman Old Style" pitchFamily="18" charset="0"/>
              </a:rPr>
              <a:t> </a:t>
            </a:r>
            <a:r>
              <a:rPr lang="uk-UA" sz="1600" b="1" dirty="0" err="1" smtClean="0">
                <a:latin typeface="Bookman Old Style" pitchFamily="18" charset="0"/>
              </a:rPr>
              <a:t>вікторівна</a:t>
            </a:r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16632"/>
            <a:ext cx="8458200" cy="648072"/>
          </a:xfrm>
          <a:effectLst/>
        </p:spPr>
        <p:txBody>
          <a:bodyPr/>
          <a:lstStyle/>
          <a:p>
            <a:pPr algn="ctr"/>
            <a:r>
              <a:rPr lang="uk-UA" b="1" dirty="0" smtClean="0">
                <a:latin typeface="Bookman Old Style" pitchFamily="18" charset="0"/>
              </a:rPr>
              <a:t>Ізюмський центр дитячої та юнацької творчості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1026" name="Picture 2" descr="C:\Users\БДЮТ\Desktop\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23265"/>
            <a:ext cx="8654915" cy="203751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z_filma_-_Usatyj_Nyan_(xMuz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4"/>
    </mc:Choice>
    <mc:Fallback>
      <p:transition spd="slow" advTm="11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49" y="1192163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88" y="4419108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310" y="4400550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2163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3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>
                  <a:solidFill>
                    <a:schemeClr val="accent4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</a:effectLst>
                <a:latin typeface="Comic Sans MS" pitchFamily="66" charset="0"/>
              </a:rPr>
              <a:t>ДІТИ З РАДІСТЮ ДО ТАБОРУ ХОДИЛИ,</a:t>
            </a:r>
          </a:p>
          <a:p>
            <a:pPr algn="ctr"/>
            <a:r>
              <a:rPr lang="uk-UA" sz="2400" b="1" dirty="0" smtClean="0">
                <a:ln>
                  <a:solidFill>
                    <a:schemeClr val="accent4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</a:effectLst>
                <a:latin typeface="Comic Sans MS" pitchFamily="66" charset="0"/>
              </a:rPr>
              <a:t>БО ВИХОВАТЕЛІ ЇХ ЗАЛЮБКИ </a:t>
            </a:r>
          </a:p>
          <a:p>
            <a:pPr algn="ctr"/>
            <a:r>
              <a:rPr lang="uk-UA" sz="2400" b="1" dirty="0" smtClean="0">
                <a:ln>
                  <a:solidFill>
                    <a:schemeClr val="accent4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</a:effectLst>
                <a:latin typeface="Comic Sans MS" pitchFamily="66" charset="0"/>
              </a:rPr>
              <a:t>НА ЕКСКУРСІЇ  ВОДИЛИ…))) </a:t>
            </a:r>
          </a:p>
          <a:p>
            <a:pPr algn="ctr"/>
            <a:endParaRPr lang="ru-RU" sz="2400" b="1" dirty="0">
              <a:ln>
                <a:solidFill>
                  <a:schemeClr val="accent4"/>
                </a:solidFill>
              </a:ln>
              <a:solidFill>
                <a:srgbClr val="00B0F0"/>
              </a:solidFill>
              <a:effectLst>
                <a:glow rad="101600">
                  <a:schemeClr val="accent4">
                    <a:lumMod val="60000"/>
                    <a:lumOff val="40000"/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3" y="1467278"/>
            <a:ext cx="2735641" cy="1889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424" y="4657725"/>
            <a:ext cx="2843822" cy="213274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" y="4657725"/>
            <a:ext cx="2950347" cy="200176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320" y="1467278"/>
            <a:ext cx="2951441" cy="196172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2200275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2348881"/>
            <a:ext cx="2760116" cy="207022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19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5"/>
    </mc:Choice>
    <mc:Fallback>
      <p:transition spd="slow" advTm="10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1024393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8201" y="116632"/>
            <a:ext cx="704872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У ТАБОРІ </a:t>
            </a:r>
            <a:r>
              <a:rPr lang="uk-UA" sz="28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«ЛІДЕР» </a:t>
            </a:r>
            <a:r>
              <a:rPr lang="uk-UA" sz="2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ДІТИ, ЯК НА СВЯТІ,</a:t>
            </a:r>
          </a:p>
          <a:p>
            <a:pPr algn="ctr"/>
            <a:r>
              <a:rPr lang="uk-UA" sz="24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БО ВИХОВАТЕЛІ НА ВИГАДКИ БАГАТІ:-)))</a:t>
            </a:r>
            <a:endParaRPr lang="ru-RU" sz="24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" y="4400550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36912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43260"/>
            <a:ext cx="2605605" cy="195409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2924944"/>
            <a:ext cx="2689994" cy="20176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167" y="1263574"/>
            <a:ext cx="2638603" cy="197908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008" y="3408254"/>
            <a:ext cx="2322434" cy="344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2" y="902899"/>
            <a:ext cx="232251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69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95"/>
    </mc:Choice>
    <mc:Fallback>
      <p:transition spd="slow" advTm="9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4351097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3195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pPr algn="ctr"/>
            <a:r>
              <a:rPr lang="uk-UA" sz="32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Comic Sans MS" pitchFamily="66" charset="0"/>
              </a:rPr>
              <a:t>ЦІКАВОГО БАГАТО КОЖЕН РАЗ…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1198112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78" y="1228164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8164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9351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4365104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68560" y="3690610"/>
            <a:ext cx="10009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ТОЖ ТАБІР </a:t>
            </a:r>
            <a:r>
              <a:rPr lang="uk-UA" sz="32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«ЛІДЕР» </a:t>
            </a:r>
            <a:r>
              <a:rPr lang="uk-UA" sz="32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КОЖЕН РІК ЧЕКАЄ ВАС</a:t>
            </a:r>
            <a:r>
              <a:rPr lang="uk-UA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!)))</a:t>
            </a:r>
            <a:endParaRPr lang="ru-RU" sz="3200" b="1" dirty="0">
              <a:ln>
                <a:solidFill>
                  <a:srgbClr val="0070C0"/>
                </a:solidFill>
              </a:ln>
              <a:solidFill>
                <a:srgbClr val="00206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71" y="1447580"/>
            <a:ext cx="2691307" cy="201861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47" y="1476529"/>
            <a:ext cx="2652711" cy="198966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26" y="4627854"/>
            <a:ext cx="2693741" cy="202044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02" y="4610899"/>
            <a:ext cx="2621146" cy="196586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20179"/>
            <a:ext cx="2497892" cy="187341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46" y="4610899"/>
            <a:ext cx="2587407" cy="194247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329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1"/>
    </mc:Choice>
    <mc:Fallback>
      <p:transition spd="slow" advTm="9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90" y="1074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МИ СПОДІВАЄМОСЬ, ЩО…</a:t>
            </a:r>
          </a:p>
          <a:p>
            <a:pPr algn="ctr"/>
            <a:r>
              <a:rPr lang="uk-UA" sz="24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4">
                      <a:lumMod val="75000"/>
                      <a:alpha val="60000"/>
                    </a:schemeClr>
                  </a:glow>
                </a:effectLst>
                <a:latin typeface="Comic Sans MS" pitchFamily="66" charset="0"/>
              </a:rPr>
              <a:t>НА РЕЗУЛЬТАТ ВСІ ДОБРЕ ПРАЦЮВАЛИ,</a:t>
            </a:r>
          </a:p>
          <a:p>
            <a:pPr algn="ctr"/>
            <a:r>
              <a:rPr lang="uk-UA" sz="24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4">
                      <a:lumMod val="75000"/>
                      <a:alpha val="60000"/>
                    </a:schemeClr>
                  </a:glow>
                </a:effectLst>
                <a:latin typeface="Comic Sans MS" pitchFamily="66" charset="0"/>
              </a:rPr>
              <a:t>І РАДІСТЬ ДІТЯМ ВІД  ДУШІ ПОДАРУВАЛИ</a:t>
            </a:r>
            <a:r>
              <a:rPr lang="uk-UA" sz="24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4">
                      <a:lumMod val="75000"/>
                      <a:alpha val="60000"/>
                    </a:schemeClr>
                  </a:glow>
                </a:effectLst>
                <a:latin typeface="Comic Sans MS" pitchFamily="66" charset="0"/>
                <a:sym typeface="Wingdings" pitchFamily="2" charset="2"/>
              </a:rPr>
              <a:t>))</a:t>
            </a:r>
            <a:endParaRPr lang="uk-UA" sz="2400" b="1" dirty="0">
              <a:ln>
                <a:solidFill>
                  <a:srgbClr val="002060"/>
                </a:solidFill>
              </a:ln>
              <a:solidFill>
                <a:srgbClr val="FFFF00"/>
              </a:solidFill>
              <a:effectLst>
                <a:glow rad="101600">
                  <a:schemeClr val="accent4">
                    <a:lumMod val="75000"/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049" y="618519"/>
            <a:ext cx="9359222" cy="623948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61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24"/>
    </mc:Choice>
    <mc:Fallback>
      <p:transition spd="slow" advTm="11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7141" y="4462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</a:rPr>
              <a:t>А ЦЬОГО РОКУ  </a:t>
            </a:r>
            <a:r>
              <a:rPr lang="uk-UA" sz="4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«ЛІДЕР» </a:t>
            </a:r>
            <a:r>
              <a:rPr lang="uk-UA" sz="24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</a:rPr>
              <a:t>СВОЇ ДВЕРІ ЗАЧИНЯЄ,</a:t>
            </a:r>
          </a:p>
          <a:p>
            <a:pPr algn="ctr"/>
            <a:r>
              <a:rPr lang="uk-UA" sz="24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</a:rPr>
              <a:t>І З ЗАДОВОЛЕННЯМ ВАС НА НАСТУПНИЙ РІК ЧЕКАЄ!!!</a:t>
            </a:r>
            <a:endParaRPr lang="ru-RU" sz="24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5691082" cy="568874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2771635"/>
            <a:ext cx="843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ЛІ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2766187"/>
            <a:ext cx="11721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ДЕР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561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2"/>
    </mc:Choice>
    <mc:Fallback>
      <p:transition spd="slow" advTm="639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340768"/>
            <a:ext cx="8458200" cy="473501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u="sng" dirty="0" smtClean="0">
                <a:effectLst>
                  <a:glow rad="101600">
                    <a:schemeClr val="bg1"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Нормативна база:</a:t>
            </a:r>
            <a:r>
              <a:rPr lang="uk-UA" sz="2400" dirty="0" smtClean="0">
                <a:latin typeface="Bookman Old Style" pitchFamily="18" charset="0"/>
              </a:rPr>
              <a:t/>
            </a:r>
            <a:br>
              <a:rPr lang="uk-UA" sz="2400" dirty="0" smtClean="0">
                <a:latin typeface="Bookman Old Style" pitchFamily="18" charset="0"/>
              </a:rPr>
            </a:br>
            <a:r>
              <a:rPr lang="uk-UA" sz="17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- закон </a:t>
            </a:r>
            <a:r>
              <a:rPr lang="uk-UA" sz="1700" dirty="0" err="1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україни</a:t>
            </a:r>
            <a:r>
              <a:rPr lang="uk-UA" sz="17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 «про оздоровлення та відпочинок дітей»;</a:t>
            </a:r>
            <a:br>
              <a:rPr lang="uk-UA" sz="17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17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- постанова кабінету Міністрів </a:t>
            </a:r>
            <a:r>
              <a:rPr lang="uk-UA" sz="1700" dirty="0" err="1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україни</a:t>
            </a:r>
            <a:r>
              <a:rPr lang="uk-UA" sz="17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 від 28.04.2009 №422 «про затвердження типового положення про дитячий заклад оздоровлення та відпочинку»;</a:t>
            </a:r>
            <a:br>
              <a:rPr lang="uk-UA" sz="17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17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- ПОСТАНОВА КАБІНЕТУ МІНІСТРІВ УКРАЇНИ ВІД 22.11.2004 №1591 «ПРО ЗАТВЕРДЖЕННЯ НОРМ ХАРЧУВАННЯ У НАВЧАЛЬНИХ ТА ОЗДОРОВЧИХ ЗАКЛАДАХ»(ІЗ ЗМІНАМИ);</a:t>
            </a:r>
            <a:br>
              <a:rPr lang="uk-UA" sz="17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17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- РОЗПОРЯДЖЕННЯ КАБІНЕТУ МІНІСТРІВ УКРАЇНИ ВІД 17.07.2009 №843-Р «ПИТАННЯ ЗАТВЕРДЖЕННЯ ДЕРЖАВНОГО СОЦІАЛЬНОГО СТАНДАРТУОЗДОРОВЛЕННЯ ТА ВІДПОЧИНКУ ДІТЕЙ»;</a:t>
            </a:r>
            <a:br>
              <a:rPr lang="uk-UA" sz="17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17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- НАКАЗИ МІНІСТЕРСТВА УКРАЇНИ У СПРАВАХ СІМ’Ї, МОЛОДІ ТА СПОРТУ ВІД 16.04.2009 31254 «ПРО ЗАТВЕРДЖЕННЯ ТИПОВИХ ШТАТНИХ </a:t>
            </a:r>
            <a:r>
              <a:rPr lang="uk-UA" sz="17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НОРМАТИВІВ ДИТЯЧИХ </a:t>
            </a:r>
            <a:r>
              <a:rPr lang="uk-UA" sz="17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ЗАКЛАДІВ ОЗДОРОВЛЕННЯ ТА ВІДПОЧИНКУ»;</a:t>
            </a:r>
            <a:br>
              <a:rPr lang="uk-UA" sz="17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17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ВІД 13.08.2009 №2881 «ПРО ЗАТВЕРДЖЕННЯ ДЕРЖАВНОГО СОЦІАЛЬНОГО СТАНДАРТУ ОЗДОРОВЛЕННЯ ТА ВІДПОЧИНКУ ДІТЕЙ»;</a:t>
            </a:r>
            <a:br>
              <a:rPr lang="uk-UA" sz="17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17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- НАКАЗ МІНІСТЕРСТВА УКРАЇНИ У СПРАВАХ СІМ’Ї, МОЛОДІ ТА СПОРТУ ВІД 19.02.2010 №40 «ПРО ЗАТВЕРДЖЕННЯ ПРИМІРНОГО ПЕРЕЛІКУ ДОКУМЕНТАЦІЇ В ДИТЯЧИХ ЗАКЛАДАХ ОЗДОРОВЛЕННЯ ТА ВІДПОЧИНКУ».</a:t>
            </a:r>
            <a:r>
              <a:rPr lang="uk-UA" sz="16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/>
            </a:r>
            <a:br>
              <a:rPr lang="uk-UA" sz="16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1600" dirty="0" smtClean="0">
                <a:ln>
                  <a:solidFill>
                    <a:srgbClr val="002060"/>
                  </a:solidFill>
                </a:ln>
                <a:effectLst>
                  <a:glow rad="101600">
                    <a:schemeClr val="accent5">
                      <a:lumMod val="40000"/>
                      <a:lumOff val="6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 </a:t>
            </a:r>
            <a:endParaRPr lang="ru-RU" sz="1600" dirty="0">
              <a:ln>
                <a:solidFill>
                  <a:srgbClr val="002060"/>
                </a:solidFill>
              </a:ln>
              <a:effectLst>
                <a:glow rad="101600">
                  <a:schemeClr val="accent5">
                    <a:lumMod val="40000"/>
                    <a:lumOff val="60000"/>
                    <a:alpha val="60000"/>
                  </a:schemeClr>
                </a:glow>
                <a:reflection blurRad="12700" stA="48000" endA="300" endPos="55000" dir="5400000" sy="-9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60648"/>
            <a:ext cx="8458200" cy="9144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uk-UA" b="1" dirty="0" smtClean="0">
                <a:latin typeface="Bookman Old Style" pitchFamily="18" charset="0"/>
              </a:rPr>
              <a:t>Табір відпочинку з денним перебуванням «Лідер» діє на підставі власного Статуту, створено відповідно до Типового положення, що затверджується засновником (ЦДЮТ)</a:t>
            </a:r>
            <a:endParaRPr lang="ru-RU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2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6"/>
    </mc:Choice>
    <mc:Fallback>
      <p:transition spd="slow" advTm="8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БДЮТ\Desktop\mo_klassnyk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491">
            <a:off x="6414921" y="458061"/>
            <a:ext cx="2763143" cy="27516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52736"/>
            <a:ext cx="9252520" cy="5544615"/>
          </a:xfrm>
          <a:ln>
            <a:solidFill>
              <a:srgbClr val="7030A0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uk-UA" sz="2800" b="1" u="sng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Вихователі табору:</a:t>
            </a:r>
            <a:r>
              <a:rPr lang="uk-UA" sz="2000" b="1" u="sng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/>
            </a:r>
            <a:br>
              <a:rPr lang="uk-UA" sz="2000" b="1" u="sng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</a:br>
            <a:r>
              <a:rPr lang="uk-UA" sz="1800" b="1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/>
            </a:r>
            <a:br>
              <a:rPr lang="uk-UA" sz="1800" b="1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</a:br>
            <a:r>
              <a:rPr lang="uk-UA" sz="2000" b="1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горенко</a:t>
            </a: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 </a:t>
            </a:r>
            <a:r>
              <a:rPr lang="uk-UA" sz="2000" b="1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м.а</a:t>
            </a: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. – загін №1(при </a:t>
            </a:r>
            <a:r>
              <a:rPr lang="uk-UA" sz="2000" b="1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іг</a:t>
            </a: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 №1);</a:t>
            </a:r>
            <a:b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</a:br>
            <a:r>
              <a:rPr lang="uk-UA" sz="2000" b="1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цвєткова</a:t>
            </a: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 </a:t>
            </a:r>
            <a:r>
              <a:rPr lang="uk-UA" sz="2000" b="1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н.с</a:t>
            </a: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. – загін №2(при ІГ №1);</a:t>
            </a:r>
            <a:b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</a:br>
            <a:r>
              <a:rPr lang="uk-UA" sz="2000" b="1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лісовиченко</a:t>
            </a: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 </a:t>
            </a:r>
            <a:r>
              <a:rPr lang="uk-UA" sz="2000" b="1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м.в</a:t>
            </a: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. – загін №3(при </a:t>
            </a:r>
            <a:r>
              <a:rPr lang="uk-UA" sz="2000" b="1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ізош</a:t>
            </a: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 </a:t>
            </a:r>
            <a:r>
              <a:rPr lang="uk-UA" sz="2000" b="1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і-ііі</a:t>
            </a: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 ст. №2);</a:t>
            </a:r>
            <a:b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</a:br>
            <a:r>
              <a:rPr lang="uk-UA" sz="2000" b="1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Мінжилій</a:t>
            </a: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 </a:t>
            </a:r>
            <a:r>
              <a:rPr lang="uk-UA" sz="2000" b="1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о.А</a:t>
            </a: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., </a:t>
            </a:r>
            <a:r>
              <a:rPr lang="uk-UA" sz="2000" b="1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полівода</a:t>
            </a: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 </a:t>
            </a:r>
            <a:r>
              <a:rPr lang="uk-UA" sz="2000" b="1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н.в</a:t>
            </a: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. – загін №4(при </a:t>
            </a:r>
            <a:r>
              <a:rPr lang="uk-UA" sz="2000" b="1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Ізош</a:t>
            </a: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 </a:t>
            </a:r>
            <a:r>
              <a:rPr lang="uk-UA" sz="2000" b="1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і-ііі</a:t>
            </a: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 ст. №5);</a:t>
            </a:r>
            <a:b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</a:b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колісник </a:t>
            </a:r>
            <a:r>
              <a:rPr lang="uk-UA" sz="2000" b="1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в.о</a:t>
            </a: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. – загін№5(ПРИ ІЗОШ І-ІІІ СТ. №6);</a:t>
            </a:r>
            <a:b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</a:b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ІВЧЕНКО В.Г. – ЗАГІН №6(ПРИ ІЗОШ І-ІІІ СТ. №10);</a:t>
            </a:r>
            <a:b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</a:b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ЖИВОЛУП М.І., ЯНКОВА С.А. – ЗАГІН №7(ПРИ ІЗОШ І-ІІІ СТ. №10);</a:t>
            </a:r>
            <a:b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</a:b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ЛЄБЄДЄВ М.С. – ЗАГІН №8(ПРИ ІЗОШ І-ІІІ СТ. №4);</a:t>
            </a:r>
            <a:b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</a:br>
            <a:r>
              <a:rPr lang="uk-UA" sz="2000" b="1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glow rad="101600">
                    <a:srgbClr val="FFC000">
                      <a:alpha val="60000"/>
                    </a:srgb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БУБЛОВСЬКА Л.С. – ЗАГІН №9(ПРИ ІЗОШ І-ІІІ СТ. №11).</a:t>
            </a:r>
            <a:r>
              <a:rPr lang="uk-UA" sz="2700" b="1" dirty="0" smtClean="0">
                <a:latin typeface="Comic Sans MS" pitchFamily="66" charset="0"/>
              </a:rPr>
              <a:t/>
            </a:r>
            <a:br>
              <a:rPr lang="uk-UA" sz="2700" b="1" dirty="0" smtClean="0">
                <a:latin typeface="Comic Sans MS" pitchFamily="66" charset="0"/>
              </a:rPr>
            </a:br>
            <a:r>
              <a:rPr lang="uk-UA" sz="2700" b="1" dirty="0">
                <a:latin typeface="Comic Sans MS" pitchFamily="66" charset="0"/>
              </a:rPr>
              <a:t> </a:t>
            </a:r>
            <a:r>
              <a:rPr lang="uk-UA" sz="2700" b="1" dirty="0" smtClean="0">
                <a:latin typeface="Comic Sans MS" pitchFamily="66" charset="0"/>
              </a:rPr>
              <a:t/>
            </a:r>
            <a:br>
              <a:rPr lang="uk-UA" sz="2700" b="1" dirty="0" smtClean="0">
                <a:latin typeface="Comic Sans MS" pitchFamily="66" charset="0"/>
              </a:rPr>
            </a:b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9144000" cy="792088"/>
          </a:xfrm>
          <a:effectLst>
            <a:glow rad="101600">
              <a:schemeClr val="bg1">
                <a:alpha val="6000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pPr algn="ctr"/>
            <a:r>
              <a:rPr lang="uk-UA" b="1" dirty="0" smtClean="0">
                <a:ln>
                  <a:solidFill>
                    <a:schemeClr val="bg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Bookman Old Style" pitchFamily="18" charset="0"/>
              </a:rPr>
              <a:t>Директор закладу: Морока Андрій Сергійович</a:t>
            </a:r>
          </a:p>
          <a:p>
            <a:pPr algn="ctr"/>
            <a:r>
              <a:rPr lang="uk-UA" b="1" dirty="0" smtClean="0">
                <a:ln>
                  <a:solidFill>
                    <a:schemeClr val="bg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Bookman Old Style" pitchFamily="18" charset="0"/>
              </a:rPr>
              <a:t>Директор табору: Демченко Наталія Вікторівна</a:t>
            </a:r>
          </a:p>
          <a:p>
            <a:pPr algn="ctr"/>
            <a:endParaRPr lang="uk-UA" b="1" dirty="0">
              <a:ln>
                <a:solidFill>
                  <a:schemeClr val="bg1"/>
                </a:solidFill>
              </a:ln>
              <a:effectLst>
                <a:glow rad="101600">
                  <a:srgbClr val="FFFF00">
                    <a:alpha val="60000"/>
                  </a:srgbClr>
                </a:glow>
              </a:effectLst>
              <a:latin typeface="Bookman Old Style" pitchFamily="18" charset="0"/>
            </a:endParaRPr>
          </a:p>
          <a:p>
            <a:pPr algn="ctr"/>
            <a:endParaRPr lang="uk-UA" b="1" dirty="0" smtClean="0">
              <a:ln>
                <a:solidFill>
                  <a:schemeClr val="bg1"/>
                </a:solidFill>
              </a:ln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  <a:p>
            <a:pPr algn="just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8172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0"/>
    </mc:Choice>
    <mc:Fallback>
      <p:transition spd="slow" advTm="8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772816"/>
            <a:ext cx="9446538" cy="62132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271" y="2276872"/>
            <a:ext cx="8686800" cy="4581128"/>
          </a:xfrm>
          <a:effectLst>
            <a:glow rad="139700">
              <a:schemeClr val="bg1">
                <a:lumMod val="9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/>
            <a:r>
              <a:rPr lang="uk-UA" sz="2800" dirty="0" smtClean="0"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/>
            </a:r>
            <a:br>
              <a:rPr lang="uk-UA" sz="2800" dirty="0" smtClean="0"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МЕТА ТА ЗАВДАННЯ ВИХОВНОЇ ДІЯЛЬНОСТІ </a:t>
            </a:r>
            <a:b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У ТАБОРІ ВІДПОЧИНКУ </a:t>
            </a:r>
            <a:b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>З ДЕННИМ ПЕРЕБУВАННЯМ «ЛІДЕР»:</a:t>
            </a:r>
            <a:b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/>
            </a:r>
            <a:b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27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СТВОРИТИ ОПТИМАЛЬНІ УМОВИ, ЩО ЗАБЕЗПЕЧУЮТЬ ПОВНОЦІННИЙ ВІДПОЧИНОК ДІТЕЙ, ЇХ ОЗДОРОВЛЕННЯ, ІНТЕЛЕКТУАЛЬНИЙ</a:t>
            </a:r>
            <a:br>
              <a:rPr lang="uk-UA" sz="27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</a:br>
            <a:r>
              <a:rPr lang="uk-UA" sz="27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> І ТВОРЧИЙ РОЗВИТОК</a:t>
            </a:r>
            <a:br>
              <a:rPr lang="uk-UA" sz="27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</a:br>
            <a:r>
              <a:rPr lang="uk-UA" sz="27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  <a:t/>
            </a:r>
            <a:br>
              <a:rPr lang="uk-UA" sz="27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Comic Sans MS" pitchFamily="66" charset="0"/>
              </a:rPr>
            </a:br>
            <a: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/>
            </a:r>
            <a:b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2800" dirty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/>
            </a:r>
            <a:br>
              <a:rPr lang="uk-UA" sz="2800" dirty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/>
            </a:r>
            <a:b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2800" dirty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/>
            </a:r>
            <a:br>
              <a:rPr lang="uk-UA" sz="2800" dirty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/>
            </a:r>
            <a:b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2800" dirty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/>
            </a:r>
            <a:br>
              <a:rPr lang="uk-UA" sz="2800" dirty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/>
            </a:r>
            <a:b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2800" dirty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/>
            </a:r>
            <a:br>
              <a:rPr lang="uk-UA" sz="2800" dirty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/>
            </a:r>
            <a:b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/>
            </a:r>
            <a:br>
              <a:rPr lang="uk-UA" sz="2800" dirty="0" smtClean="0">
                <a:ln>
                  <a:solidFill>
                    <a:schemeClr val="accent4"/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sz="2800" dirty="0" smtClean="0"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  <a:t/>
            </a:r>
            <a:br>
              <a:rPr lang="uk-UA" sz="2800" dirty="0" smtClean="0">
                <a:effectLst>
                  <a:glow rad="101600">
                    <a:schemeClr val="bg2">
                      <a:lumMod val="60000"/>
                      <a:lumOff val="40000"/>
                      <a:alpha val="60000"/>
                    </a:schemeClr>
                  </a:glow>
                  <a:reflection blurRad="12700" stA="48000" endA="300" endPos="55000" dir="5400000" sy="-90000" algn="bl" rotWithShape="0"/>
                </a:effectLst>
                <a:latin typeface="Bookman Old Style" pitchFamily="18" charset="0"/>
              </a:rPr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63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80"/>
    </mc:Choice>
    <mc:Fallback>
      <p:transition spd="slow" advTm="9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1"/>
            <a:ext cx="6190826" cy="4149080"/>
          </a:xfrm>
          <a:prstGeom prst="rect">
            <a:avLst/>
          </a:prstGeom>
          <a:ln>
            <a:noFill/>
          </a:ln>
          <a:effectLst>
            <a:glow rad="101600">
              <a:srgbClr val="FFC000">
                <a:alpha val="60000"/>
              </a:srgbClr>
            </a:glow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3600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РЕЖИМ РОБОТИ ТАБОРУ</a:t>
            </a:r>
          </a:p>
          <a:p>
            <a:pPr algn="ctr"/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З ДЕННИМ ПЕРЕБУВАННЯМ «ЛІДЕР»:</a:t>
            </a:r>
          </a:p>
          <a:p>
            <a:pPr algn="ctr"/>
            <a:r>
              <a:rPr lang="uk-UA" sz="1600" b="1" cap="none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8.00-8.30</a:t>
            </a:r>
            <a:r>
              <a:rPr lang="uk-UA" sz="1600" b="1" cap="none" spc="50" dirty="0" smtClean="0">
                <a:ln w="1143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– ПРИЙОМ ДІТЕЙ ДО ТАБОРУ;</a:t>
            </a:r>
          </a:p>
          <a:p>
            <a:pPr algn="ctr"/>
            <a:r>
              <a:rPr lang="uk-UA" sz="1600" b="1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8.30-9.00</a:t>
            </a:r>
            <a:r>
              <a:rPr lang="uk-UA" sz="1600" b="1" spc="50" dirty="0" smtClean="0">
                <a:ln w="1143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– РУХЛИВІ ІГРИ НА СВІЖОМУ ПОВІТРІ;</a:t>
            </a:r>
          </a:p>
          <a:p>
            <a:pPr algn="ctr"/>
            <a:r>
              <a:rPr lang="uk-UA" sz="1600" b="1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9.00-9.15</a:t>
            </a:r>
            <a:r>
              <a:rPr lang="uk-UA" sz="1600" b="1" spc="50" dirty="0" smtClean="0">
                <a:ln w="1143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– БЕСІДА З БЕЗПЕКИ ЖИТТЄДІЯЛЬНОСТІ</a:t>
            </a:r>
          </a:p>
          <a:p>
            <a:pPr algn="ctr"/>
            <a:r>
              <a:rPr lang="uk-UA" sz="1600" b="1" spc="50" dirty="0" smtClean="0">
                <a:ln w="1143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(ПРОВЕДЕННЯ ІНСТРУКТАЖІВ);</a:t>
            </a:r>
          </a:p>
          <a:p>
            <a:pPr algn="ctr"/>
            <a:r>
              <a:rPr lang="uk-UA" sz="1600" b="1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9.15-12.00</a:t>
            </a:r>
            <a:r>
              <a:rPr lang="uk-UA" sz="1600" b="1" spc="50" dirty="0" smtClean="0">
                <a:ln w="1143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– ПРОВЕДЕННЯ МАЙСТЕР-КЛАСІВ, НАВЧАЛЬНІ </a:t>
            </a:r>
          </a:p>
          <a:p>
            <a:pPr algn="ctr"/>
            <a:r>
              <a:rPr lang="uk-UA" sz="1600" b="1" spc="50" dirty="0" smtClean="0">
                <a:ln w="1143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ЕКСКУРСІЇ, ВІДВІДУВАННЯ ЗАКЛАДІВ КУЛЬТУРИ МІСТА;</a:t>
            </a:r>
          </a:p>
          <a:p>
            <a:pPr algn="ctr"/>
            <a:r>
              <a:rPr lang="uk-UA" sz="1600" b="1" spc="50" dirty="0" smtClean="0">
                <a:ln w="1143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uk-UA" sz="1600" b="1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9.00-13.30</a:t>
            </a:r>
            <a:r>
              <a:rPr lang="uk-UA" sz="1600" b="1" spc="50" dirty="0" smtClean="0">
                <a:ln w="1143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– СНІДАНОК, ОБІД ;</a:t>
            </a:r>
          </a:p>
          <a:p>
            <a:pPr algn="ctr"/>
            <a:r>
              <a:rPr lang="uk-UA" sz="1600" b="1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12.30-13.30</a:t>
            </a:r>
            <a:r>
              <a:rPr lang="uk-UA" sz="1600" b="1" spc="50" dirty="0" smtClean="0">
                <a:ln w="1143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– ЗАНЯТТЯ В ГУРТКАХ ЗА НАПРЯМАМИ ПОЗАШКІЛЬНОЇ ОСВІТИ;</a:t>
            </a:r>
          </a:p>
          <a:p>
            <a:pPr algn="ctr"/>
            <a:r>
              <a:rPr lang="uk-UA" sz="1600" b="1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13.30-14.00</a:t>
            </a:r>
            <a:r>
              <a:rPr lang="uk-UA" sz="1600" b="1" spc="50" dirty="0" smtClean="0">
                <a:ln w="1143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– ПІДВЕДЕННЯ ПІДСУМКІВ ДНЯ.</a:t>
            </a:r>
          </a:p>
          <a:p>
            <a:pPr algn="ctr"/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rgbClr val="00B0F0">
                    <a:alpha val="6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88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2"/>
    </mc:Choice>
    <mc:Fallback>
      <p:transition spd="slow" advTm="939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94" y="0"/>
            <a:ext cx="4752528" cy="4752528"/>
          </a:xfrm>
          <a:prstGeom prst="ellipse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24190"/>
            <a:ext cx="9144000" cy="815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ЗАКОНИ, ЗА ЯКИМИ ЖИВЕ ТАБІР)))</a:t>
            </a:r>
          </a:p>
          <a:p>
            <a:pPr algn="ctr"/>
            <a:endParaRPr lang="uk-UA" sz="3600" b="1" dirty="0" smtClean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7030A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Bookman Old Style" pitchFamily="18" charset="0"/>
            </a:endParaRPr>
          </a:p>
          <a:p>
            <a:pPr algn="ctr"/>
            <a:endParaRPr lang="uk-UA" sz="3200" b="1" dirty="0" smtClean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7030A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Bookman Old Style" pitchFamily="18" charset="0"/>
            </a:endParaRPr>
          </a:p>
          <a:p>
            <a:pPr algn="ctr"/>
            <a:endParaRPr lang="uk-UA" sz="32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7030A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Bookman Old Style" pitchFamily="18" charset="0"/>
            </a:endParaRPr>
          </a:p>
          <a:p>
            <a:pPr algn="ctr"/>
            <a:endParaRPr lang="uk-UA" sz="3200" b="1" dirty="0" smtClean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Comic Sans MS" pitchFamily="66" charset="0"/>
            </a:endParaRPr>
          </a:p>
          <a:p>
            <a:pPr algn="ctr"/>
            <a:endParaRPr lang="uk-UA" sz="3200" b="1" dirty="0" smtClean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Comic Sans MS" pitchFamily="66" charset="0"/>
            </a:endParaRPr>
          </a:p>
          <a:p>
            <a:pPr algn="ctr"/>
            <a:endParaRPr lang="uk-UA" sz="32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Comic Sans MS" pitchFamily="66" charset="0"/>
            </a:endParaRPr>
          </a:p>
          <a:p>
            <a:pPr algn="ctr"/>
            <a:r>
              <a:rPr lang="uk-UA" sz="32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Comic Sans MS" pitchFamily="66" charset="0"/>
              </a:rPr>
              <a:t>ЗАКОН ЗАКОНУ: </a:t>
            </a:r>
            <a:r>
              <a:rPr lang="uk-UA" sz="32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дотримуйся усіх законів, що діють у таборі)))</a:t>
            </a:r>
          </a:p>
          <a:p>
            <a:pPr algn="ctr"/>
            <a:r>
              <a:rPr lang="ru-RU" sz="24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Comic Sans MS" pitchFamily="66" charset="0"/>
              </a:rPr>
              <a:t>ЗАКОН РАДОСТІ:  </a:t>
            </a:r>
            <a:r>
              <a:rPr lang="ru-RU" sz="24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друзів</a:t>
            </a:r>
            <a:r>
              <a:rPr lang="ru-RU" sz="24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звеселяй</a:t>
            </a:r>
            <a:r>
              <a:rPr lang="ru-RU" sz="24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, суму волю не давай.</a:t>
            </a:r>
            <a:endParaRPr lang="ru-RU" sz="24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Comic Sans MS" pitchFamily="66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Comic Sans MS" pitchFamily="66" charset="0"/>
              </a:rPr>
              <a:t>ЗАКОН ПОРЯДКУ: </a:t>
            </a:r>
            <a:r>
              <a:rPr lang="ru-RU" sz="24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тут </a:t>
            </a:r>
            <a:r>
              <a:rPr lang="ru-RU" sz="24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немає</a:t>
            </a:r>
            <a:r>
              <a:rPr lang="ru-RU" sz="2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 тат і мам, прибери усе </a:t>
            </a:r>
            <a:r>
              <a:rPr lang="ru-RU" sz="24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ти</a:t>
            </a:r>
            <a:r>
              <a:rPr lang="ru-RU" sz="2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 сам.</a:t>
            </a:r>
          </a:p>
          <a:p>
            <a:pPr algn="ctr"/>
            <a:r>
              <a:rPr lang="ru-RU" sz="24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Comic Sans MS" pitchFamily="66" charset="0"/>
              </a:rPr>
              <a:t>ЗАКОН ПОВАГИ: </a:t>
            </a:r>
            <a:r>
              <a:rPr lang="ru-RU" sz="24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старших </a:t>
            </a:r>
            <a:r>
              <a:rPr lang="ru-RU" sz="2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себе </a:t>
            </a:r>
            <a:r>
              <a:rPr lang="ru-RU" sz="24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поважай</a:t>
            </a:r>
            <a:r>
              <a:rPr lang="ru-RU" sz="2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, </a:t>
            </a:r>
            <a:r>
              <a:rPr lang="ru-RU" sz="24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малюків</a:t>
            </a:r>
            <a:r>
              <a:rPr lang="ru-RU" sz="2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 не </a:t>
            </a:r>
            <a:r>
              <a:rPr lang="ru-RU" sz="24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ображай</a:t>
            </a:r>
            <a:r>
              <a:rPr lang="ru-RU" sz="24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.</a:t>
            </a:r>
          </a:p>
          <a:p>
            <a:pPr algn="ctr"/>
            <a:r>
              <a:rPr lang="uk-UA" sz="24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Comic Sans MS" pitchFamily="66" charset="0"/>
              </a:rPr>
              <a:t>ЗАКОН ЧАСУ: </a:t>
            </a:r>
            <a:r>
              <a:rPr lang="uk-UA" sz="24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не запізнюйся, приходь вчасно.</a:t>
            </a:r>
          </a:p>
          <a:p>
            <a:pPr algn="ctr"/>
            <a:endParaRPr lang="ru-RU" sz="24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Comic Sans MS" pitchFamily="66" charset="0"/>
            </a:endParaRPr>
          </a:p>
          <a:p>
            <a:pPr algn="ctr"/>
            <a:endParaRPr lang="ru-RU" sz="28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Comic Sans MS" pitchFamily="66" charset="0"/>
            </a:endParaRPr>
          </a:p>
          <a:p>
            <a:pPr algn="ctr"/>
            <a:endParaRPr lang="ru-RU" sz="32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7030A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4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15"/>
    </mc:Choice>
    <mc:Fallback>
      <p:transition spd="slow" advTm="11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625443"/>
            <a:ext cx="4650435" cy="5232557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75000"/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1" y="-99392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Ф</a:t>
            </a:r>
            <a:r>
              <a:rPr lang="uk-UA" sz="4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О</a:t>
            </a:r>
            <a:r>
              <a:rPr lang="uk-UA" sz="48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Т</a:t>
            </a:r>
            <a:r>
              <a:rPr lang="uk-UA" sz="48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О</a:t>
            </a:r>
            <a:r>
              <a:rPr lang="uk-UA" sz="4800" b="1" dirty="0" smtClean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З</a:t>
            </a:r>
            <a:r>
              <a:rPr lang="uk-UA" sz="4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В</a:t>
            </a:r>
            <a:r>
              <a:rPr lang="uk-UA" sz="4800" b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І</a:t>
            </a:r>
            <a:r>
              <a:rPr lang="uk-UA" sz="48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Т</a:t>
            </a:r>
          </a:p>
          <a:p>
            <a:pPr algn="ctr"/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про роботу у таборі відпочинку з денним перебуванням «ЛІДЕР»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06022"/>
            <a:ext cx="2267744" cy="17428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55" y="3430587"/>
            <a:ext cx="22987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8902"/>
            <a:ext cx="22987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71" y="1654175"/>
            <a:ext cx="22987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71" y="3331197"/>
            <a:ext cx="22987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55" y="5074082"/>
            <a:ext cx="22987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88839"/>
            <a:ext cx="2195734" cy="1342357"/>
          </a:xfrm>
          <a:prstGeom prst="rect">
            <a:avLst/>
          </a:prstGeom>
          <a:noFill/>
          <a:ln>
            <a:noFill/>
          </a:ln>
          <a:effectLst>
            <a:glow rad="101600">
              <a:srgbClr val="00B0F0">
                <a:alpha val="60000"/>
              </a:srgbClr>
            </a:glow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2" y="3716518"/>
            <a:ext cx="1926469" cy="1152642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409" y="5320392"/>
            <a:ext cx="2016224" cy="131414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409" y="1878873"/>
            <a:ext cx="2016224" cy="132542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alpha val="6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057" y="3573380"/>
            <a:ext cx="1842096" cy="1251061"/>
          </a:xfrm>
          <a:prstGeom prst="rect">
            <a:avLst/>
          </a:prstGeom>
          <a:noFill/>
          <a:ln>
            <a:noFill/>
          </a:ln>
          <a:effectLst>
            <a:glow rad="228600">
              <a:srgbClr val="00B05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2" y="5320393"/>
            <a:ext cx="1926469" cy="136127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25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4"/>
    </mc:Choice>
    <mc:Fallback>
      <p:transition spd="slow" advTm="10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4028"/>
            <a:ext cx="8496944" cy="642533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7039"/>
            <a:ext cx="3194568" cy="24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2200275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73" y="75710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88" y="4681499"/>
            <a:ext cx="2699792" cy="1843845"/>
          </a:xfrm>
          <a:prstGeom prst="rect">
            <a:avLst/>
          </a:prstGeom>
          <a:noFill/>
          <a:ln>
            <a:noFill/>
          </a:ln>
          <a:effectLst>
            <a:glow rad="228600">
              <a:srgbClr val="FFFF0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260648"/>
            <a:ext cx="5907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2017 РІК </a:t>
            </a:r>
          </a:p>
          <a:p>
            <a:pPr algn="ctr"/>
            <a:r>
              <a:rPr lang="ru-RU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В УКРАЇНІ </a:t>
            </a:r>
          </a:p>
          <a:p>
            <a:pPr algn="ctr"/>
            <a:r>
              <a:rPr lang="ru-RU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РОКОМ </a:t>
            </a:r>
            <a:r>
              <a:rPr lang="ru-RU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ЯПОНІЇ</a:t>
            </a:r>
            <a:r>
              <a:rPr lang="ru-RU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 ОГОЛОСИЛИ</a:t>
            </a:r>
            <a:r>
              <a:rPr lang="uk-UA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</a:effectLst>
                <a:latin typeface="Comic Sans MS" pitchFamily="66" charset="0"/>
              </a:rPr>
              <a:t> 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01600">
                  <a:schemeClr val="accent4">
                    <a:lumMod val="60000"/>
                    <a:lumOff val="40000"/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4974" y="5373216"/>
            <a:ext cx="6169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«ЯПОНСЬКІ МОТИВИ» </a:t>
            </a:r>
          </a:p>
          <a:p>
            <a:pPr algn="ctr"/>
            <a:r>
              <a:rPr lang="uk-UA" sz="2800" b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МИ ПРОВЕЛИ І ЦІЙ ПОДІЇ ПРИСВЯТИЛИ</a:t>
            </a:r>
            <a:endParaRPr lang="ru-RU" sz="28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782" y="2551289"/>
            <a:ext cx="2927704" cy="175542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2656"/>
            <a:ext cx="2452281" cy="17137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99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1"/>
    </mc:Choice>
    <mc:Fallback>
      <p:transition spd="slow" advTm="9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987" y="4077071"/>
            <a:ext cx="3784026" cy="24141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8928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n>
                  <a:solidFill>
                    <a:srgbClr val="0070C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НА МАЙСТЕР-КЛАСІ  З СОЛОМОПЛЕТІННЯ</a:t>
            </a:r>
          </a:p>
          <a:p>
            <a:pPr algn="ctr"/>
            <a:r>
              <a:rPr lang="uk-UA" sz="2800" dirty="0" smtClean="0">
                <a:ln>
                  <a:solidFill>
                    <a:srgbClr val="0070C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 ВСІ З ЗАДОВОЛЕННЯМ ПРАЦЮВАЛИ,</a:t>
            </a:r>
          </a:p>
          <a:p>
            <a:pPr algn="ctr"/>
            <a:r>
              <a:rPr lang="uk-UA" sz="28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</a:rPr>
              <a:t>ЯНГОЛА</a:t>
            </a:r>
            <a:r>
              <a:rPr lang="uk-UA" sz="2800" dirty="0" smtClean="0">
                <a:ln>
                  <a:solidFill>
                    <a:srgbClr val="0070C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  ВИГОТОВЛЯЛИ)))</a:t>
            </a:r>
            <a:endParaRPr lang="ru-RU" sz="2800" dirty="0">
              <a:ln>
                <a:solidFill>
                  <a:srgbClr val="0070C0"/>
                </a:solidFill>
              </a:ln>
              <a:solidFill>
                <a:schemeClr val="accent5">
                  <a:lumMod val="75000"/>
                </a:schemeClr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3185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070" y="1577207"/>
            <a:ext cx="31940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51" y="4053126"/>
            <a:ext cx="3101121" cy="238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20" y="4295544"/>
            <a:ext cx="2699384" cy="192757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45161"/>
            <a:ext cx="2752963" cy="187796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22" y="1740980"/>
            <a:ext cx="2703345" cy="21299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12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8"/>
    </mc:Choice>
    <mc:Fallback>
      <p:transition spd="slow" advTm="10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877</TotalTime>
  <Words>316</Words>
  <Application>Microsoft Office PowerPoint</Application>
  <PresentationFormat>Экран (4:3)</PresentationFormat>
  <Paragraphs>58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Трек</vt:lpstr>
      <vt:lpstr>Табір відпочинку  з денним перебуванням   лідер адреса закладу: м. ізюм, вул. пушкінська, 65 Автор: культорганізатор Демченко наталія вікторівна</vt:lpstr>
      <vt:lpstr>Нормативна база: - закон україни «про оздоровлення та відпочинок дітей»; - постанова кабінету Міністрів україни від 28.04.2009 №422 «про затвердження типового положення про дитячий заклад оздоровлення та відпочинку»; - ПОСТАНОВА КАБІНЕТУ МІНІСТРІВ УКРАЇНИ ВІД 22.11.2004 №1591 «ПРО ЗАТВЕРДЖЕННЯ НОРМ ХАРЧУВАННЯ У НАВЧАЛЬНИХ ТА ОЗДОРОВЧИХ ЗАКЛАДАХ»(ІЗ ЗМІНАМИ); - РОЗПОРЯДЖЕННЯ КАБІНЕТУ МІНІСТРІВ УКРАЇНИ ВІД 17.07.2009 №843-Р «ПИТАННЯ ЗАТВЕРДЖЕННЯ ДЕРЖАВНОГО СОЦІАЛЬНОГО СТАНДАРТУОЗДОРОВЛЕННЯ ТА ВІДПОЧИНКУ ДІТЕЙ»; - НАКАЗИ МІНІСТЕРСТВА УКРАЇНИ У СПРАВАХ СІМ’Ї, МОЛОДІ ТА СПОРТУ ВІД 16.04.2009 31254 «ПРО ЗАТВЕРДЖЕННЯ ТИПОВИХ ШТАТНИХ НОРМАТИВІВ ДИТЯЧИХ ЗАКЛАДІВ ОЗДОРОВЛЕННЯ ТА ВІДПОЧИНКУ»; ВІД 13.08.2009 №2881 «ПРО ЗАТВЕРДЖЕННЯ ДЕРЖАВНОГО СОЦІАЛЬНОГО СТАНДАРТУ ОЗДОРОВЛЕННЯ ТА ВІДПОЧИНКУ ДІТЕЙ»; - НАКАЗ МІНІСТЕРСТВА УКРАЇНИ У СПРАВАХ СІМ’Ї, МОЛОДІ ТА СПОРТУ ВІД 19.02.2010 №40 «ПРО ЗАТВЕРДЖЕННЯ ПРИМІРНОГО ПЕРЕЛІКУ ДОКУМЕНТАЦІЇ В ДИТЯЧИХ ЗАКЛАДАХ ОЗДОРОВЛЕННЯ ТА ВІДПОЧИНКУ».  </vt:lpstr>
      <vt:lpstr>Вихователі табору:  горенко м.а. – загін №1(при іг №1); цвєткова н.с. – загін №2(при ІГ №1); лісовиченко м.в. – загін №3(при ізош і-ііі ст. №2); Мінжилій о.А., полівода н.в. – загін №4(при Ізош і-ііі ст. №5); колісник в.о. – загін№5(ПРИ ІЗОШ І-ІІІ СТ. №6); ІВЧЕНКО В.Г. – ЗАГІН №6(ПРИ ІЗОШ І-ІІІ СТ. №10); ЖИВОЛУП М.І., ЯНКОВА С.А. – ЗАГІН №7(ПРИ ІЗОШ І-ІІІ СТ. №10); ЛЄБЄДЄВ М.С. – ЗАГІН №8(ПРИ ІЗОШ І-ІІІ СТ. №4); БУБЛОВСЬКА Л.С. – ЗАГІН №9(ПРИ ІЗОШ І-ІІІ СТ. №11).   </vt:lpstr>
      <vt:lpstr> МЕТА ТА ЗАВДАННЯ ВИХОВНОЇ ДІЯЛЬНОСТІ  У ТАБОРІ ВІДПОЧИНКУ  З ДЕННИМ ПЕРЕБУВАННЯМ «ЛІДЕР»:  СТВОРИТИ ОПТИМАЛЬНІ УМОВИ, ЩО ЗАБЕЗПЕЧУЮТЬ ПОВНОЦІННИЙ ВІДПОЧИНОК ДІТЕЙ, ЇХ ОЗДОРОВЛЕННЯ, ІНТЕЛЕКТУАЛЬНИЙ  І ТВОРЧИЙ РОЗВИТОК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Табір відпочинку  з денним перебуванням   лідер</dc:title>
  <dc:creator>БДЮТ</dc:creator>
  <cp:lastModifiedBy>Пользователь</cp:lastModifiedBy>
  <cp:revision>75</cp:revision>
  <dcterms:created xsi:type="dcterms:W3CDTF">2017-06-27T06:24:38Z</dcterms:created>
  <dcterms:modified xsi:type="dcterms:W3CDTF">2017-06-30T09:30:15Z</dcterms:modified>
</cp:coreProperties>
</file>