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59" r:id="rId4"/>
    <p:sldId id="260" r:id="rId5"/>
    <p:sldId id="261" r:id="rId6"/>
    <p:sldId id="263" r:id="rId7"/>
    <p:sldId id="290" r:id="rId8"/>
    <p:sldId id="279" r:id="rId9"/>
    <p:sldId id="281" r:id="rId10"/>
    <p:sldId id="282" r:id="rId11"/>
    <p:sldId id="283" r:id="rId12"/>
    <p:sldId id="284" r:id="rId13"/>
    <p:sldId id="286" r:id="rId14"/>
    <p:sldId id="285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4602-806E-4C97-993A-376977C35787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4480-0C9B-4622-8441-F31F2A3F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3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4602-806E-4C97-993A-376977C35787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4480-0C9B-4622-8441-F31F2A3F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2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4602-806E-4C97-993A-376977C35787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4480-0C9B-4622-8441-F31F2A3F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9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2D7A-1BA4-4108-ACE6-2E2D50044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228EA-2890-427F-A09E-60CB95C778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68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CCE4-F60C-4E2B-9336-6918359F59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0D5A4-46C1-47E0-BAD5-46559BE6E1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205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DF95-4E63-4340-A342-84C70FB2FA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A0DA0-B095-4B56-8F58-1C224144C1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75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A79D-CFE2-46CE-B9A9-2126E745D5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C63CC-581C-4DFD-AA2C-0AE08931F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7265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2C50-490B-4AE8-8C49-4AB01BF846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E9D3-C92C-45FD-8553-39520E5603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136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C9415-53AA-4751-9155-8614A83E04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1BDB2-05E7-43E2-89AA-7991AF786F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521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2339-3120-4015-90CA-9EB234B53A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958AC-226B-4070-9154-ACFD9213C1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053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FE65A-B8CA-4422-96E2-4EE6752403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A239-8C65-4D1A-8639-85116A719B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16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4602-806E-4C97-993A-376977C35787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4480-0C9B-4622-8441-F31F2A3F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57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4E9AD-D83F-4C1E-B819-468D3134E8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19BA4-304F-4AEF-A05C-F3C4026B48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26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FF20-AEAC-453A-A72D-A8485B9F16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81E4-282B-4E45-ADB6-96A524DE09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75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2FCC-5ADF-4C06-BC9C-28EF5FB157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93FAE-3777-4FA0-8426-D565B443B9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2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4602-806E-4C97-993A-376977C35787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4480-0C9B-4622-8441-F31F2A3F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4602-806E-4C97-993A-376977C35787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4480-0C9B-4622-8441-F31F2A3F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6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4602-806E-4C97-993A-376977C35787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4480-0C9B-4622-8441-F31F2A3F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1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4602-806E-4C97-993A-376977C35787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4480-0C9B-4622-8441-F31F2A3F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4602-806E-4C97-993A-376977C35787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4480-0C9B-4622-8441-F31F2A3F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0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4602-806E-4C97-993A-376977C35787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4480-0C9B-4622-8441-F31F2A3F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8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4602-806E-4C97-993A-376977C35787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4480-0C9B-4622-8441-F31F2A3F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94602-806E-4C97-993A-376977C35787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14480-0C9B-4622-8441-F31F2A3F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8ACB36-22AC-4019-BFBD-D653C94B5B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CA8C2-BEFC-4375-ACE5-F4572A43083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46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3.png"/><Relationship Id="rId7" Type="http://schemas.openxmlformats.org/officeDocument/2006/relationships/image" Target="../media/image5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3.png"/><Relationship Id="rId7" Type="http://schemas.openxmlformats.org/officeDocument/2006/relationships/image" Target="../media/image59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8.jpeg"/><Relationship Id="rId7" Type="http://schemas.openxmlformats.org/officeDocument/2006/relationships/image" Target="../media/image66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gif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gif"/><Relationship Id="rId5" Type="http://schemas.openxmlformats.org/officeDocument/2006/relationships/image" Target="../media/image72.gif"/><Relationship Id="rId4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gif"/><Relationship Id="rId3" Type="http://schemas.openxmlformats.org/officeDocument/2006/relationships/image" Target="../media/image4.png"/><Relationship Id="rId7" Type="http://schemas.openxmlformats.org/officeDocument/2006/relationships/image" Target="../media/image7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7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11" Type="http://schemas.openxmlformats.org/officeDocument/2006/relationships/image" Target="../media/image11.jpeg"/><Relationship Id="rId5" Type="http://schemas.openxmlformats.org/officeDocument/2006/relationships/image" Target="../media/image6.gif"/><Relationship Id="rId10" Type="http://schemas.openxmlformats.org/officeDocument/2006/relationships/image" Target="../media/image10.jpeg"/><Relationship Id="rId4" Type="http://schemas.openxmlformats.org/officeDocument/2006/relationships/image" Target="../media/image5.gif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.png"/><Relationship Id="rId7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8.jpeg"/><Relationship Id="rId4" Type="http://schemas.openxmlformats.org/officeDocument/2006/relationships/image" Target="../media/image5.gif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11" Type="http://schemas.openxmlformats.org/officeDocument/2006/relationships/image" Target="../media/image32.gif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2.gif"/><Relationship Id="rId7" Type="http://schemas.openxmlformats.org/officeDocument/2006/relationships/image" Target="../media/image37.jpeg"/><Relationship Id="rId12" Type="http://schemas.openxmlformats.org/officeDocument/2006/relationships/image" Target="../media/image4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11" Type="http://schemas.openxmlformats.org/officeDocument/2006/relationships/image" Target="../media/image41.gif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2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4" y="6141257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3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4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Группа 29"/>
          <p:cNvGrpSpPr>
            <a:grpSpLocks/>
          </p:cNvGrpSpPr>
          <p:nvPr/>
        </p:nvGrpSpPr>
        <p:grpSpPr bwMode="auto">
          <a:xfrm>
            <a:off x="-355198" y="101078"/>
            <a:ext cx="10089345" cy="7035800"/>
            <a:chOff x="142844" y="3143247"/>
            <a:chExt cx="9001155" cy="7035592"/>
          </a:xfrm>
        </p:grpSpPr>
        <p:sp>
          <p:nvSpPr>
            <p:cNvPr id="10" name="Дуга 9"/>
            <p:cNvSpPr/>
            <p:nvPr/>
          </p:nvSpPr>
          <p:spPr>
            <a:xfrm rot="16200000">
              <a:off x="1170833" y="2419785"/>
              <a:ext cx="6883197" cy="8634911"/>
            </a:xfrm>
            <a:prstGeom prst="arc">
              <a:avLst>
                <a:gd name="adj1" fmla="val 16503641"/>
                <a:gd name="adj2" fmla="val 5135654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grpSp>
          <p:nvGrpSpPr>
            <p:cNvPr id="2065" name="Группа 18"/>
            <p:cNvGrpSpPr>
              <a:grpSpLocks/>
            </p:cNvGrpSpPr>
            <p:nvPr/>
          </p:nvGrpSpPr>
          <p:grpSpPr bwMode="auto">
            <a:xfrm>
              <a:off x="142844" y="3143247"/>
              <a:ext cx="9001155" cy="7035591"/>
              <a:chOff x="142844" y="3143247"/>
              <a:chExt cx="9001155" cy="7035591"/>
            </a:xfrm>
          </p:grpSpPr>
          <p:sp>
            <p:nvSpPr>
              <p:cNvPr id="11" name="Дуга 10"/>
              <p:cNvSpPr/>
              <p:nvPr/>
            </p:nvSpPr>
            <p:spPr>
              <a:xfrm rot="16200000">
                <a:off x="1196859" y="2517651"/>
                <a:ext cx="6821285" cy="8501090"/>
              </a:xfrm>
              <a:prstGeom prst="arc">
                <a:avLst>
                  <a:gd name="adj1" fmla="val 16503641"/>
                  <a:gd name="adj2" fmla="val 5018114"/>
                </a:avLst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67" name="Группа 17"/>
              <p:cNvGrpSpPr>
                <a:grpSpLocks/>
              </p:cNvGrpSpPr>
              <p:nvPr/>
            </p:nvGrpSpPr>
            <p:grpSpPr bwMode="auto">
              <a:xfrm>
                <a:off x="142844" y="3143247"/>
                <a:ext cx="9001155" cy="7035591"/>
                <a:chOff x="142844" y="3143247"/>
                <a:chExt cx="9001155" cy="7035591"/>
              </a:xfrm>
            </p:grpSpPr>
            <p:grpSp>
              <p:nvGrpSpPr>
                <p:cNvPr id="2068" name="Группа 16"/>
                <p:cNvGrpSpPr>
                  <a:grpSpLocks/>
                </p:cNvGrpSpPr>
                <p:nvPr/>
              </p:nvGrpSpPr>
              <p:grpSpPr bwMode="auto">
                <a:xfrm>
                  <a:off x="142844" y="3143247"/>
                  <a:ext cx="9001155" cy="7035591"/>
                  <a:chOff x="142844" y="3143247"/>
                  <a:chExt cx="9001155" cy="7035591"/>
                </a:xfrm>
              </p:grpSpPr>
              <p:sp>
                <p:nvSpPr>
                  <p:cNvPr id="7" name="Дуга 6"/>
                  <p:cNvSpPr/>
                  <p:nvPr/>
                </p:nvSpPr>
                <p:spPr>
                  <a:xfrm rot="16200000">
                    <a:off x="1201823" y="2084268"/>
                    <a:ext cx="6883197" cy="9001155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" name="Дуга 7"/>
                  <p:cNvSpPr/>
                  <p:nvPr/>
                </p:nvSpPr>
                <p:spPr>
                  <a:xfrm rot="16200000">
                    <a:off x="1201823" y="2227544"/>
                    <a:ext cx="6883197" cy="8857474"/>
                  </a:xfrm>
                  <a:prstGeom prst="arc">
                    <a:avLst>
                      <a:gd name="adj1" fmla="val 16498866"/>
                      <a:gd name="adj2" fmla="val 5135654"/>
                    </a:avLst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" name="Дуга 8"/>
                  <p:cNvSpPr/>
                  <p:nvPr/>
                </p:nvSpPr>
                <p:spPr>
                  <a:xfrm rot="16200000">
                    <a:off x="1197598" y="2312729"/>
                    <a:ext cx="6883197" cy="8849022"/>
                  </a:xfrm>
                  <a:prstGeom prst="arc">
                    <a:avLst>
                      <a:gd name="adj1" fmla="val 16503641"/>
                      <a:gd name="adj2" fmla="val 5055839"/>
                    </a:avLst>
                  </a:prstGeom>
                  <a:ln w="762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" name="Дуга 11"/>
                  <p:cNvSpPr/>
                  <p:nvPr/>
                </p:nvSpPr>
                <p:spPr>
                  <a:xfrm rot="16200000">
                    <a:off x="1232576" y="2625209"/>
                    <a:ext cx="6749850" cy="8357410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3" name="Дуга 12"/>
                <p:cNvSpPr/>
                <p:nvPr/>
              </p:nvSpPr>
              <p:spPr>
                <a:xfrm rot="16200000">
                  <a:off x="1268999" y="2732062"/>
                  <a:ext cx="6678415" cy="8215139"/>
                </a:xfrm>
                <a:prstGeom prst="arc">
                  <a:avLst>
                    <a:gd name="adj1" fmla="val 16503641"/>
                    <a:gd name="adj2" fmla="val 5135654"/>
                  </a:avLst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2056" name="Рисунок 1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5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Рисунок 30" descr="ромашка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50">
            <a:off x="3748657" y="5840605"/>
            <a:ext cx="7318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0" descr="Пов’язане зображе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74" y="3058937"/>
            <a:ext cx="2266146" cy="22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http://www.gifpark.su/Gifs/ANIMALS/B_Fly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3951">
            <a:off x="-26062" y="3987407"/>
            <a:ext cx="1335643" cy="12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Рисунок1fg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1617" y="5319724"/>
            <a:ext cx="2437809" cy="1500190"/>
          </a:xfrm>
          <a:prstGeom prst="rect">
            <a:avLst/>
          </a:prstGeom>
        </p:spPr>
      </p:pic>
      <p:pic>
        <p:nvPicPr>
          <p:cNvPr id="33" name="Рисунок 32" descr="Рисунок1fg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731682" y="5170781"/>
            <a:ext cx="2513089" cy="1500190"/>
          </a:xfrm>
          <a:prstGeom prst="rect">
            <a:avLst/>
          </a:prstGeom>
        </p:spPr>
      </p:pic>
      <p:pic>
        <p:nvPicPr>
          <p:cNvPr id="34" name="Picture 2" descr="C:\Users\Ірина\AppData\Local\Microsoft\Windows\Temporary Internet Files\Content.IE5\CFUOF1KW\MM900318055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3932">
            <a:off x="8277388" y="4948118"/>
            <a:ext cx="847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34316" y="635685"/>
            <a:ext cx="7737475" cy="73558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Ізюмська загальноосвітня школа </a:t>
            </a:r>
          </a:p>
          <a:p>
            <a:pPr algn="ctr">
              <a:defRPr/>
            </a:pPr>
            <a:r>
              <a:rPr lang="en-US" sz="2000" b="1" dirty="0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000" b="1" dirty="0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uk-UA" sz="2000" b="1" dirty="0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ступенів №4</a:t>
            </a:r>
          </a:p>
          <a:p>
            <a:pPr algn="ctr">
              <a:defRPr/>
            </a:pPr>
            <a:r>
              <a:rPr lang="uk-UA" sz="2000" b="1" dirty="0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Ізюмської міської ради </a:t>
            </a:r>
          </a:p>
          <a:p>
            <a:pPr algn="ctr">
              <a:defRPr/>
            </a:pPr>
            <a:r>
              <a:rPr lang="uk-UA" sz="2000" b="1" dirty="0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Харківської </a:t>
            </a:r>
            <a:r>
              <a:rPr lang="uk-UA" sz="2000" b="1" dirty="0" smtClean="0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області</a:t>
            </a:r>
            <a:endParaRPr lang="uk-UA" sz="2800" b="1" dirty="0">
              <a:ln w="1905"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3600" b="1" dirty="0">
                <a:ln w="1905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Табір відпочинку </a:t>
            </a:r>
          </a:p>
          <a:p>
            <a:pPr algn="ctr">
              <a:defRPr/>
            </a:pPr>
            <a:r>
              <a:rPr lang="uk-UA" sz="3600" b="1" dirty="0">
                <a:ln w="1905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 денним перебуванням </a:t>
            </a:r>
          </a:p>
          <a:p>
            <a:pPr algn="ctr">
              <a:defRPr/>
            </a:pPr>
            <a:endParaRPr lang="uk-UA" sz="3600" b="1" dirty="0" smtClean="0">
              <a:ln w="1905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b="1" dirty="0">
              <a:ln w="1905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b="1" dirty="0" smtClean="0">
              <a:ln w="1905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b="1" dirty="0">
              <a:ln w="1905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b="1" dirty="0" smtClean="0">
              <a:ln w="1905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b="1" dirty="0" smtClean="0">
              <a:ln w="1905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endParaRPr lang="uk-UA" sz="3600" b="1" dirty="0">
              <a:ln w="1905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uk-UA" sz="2000" b="1" dirty="0">
              <a:ln w="1905"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uk-UA" sz="2000" b="1" dirty="0">
              <a:ln w="1905"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2800" b="1" dirty="0">
              <a:ln w="1905"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7099" y="6470916"/>
            <a:ext cx="282631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uk-UA" sz="2000" b="1" dirty="0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вул. </a:t>
            </a:r>
            <a:r>
              <a:rPr lang="uk-UA" sz="2000" b="1" dirty="0" err="1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Старопоштова</a:t>
            </a:r>
            <a:r>
              <a:rPr lang="uk-UA" sz="2000" b="1" dirty="0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22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69442" y="5828081"/>
            <a:ext cx="3890315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uk-UA" sz="2000" b="1" dirty="0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«Система роботи табору»</a:t>
            </a:r>
          </a:p>
          <a:p>
            <a:pPr algn="r">
              <a:defRPr/>
            </a:pPr>
            <a:r>
              <a:rPr lang="uk-UA" sz="2000" b="1" dirty="0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uk-UA" sz="2000" b="1" dirty="0" err="1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Склярова</a:t>
            </a:r>
            <a:r>
              <a:rPr lang="uk-UA" sz="2000" b="1" dirty="0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uk-UA" sz="2000" b="1" dirty="0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Василівна</a:t>
            </a:r>
          </a:p>
          <a:p>
            <a:pPr algn="r">
              <a:defRPr/>
            </a:pPr>
            <a:r>
              <a:rPr lang="uk-UA" sz="2000" b="1" dirty="0">
                <a:ln w="1905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- організатор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148863" y="3047546"/>
            <a:ext cx="4060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Наш девіз</a:t>
            </a:r>
            <a:r>
              <a:rPr lang="uk-UA" alt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ru-RU" altLang="ru-RU" sz="40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54648" y="3911791"/>
            <a:ext cx="4481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«Барвінок» – табір просто клас!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Чудово й радісно у нас!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Дає нам силу, міць, </a:t>
            </a:r>
            <a:r>
              <a:rPr lang="uk-UA" altLang="ru-RU" sz="20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здоров</a:t>
            </a:r>
            <a:r>
              <a:rPr lang="en-US" altLang="ru-RU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’</a:t>
            </a:r>
            <a:r>
              <a:rPr lang="uk-UA" altLang="ru-RU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У нашій рідній четвертій школі!</a:t>
            </a:r>
            <a:endParaRPr lang="ru-RU" altLang="ru-RU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4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3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6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animBg="1"/>
      <p:bldP spid="30" grpId="0" animBg="1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3955" y="134559"/>
            <a:ext cx="6087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 роботи табору</a:t>
            </a:r>
            <a:endParaRPr lang="uk-UA" sz="3200" b="1" dirty="0">
              <a:ln/>
              <a:solidFill>
                <a:srgbClr val="9BBB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6243" y="86933"/>
            <a:ext cx="1134884" cy="1423513"/>
          </a:xfrm>
          <a:prstGeom prst="rect">
            <a:avLst/>
          </a:prstGeom>
        </p:spPr>
      </p:pic>
      <p:pic>
        <p:nvPicPr>
          <p:cNvPr id="4" name="Picture 30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94" y="177139"/>
            <a:ext cx="1048395" cy="114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9651" y="714623"/>
            <a:ext cx="5638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prstClr val="white"/>
                </a:solidFill>
                <a:latin typeface="Tahoma" panose="020B0604030504040204" pitchFamily="34" charset="0"/>
              </a:rPr>
              <a:t>Ф</a:t>
            </a:r>
            <a:r>
              <a:rPr lang="ru-RU" sz="3200" dirty="0" err="1" smtClean="0">
                <a:solidFill>
                  <a:prstClr val="white"/>
                </a:solidFill>
                <a:latin typeface="Tahoma" panose="020B0604030504040204" pitchFamily="34" charset="0"/>
              </a:rPr>
              <a:t>орми</a:t>
            </a:r>
            <a:r>
              <a:rPr lang="ru-RU" sz="3200" dirty="0" smtClean="0">
                <a:solidFill>
                  <a:prstClr val="white"/>
                </a:solidFill>
                <a:latin typeface="Tahoma" panose="020B0604030504040204" pitchFamily="34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ahoma" panose="020B0604030504040204" pitchFamily="34" charset="0"/>
              </a:rPr>
              <a:t>роботи</a:t>
            </a:r>
            <a:r>
              <a:rPr lang="ru-RU" sz="3200" dirty="0">
                <a:solidFill>
                  <a:prstClr val="white"/>
                </a:solidFill>
                <a:latin typeface="Tahoma" panose="020B0604030504040204" pitchFamily="34" charset="0"/>
              </a:rPr>
              <a:t> та </a:t>
            </a:r>
            <a:r>
              <a:rPr lang="ru-RU" sz="3200" dirty="0" err="1">
                <a:solidFill>
                  <a:prstClr val="white"/>
                </a:solidFill>
                <a:latin typeface="Tahoma" panose="020B0604030504040204" pitchFamily="34" charset="0"/>
              </a:rPr>
              <a:t>відпочинку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2043" y="3792588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  <a:latin typeface="Tahoma" panose="020B0604030504040204" pitchFamily="34" charset="0"/>
              </a:rPr>
              <a:t>ГРУПОВА</a:t>
            </a:r>
            <a:endParaRPr lang="ru-RU" sz="3200" dirty="0">
              <a:solidFill>
                <a:prstClr val="white"/>
              </a:solidFill>
            </a:endParaRPr>
          </a:p>
        </p:txBody>
      </p:sp>
      <p:pic>
        <p:nvPicPr>
          <p:cNvPr id="13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50" y="4240026"/>
            <a:ext cx="2902984" cy="2177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2"/>
          <a:stretch>
            <a:fillRect/>
          </a:stretch>
        </p:blipFill>
        <p:spPr bwMode="auto">
          <a:xfrm>
            <a:off x="545910" y="4436758"/>
            <a:ext cx="3552825" cy="2114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54" y="1525496"/>
            <a:ext cx="2787902" cy="2090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7" descr="C:\Users\school\Desktop\ЗДВР 2016-2017\екскурсії 2017\2-А екскурсія\IMG_20170531_1726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04" y="1422036"/>
            <a:ext cx="1630978" cy="2175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1558626"/>
            <a:ext cx="2901822" cy="2176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Футболистка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18" y="477965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3955" y="134559"/>
            <a:ext cx="6087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 роботи табору</a:t>
            </a:r>
            <a:endParaRPr lang="uk-UA" sz="3200" b="1" dirty="0">
              <a:ln/>
              <a:solidFill>
                <a:srgbClr val="9BBB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7257" y="38834"/>
            <a:ext cx="1134884" cy="1423513"/>
          </a:xfrm>
          <a:prstGeom prst="rect">
            <a:avLst/>
          </a:prstGeom>
        </p:spPr>
      </p:pic>
      <p:pic>
        <p:nvPicPr>
          <p:cNvPr id="4" name="Picture 30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94" y="177139"/>
            <a:ext cx="1048395" cy="114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9651" y="714623"/>
            <a:ext cx="5638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prstClr val="white"/>
                </a:solidFill>
                <a:latin typeface="Tahoma" panose="020B0604030504040204" pitchFamily="34" charset="0"/>
              </a:rPr>
              <a:t>Ф</a:t>
            </a:r>
            <a:r>
              <a:rPr lang="ru-RU" sz="3200" dirty="0" err="1" smtClean="0">
                <a:solidFill>
                  <a:prstClr val="white"/>
                </a:solidFill>
                <a:latin typeface="Tahoma" panose="020B0604030504040204" pitchFamily="34" charset="0"/>
              </a:rPr>
              <a:t>орми</a:t>
            </a:r>
            <a:r>
              <a:rPr lang="ru-RU" sz="3200" dirty="0" smtClean="0">
                <a:solidFill>
                  <a:prstClr val="white"/>
                </a:solidFill>
                <a:latin typeface="Tahoma" panose="020B0604030504040204" pitchFamily="34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ahoma" panose="020B0604030504040204" pitchFamily="34" charset="0"/>
              </a:rPr>
              <a:t>роботи</a:t>
            </a:r>
            <a:r>
              <a:rPr lang="ru-RU" sz="3200" dirty="0">
                <a:solidFill>
                  <a:prstClr val="white"/>
                </a:solidFill>
                <a:latin typeface="Tahoma" panose="020B0604030504040204" pitchFamily="34" charset="0"/>
              </a:rPr>
              <a:t> та </a:t>
            </a:r>
            <a:r>
              <a:rPr lang="ru-RU" sz="3200" dirty="0" err="1">
                <a:solidFill>
                  <a:prstClr val="white"/>
                </a:solidFill>
                <a:latin typeface="Tahoma" panose="020B0604030504040204" pitchFamily="34" charset="0"/>
              </a:rPr>
              <a:t>відпочинку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7730" y="3718443"/>
            <a:ext cx="1773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  <a:latin typeface="Tahoma" panose="020B0604030504040204" pitchFamily="34" charset="0"/>
              </a:rPr>
              <a:t>МАСОВА</a:t>
            </a:r>
            <a:endParaRPr lang="ru-RU" sz="3200" dirty="0">
              <a:solidFill>
                <a:prstClr val="white"/>
              </a:solidFill>
            </a:endParaRP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6" y="1781818"/>
            <a:ext cx="2583517" cy="1936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30" descr="SAM_84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5" y="4111869"/>
            <a:ext cx="3190762" cy="2392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09" y="4366571"/>
            <a:ext cx="1766769" cy="2355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14" y="4137697"/>
            <a:ext cx="3190294" cy="2392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32" descr="SAM_8516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06" y="1730247"/>
            <a:ext cx="2651346" cy="1988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31" descr="SAM_854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0"/>
          <a:stretch>
            <a:fillRect/>
          </a:stretch>
        </p:blipFill>
        <p:spPr bwMode="auto">
          <a:xfrm>
            <a:off x="3248285" y="1963870"/>
            <a:ext cx="2771603" cy="1567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9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6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6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6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Пов’язане зображе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" y="57789"/>
            <a:ext cx="1423327" cy="142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Герб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11" t="7075" r="6237" b="7653"/>
          <a:stretch>
            <a:fillRect/>
          </a:stretch>
        </p:blipFill>
        <p:spPr>
          <a:xfrm>
            <a:off x="7598870" y="57789"/>
            <a:ext cx="1432399" cy="151896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76500" y="57789"/>
            <a:ext cx="618604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 fontAlgn="base"/>
            <a:r>
              <a:rPr lang="uk-UA" sz="3600" b="1" dirty="0" smtClean="0"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Калейдоскоп </a:t>
            </a:r>
          </a:p>
          <a:p>
            <a:pPr algn="ctr" fontAlgn="base"/>
            <a:r>
              <a:rPr lang="uk-UA" sz="3600" b="1" dirty="0" smtClean="0"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веселих днів відпочинку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1893032"/>
            <a:ext cx="2816818" cy="2033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Горизонтальный свиток 17"/>
          <p:cNvSpPr/>
          <p:nvPr/>
        </p:nvSpPr>
        <p:spPr>
          <a:xfrm>
            <a:off x="1280534" y="1329045"/>
            <a:ext cx="1820315" cy="512574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дружби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38" y="1893031"/>
            <a:ext cx="2713279" cy="2033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Горизонтальный свиток 19"/>
          <p:cNvSpPr/>
          <p:nvPr/>
        </p:nvSpPr>
        <p:spPr>
          <a:xfrm>
            <a:off x="3402717" y="1362807"/>
            <a:ext cx="2825750" cy="530224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гумору та 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гримера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36" descr="IMG_20170613_084304_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6" y="4612048"/>
            <a:ext cx="2862841" cy="2147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Горизонтальный свиток 21"/>
          <p:cNvSpPr/>
          <p:nvPr/>
        </p:nvSpPr>
        <p:spPr>
          <a:xfrm>
            <a:off x="815503" y="3977514"/>
            <a:ext cx="2279650" cy="639763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55" y="4554935"/>
            <a:ext cx="2864112" cy="2147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Горизонтальный свиток 23"/>
          <p:cNvSpPr/>
          <p:nvPr/>
        </p:nvSpPr>
        <p:spPr>
          <a:xfrm>
            <a:off x="3163092" y="3991159"/>
            <a:ext cx="3150680" cy="640532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Стежинами рідного </a:t>
            </a:r>
            <a:r>
              <a:rPr lang="uk-UA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ураю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33" descr="SAM_842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2" b="34070"/>
          <a:stretch>
            <a:fillRect/>
          </a:stretch>
        </p:blipFill>
        <p:spPr bwMode="auto">
          <a:xfrm>
            <a:off x="6468976" y="4606566"/>
            <a:ext cx="2485353" cy="2095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6" y="1940414"/>
            <a:ext cx="2589249" cy="1941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Горизонтальный свиток 27"/>
          <p:cNvSpPr/>
          <p:nvPr/>
        </p:nvSpPr>
        <p:spPr>
          <a:xfrm>
            <a:off x="6468976" y="3951850"/>
            <a:ext cx="2573121" cy="679841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Олімпійський день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6639427" y="1362808"/>
            <a:ext cx="2180904" cy="574124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здоров′я </a:t>
            </a:r>
          </a:p>
        </p:txBody>
      </p:sp>
      <p:pic>
        <p:nvPicPr>
          <p:cNvPr id="3074" name="Picture 2" descr="Бегун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27" y="5090474"/>
            <a:ext cx="2983479" cy="16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4" grpId="0" animBg="1"/>
      <p:bldP spid="28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-454026" y="0"/>
            <a:ext cx="10089345" cy="7035800"/>
            <a:chOff x="142844" y="3143247"/>
            <a:chExt cx="9001155" cy="7035592"/>
          </a:xfrm>
        </p:grpSpPr>
        <p:sp>
          <p:nvSpPr>
            <p:cNvPr id="3" name="Дуга 2"/>
            <p:cNvSpPr/>
            <p:nvPr/>
          </p:nvSpPr>
          <p:spPr>
            <a:xfrm rot="16200000">
              <a:off x="1170833" y="2419785"/>
              <a:ext cx="6883197" cy="8634911"/>
            </a:xfrm>
            <a:prstGeom prst="arc">
              <a:avLst>
                <a:gd name="adj1" fmla="val 16503641"/>
                <a:gd name="adj2" fmla="val 5135654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grpSp>
          <p:nvGrpSpPr>
            <p:cNvPr id="4" name="Группа 18"/>
            <p:cNvGrpSpPr>
              <a:grpSpLocks/>
            </p:cNvGrpSpPr>
            <p:nvPr/>
          </p:nvGrpSpPr>
          <p:grpSpPr bwMode="auto">
            <a:xfrm>
              <a:off x="142844" y="3143247"/>
              <a:ext cx="9001155" cy="7035591"/>
              <a:chOff x="142844" y="3143247"/>
              <a:chExt cx="9001155" cy="7035591"/>
            </a:xfrm>
          </p:grpSpPr>
          <p:sp>
            <p:nvSpPr>
              <p:cNvPr id="5" name="Дуга 4"/>
              <p:cNvSpPr/>
              <p:nvPr/>
            </p:nvSpPr>
            <p:spPr>
              <a:xfrm rot="16200000">
                <a:off x="1196859" y="2517651"/>
                <a:ext cx="6821285" cy="8501090"/>
              </a:xfrm>
              <a:prstGeom prst="arc">
                <a:avLst>
                  <a:gd name="adj1" fmla="val 16503641"/>
                  <a:gd name="adj2" fmla="val 5018114"/>
                </a:avLst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" name="Группа 17"/>
              <p:cNvGrpSpPr>
                <a:grpSpLocks/>
              </p:cNvGrpSpPr>
              <p:nvPr/>
            </p:nvGrpSpPr>
            <p:grpSpPr bwMode="auto">
              <a:xfrm>
                <a:off x="142844" y="3143247"/>
                <a:ext cx="9001155" cy="7035591"/>
                <a:chOff x="142844" y="3143247"/>
                <a:chExt cx="9001155" cy="7035591"/>
              </a:xfrm>
            </p:grpSpPr>
            <p:grpSp>
              <p:nvGrpSpPr>
                <p:cNvPr id="7" name="Группа 16"/>
                <p:cNvGrpSpPr>
                  <a:grpSpLocks/>
                </p:cNvGrpSpPr>
                <p:nvPr/>
              </p:nvGrpSpPr>
              <p:grpSpPr bwMode="auto">
                <a:xfrm>
                  <a:off x="142844" y="3143247"/>
                  <a:ext cx="9001155" cy="7035591"/>
                  <a:chOff x="142844" y="3143247"/>
                  <a:chExt cx="9001155" cy="7035591"/>
                </a:xfrm>
              </p:grpSpPr>
              <p:sp>
                <p:nvSpPr>
                  <p:cNvPr id="9" name="Дуга 8"/>
                  <p:cNvSpPr/>
                  <p:nvPr/>
                </p:nvSpPr>
                <p:spPr>
                  <a:xfrm rot="16200000">
                    <a:off x="1201823" y="2084268"/>
                    <a:ext cx="6883197" cy="9001155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" name="Дуга 9"/>
                  <p:cNvSpPr/>
                  <p:nvPr/>
                </p:nvSpPr>
                <p:spPr>
                  <a:xfrm rot="16200000">
                    <a:off x="1201823" y="2227544"/>
                    <a:ext cx="6883197" cy="8857474"/>
                  </a:xfrm>
                  <a:prstGeom prst="arc">
                    <a:avLst>
                      <a:gd name="adj1" fmla="val 16498866"/>
                      <a:gd name="adj2" fmla="val 5135654"/>
                    </a:avLst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" name="Дуга 10"/>
                  <p:cNvSpPr/>
                  <p:nvPr/>
                </p:nvSpPr>
                <p:spPr>
                  <a:xfrm rot="16200000">
                    <a:off x="1197598" y="2312729"/>
                    <a:ext cx="6883197" cy="8849022"/>
                  </a:xfrm>
                  <a:prstGeom prst="arc">
                    <a:avLst>
                      <a:gd name="adj1" fmla="val 16503641"/>
                      <a:gd name="adj2" fmla="val 5055839"/>
                    </a:avLst>
                  </a:prstGeom>
                  <a:ln w="762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" name="Дуга 11"/>
                  <p:cNvSpPr/>
                  <p:nvPr/>
                </p:nvSpPr>
                <p:spPr>
                  <a:xfrm rot="16200000">
                    <a:off x="1232576" y="2625209"/>
                    <a:ext cx="6749850" cy="8357410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8" name="Дуга 7"/>
                <p:cNvSpPr/>
                <p:nvPr/>
              </p:nvSpPr>
              <p:spPr>
                <a:xfrm rot="16200000">
                  <a:off x="1268999" y="2732062"/>
                  <a:ext cx="6678415" cy="8215139"/>
                </a:xfrm>
                <a:prstGeom prst="arc">
                  <a:avLst>
                    <a:gd name="adj1" fmla="val 16503641"/>
                    <a:gd name="adj2" fmla="val 5135654"/>
                  </a:avLst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13" name="Picture 30" descr="Пов’язане зображе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" y="57789"/>
            <a:ext cx="1683984" cy="168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18807" y="1472398"/>
            <a:ext cx="6045097" cy="5078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uk-UA" sz="3600" b="1" dirty="0" smtClean="0"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Активна участь у різних видах змістовної </a:t>
            </a:r>
            <a:r>
              <a:rPr lang="uk-UA" sz="3600" b="1" dirty="0" err="1" smtClean="0"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дозвіллєвої</a:t>
            </a:r>
            <a:r>
              <a:rPr lang="uk-UA" sz="3600" b="1" dirty="0" smtClean="0"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діяльності сприяла формуванню ціннісних орієнтацій школярів, </a:t>
            </a:r>
          </a:p>
          <a:p>
            <a:pPr algn="ctr" fontAlgn="base"/>
            <a:r>
              <a:rPr lang="uk-UA" sz="3600" b="1" dirty="0" smtClean="0"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їхній соціалізації, </a:t>
            </a:r>
          </a:p>
          <a:p>
            <a:pPr algn="ctr" fontAlgn="base"/>
            <a:r>
              <a:rPr lang="uk-UA" sz="3600" b="1" dirty="0" smtClean="0"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забезпечила сприятливі умови </a:t>
            </a:r>
          </a:p>
          <a:p>
            <a:pPr algn="ctr" fontAlgn="base"/>
            <a:r>
              <a:rPr lang="uk-UA" sz="3600" b="1" dirty="0" smtClean="0"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для виявлення індивідуальності, реалізації творчого потенціалу вихованців.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Рисунок 30" descr="SAM_85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" y="1841013"/>
            <a:ext cx="2134586" cy="1600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28" descr="SAM_852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3" y="5164897"/>
            <a:ext cx="2143408" cy="160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Картинки по запросу анімированная картинка солнішка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13" y="10825"/>
            <a:ext cx="1652702" cy="16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Девочка с гвоздиками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7" y="3244199"/>
            <a:ext cx="1152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альчик, стоящий на руках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65" y="4999669"/>
            <a:ext cx="1036143" cy="17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2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4" y="6141257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3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67" y="6154668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4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Группа 29"/>
          <p:cNvGrpSpPr>
            <a:grpSpLocks/>
          </p:cNvGrpSpPr>
          <p:nvPr/>
        </p:nvGrpSpPr>
        <p:grpSpPr bwMode="auto">
          <a:xfrm>
            <a:off x="-645095" y="107156"/>
            <a:ext cx="10089345" cy="7035800"/>
            <a:chOff x="142844" y="3143247"/>
            <a:chExt cx="9001155" cy="7035592"/>
          </a:xfrm>
        </p:grpSpPr>
        <p:sp>
          <p:nvSpPr>
            <p:cNvPr id="10" name="Дуга 9"/>
            <p:cNvSpPr/>
            <p:nvPr/>
          </p:nvSpPr>
          <p:spPr>
            <a:xfrm rot="16200000">
              <a:off x="1170833" y="2419785"/>
              <a:ext cx="6883197" cy="8634911"/>
            </a:xfrm>
            <a:prstGeom prst="arc">
              <a:avLst>
                <a:gd name="adj1" fmla="val 16503641"/>
                <a:gd name="adj2" fmla="val 5135654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grpSp>
          <p:nvGrpSpPr>
            <p:cNvPr id="2065" name="Группа 18"/>
            <p:cNvGrpSpPr>
              <a:grpSpLocks/>
            </p:cNvGrpSpPr>
            <p:nvPr/>
          </p:nvGrpSpPr>
          <p:grpSpPr bwMode="auto">
            <a:xfrm>
              <a:off x="142844" y="3143247"/>
              <a:ext cx="9001155" cy="7035591"/>
              <a:chOff x="142844" y="3143247"/>
              <a:chExt cx="9001155" cy="7035591"/>
            </a:xfrm>
          </p:grpSpPr>
          <p:sp>
            <p:nvSpPr>
              <p:cNvPr id="11" name="Дуга 10"/>
              <p:cNvSpPr/>
              <p:nvPr/>
            </p:nvSpPr>
            <p:spPr>
              <a:xfrm rot="16200000">
                <a:off x="1196859" y="2517651"/>
                <a:ext cx="6821285" cy="8501090"/>
              </a:xfrm>
              <a:prstGeom prst="arc">
                <a:avLst>
                  <a:gd name="adj1" fmla="val 16503641"/>
                  <a:gd name="adj2" fmla="val 5018114"/>
                </a:avLst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67" name="Группа 17"/>
              <p:cNvGrpSpPr>
                <a:grpSpLocks/>
              </p:cNvGrpSpPr>
              <p:nvPr/>
            </p:nvGrpSpPr>
            <p:grpSpPr bwMode="auto">
              <a:xfrm>
                <a:off x="142844" y="3143247"/>
                <a:ext cx="9001155" cy="7035591"/>
                <a:chOff x="142844" y="3143247"/>
                <a:chExt cx="9001155" cy="7035591"/>
              </a:xfrm>
            </p:grpSpPr>
            <p:grpSp>
              <p:nvGrpSpPr>
                <p:cNvPr id="2068" name="Группа 16"/>
                <p:cNvGrpSpPr>
                  <a:grpSpLocks/>
                </p:cNvGrpSpPr>
                <p:nvPr/>
              </p:nvGrpSpPr>
              <p:grpSpPr bwMode="auto">
                <a:xfrm>
                  <a:off x="142844" y="3143247"/>
                  <a:ext cx="9001155" cy="7035591"/>
                  <a:chOff x="142844" y="3143247"/>
                  <a:chExt cx="9001155" cy="7035591"/>
                </a:xfrm>
              </p:grpSpPr>
              <p:sp>
                <p:nvSpPr>
                  <p:cNvPr id="7" name="Дуга 6"/>
                  <p:cNvSpPr/>
                  <p:nvPr/>
                </p:nvSpPr>
                <p:spPr>
                  <a:xfrm rot="16200000">
                    <a:off x="1201823" y="2084268"/>
                    <a:ext cx="6883197" cy="9001155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" name="Дуга 7"/>
                  <p:cNvSpPr/>
                  <p:nvPr/>
                </p:nvSpPr>
                <p:spPr>
                  <a:xfrm rot="16200000">
                    <a:off x="1201823" y="2227544"/>
                    <a:ext cx="6883197" cy="8857474"/>
                  </a:xfrm>
                  <a:prstGeom prst="arc">
                    <a:avLst>
                      <a:gd name="adj1" fmla="val 16498866"/>
                      <a:gd name="adj2" fmla="val 5135654"/>
                    </a:avLst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" name="Дуга 8"/>
                  <p:cNvSpPr/>
                  <p:nvPr/>
                </p:nvSpPr>
                <p:spPr>
                  <a:xfrm rot="16200000">
                    <a:off x="1197598" y="2312729"/>
                    <a:ext cx="6883197" cy="8849022"/>
                  </a:xfrm>
                  <a:prstGeom prst="arc">
                    <a:avLst>
                      <a:gd name="adj1" fmla="val 16503641"/>
                      <a:gd name="adj2" fmla="val 5055839"/>
                    </a:avLst>
                  </a:prstGeom>
                  <a:ln w="762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" name="Дуга 11"/>
                  <p:cNvSpPr/>
                  <p:nvPr/>
                </p:nvSpPr>
                <p:spPr>
                  <a:xfrm rot="16200000">
                    <a:off x="1232576" y="2625209"/>
                    <a:ext cx="6749850" cy="8357410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3" name="Дуга 12"/>
                <p:cNvSpPr/>
                <p:nvPr/>
              </p:nvSpPr>
              <p:spPr>
                <a:xfrm rot="16200000">
                  <a:off x="1268999" y="2732062"/>
                  <a:ext cx="6678415" cy="8215139"/>
                </a:xfrm>
                <a:prstGeom prst="arc">
                  <a:avLst>
                    <a:gd name="adj1" fmla="val 16503641"/>
                    <a:gd name="adj2" fmla="val 5135654"/>
                  </a:avLst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2056" name="Рисунок 1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5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0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49" y="581825"/>
            <a:ext cx="3130808" cy="313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066" y="579234"/>
            <a:ext cx="773747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uk-UA" sz="3600" b="1" dirty="0">
              <a:ln w="1905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b="1" dirty="0" smtClean="0">
              <a:ln w="1905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b="1" dirty="0" smtClean="0">
              <a:ln w="1905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>
              <a:defRPr/>
            </a:pPr>
            <a:r>
              <a:rPr lang="uk-UA" sz="3600" b="1" dirty="0">
                <a:ln w="1905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defRPr/>
            </a:pPr>
            <a:r>
              <a:rPr lang="uk-UA" sz="3600" b="1" dirty="0">
                <a:ln w="1905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uk-UA" sz="3200" b="1" dirty="0">
              <a:ln w="1905"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3" descr="http://www.gifpark.su/Gifs/ANIMALS/B_Fly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3871">
            <a:off x="539892" y="3953452"/>
            <a:ext cx="1335643" cy="12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Рисунок1fg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4049" y="5350681"/>
            <a:ext cx="2437809" cy="1500190"/>
          </a:xfrm>
          <a:prstGeom prst="rect">
            <a:avLst/>
          </a:prstGeom>
        </p:spPr>
      </p:pic>
      <p:pic>
        <p:nvPicPr>
          <p:cNvPr id="34" name="Picture 2" descr="C:\Users\Ірина\AppData\Local\Microsoft\Windows\Temporary Internet Files\Content.IE5\CFUOF1KW\MM90031805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6775">
            <a:off x="2486337" y="4548670"/>
            <a:ext cx="847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Рисунок1fg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843" y="5350682"/>
            <a:ext cx="2437809" cy="1500190"/>
          </a:xfrm>
          <a:prstGeom prst="rect">
            <a:avLst/>
          </a:prstGeom>
        </p:spPr>
      </p:pic>
      <p:pic>
        <p:nvPicPr>
          <p:cNvPr id="30" name="Рисунок 29" descr="Рисунок1fg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159" y="5343554"/>
            <a:ext cx="2437809" cy="1500190"/>
          </a:xfrm>
          <a:prstGeom prst="rect">
            <a:avLst/>
          </a:prstGeom>
        </p:spPr>
      </p:pic>
      <p:pic>
        <p:nvPicPr>
          <p:cNvPr id="33" name="Рисунок 32" descr="Рисунок1fg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475" y="5336426"/>
            <a:ext cx="2437809" cy="1500190"/>
          </a:xfrm>
          <a:prstGeom prst="rect">
            <a:avLst/>
          </a:prstGeom>
        </p:spPr>
      </p:pic>
      <p:pic>
        <p:nvPicPr>
          <p:cNvPr id="37" name="Рисунок 36" descr="Рисунок1fg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734" y="5322816"/>
            <a:ext cx="2437809" cy="1500190"/>
          </a:xfrm>
          <a:prstGeom prst="rect">
            <a:avLst/>
          </a:prstGeom>
        </p:spPr>
      </p:pic>
      <p:pic>
        <p:nvPicPr>
          <p:cNvPr id="38" name="Рисунок 37" descr="cache_135323461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5186" y="3803650"/>
            <a:ext cx="1566711" cy="1566711"/>
          </a:xfrm>
          <a:prstGeom prst="rect">
            <a:avLst/>
          </a:prstGeom>
        </p:spPr>
      </p:pic>
      <p:sp>
        <p:nvSpPr>
          <p:cNvPr id="40" name="TextBox 58"/>
          <p:cNvSpPr txBox="1">
            <a:spLocks noChangeArrowheads="1"/>
          </p:cNvSpPr>
          <p:nvPr/>
        </p:nvSpPr>
        <p:spPr bwMode="auto">
          <a:xfrm>
            <a:off x="1674879" y="3488790"/>
            <a:ext cx="6000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 descr="705fb6881dfd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936" y="5002187"/>
            <a:ext cx="1056186" cy="838913"/>
          </a:xfrm>
          <a:prstGeom prst="rect">
            <a:avLst/>
          </a:prstGeom>
        </p:spPr>
      </p:pic>
      <p:pic>
        <p:nvPicPr>
          <p:cNvPr id="42" name="Picture 2" descr="Картинки по запросу анімированная картинка солнішка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80" y="9354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8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122226" y="1239392"/>
            <a:ext cx="6947831" cy="4154984"/>
          </a:xfrm>
          <a:prstGeom prst="rect">
            <a:avLst/>
          </a:prstGeom>
          <a:gradFill rotWithShape="1">
            <a:gsLst>
              <a:gs pos="0">
                <a:srgbClr val="2472C1">
                  <a:tint val="50000"/>
                  <a:satMod val="300000"/>
                </a:srgbClr>
              </a:gs>
              <a:gs pos="35000">
                <a:srgbClr val="2472C1">
                  <a:tint val="37000"/>
                  <a:satMod val="300000"/>
                </a:srgbClr>
              </a:gs>
              <a:gs pos="100000">
                <a:srgbClr val="247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47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uk-UA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творчих здібностей та інтересів дітей;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необхідних умов для змістовного та безпечного дозвілля дітей;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формуванню навичок здорового способу життя;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загальнолюдських моральних якостей, шанобливе ставлення до людей, їхньої праці;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любові до рідного краю, дбайливе ставлення до природних багатств України.</a:t>
            </a:r>
            <a:endParaRPr lang="ru-RU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Рисунок 2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4" y="6141257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3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4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Группа 29"/>
          <p:cNvGrpSpPr>
            <a:grpSpLocks/>
          </p:cNvGrpSpPr>
          <p:nvPr/>
        </p:nvGrpSpPr>
        <p:grpSpPr bwMode="auto">
          <a:xfrm>
            <a:off x="-454026" y="0"/>
            <a:ext cx="10089345" cy="7035800"/>
            <a:chOff x="142844" y="3143247"/>
            <a:chExt cx="9001155" cy="7035592"/>
          </a:xfrm>
        </p:grpSpPr>
        <p:sp>
          <p:nvSpPr>
            <p:cNvPr id="10" name="Дуга 9"/>
            <p:cNvSpPr/>
            <p:nvPr/>
          </p:nvSpPr>
          <p:spPr>
            <a:xfrm rot="16200000">
              <a:off x="1170833" y="2419785"/>
              <a:ext cx="6883197" cy="8634911"/>
            </a:xfrm>
            <a:prstGeom prst="arc">
              <a:avLst>
                <a:gd name="adj1" fmla="val 16503641"/>
                <a:gd name="adj2" fmla="val 5135654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grpSp>
          <p:nvGrpSpPr>
            <p:cNvPr id="2065" name="Группа 18"/>
            <p:cNvGrpSpPr>
              <a:grpSpLocks/>
            </p:cNvGrpSpPr>
            <p:nvPr/>
          </p:nvGrpSpPr>
          <p:grpSpPr bwMode="auto">
            <a:xfrm>
              <a:off x="142844" y="3143247"/>
              <a:ext cx="9001155" cy="7035591"/>
              <a:chOff x="142844" y="3143247"/>
              <a:chExt cx="9001155" cy="7035591"/>
            </a:xfrm>
          </p:grpSpPr>
          <p:sp>
            <p:nvSpPr>
              <p:cNvPr id="11" name="Дуга 10"/>
              <p:cNvSpPr/>
              <p:nvPr/>
            </p:nvSpPr>
            <p:spPr>
              <a:xfrm rot="16200000">
                <a:off x="1196859" y="2517651"/>
                <a:ext cx="6821285" cy="8501090"/>
              </a:xfrm>
              <a:prstGeom prst="arc">
                <a:avLst>
                  <a:gd name="adj1" fmla="val 16503641"/>
                  <a:gd name="adj2" fmla="val 5018114"/>
                </a:avLst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67" name="Группа 17"/>
              <p:cNvGrpSpPr>
                <a:grpSpLocks/>
              </p:cNvGrpSpPr>
              <p:nvPr/>
            </p:nvGrpSpPr>
            <p:grpSpPr bwMode="auto">
              <a:xfrm>
                <a:off x="142844" y="3143247"/>
                <a:ext cx="9001155" cy="7035591"/>
                <a:chOff x="142844" y="3143247"/>
                <a:chExt cx="9001155" cy="7035591"/>
              </a:xfrm>
            </p:grpSpPr>
            <p:grpSp>
              <p:nvGrpSpPr>
                <p:cNvPr id="2068" name="Группа 16"/>
                <p:cNvGrpSpPr>
                  <a:grpSpLocks/>
                </p:cNvGrpSpPr>
                <p:nvPr/>
              </p:nvGrpSpPr>
              <p:grpSpPr bwMode="auto">
                <a:xfrm>
                  <a:off x="142844" y="3143247"/>
                  <a:ext cx="9001155" cy="7035591"/>
                  <a:chOff x="142844" y="3143247"/>
                  <a:chExt cx="9001155" cy="7035591"/>
                </a:xfrm>
              </p:grpSpPr>
              <p:sp>
                <p:nvSpPr>
                  <p:cNvPr id="7" name="Дуга 6"/>
                  <p:cNvSpPr/>
                  <p:nvPr/>
                </p:nvSpPr>
                <p:spPr>
                  <a:xfrm rot="16200000">
                    <a:off x="1201823" y="2084268"/>
                    <a:ext cx="6883197" cy="9001155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" name="Дуга 7"/>
                  <p:cNvSpPr/>
                  <p:nvPr/>
                </p:nvSpPr>
                <p:spPr>
                  <a:xfrm rot="16200000">
                    <a:off x="1201823" y="2227544"/>
                    <a:ext cx="6883197" cy="8857474"/>
                  </a:xfrm>
                  <a:prstGeom prst="arc">
                    <a:avLst>
                      <a:gd name="adj1" fmla="val 16498866"/>
                      <a:gd name="adj2" fmla="val 5135654"/>
                    </a:avLst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" name="Дуга 8"/>
                  <p:cNvSpPr/>
                  <p:nvPr/>
                </p:nvSpPr>
                <p:spPr>
                  <a:xfrm rot="16200000">
                    <a:off x="1197598" y="2312729"/>
                    <a:ext cx="6883197" cy="8849022"/>
                  </a:xfrm>
                  <a:prstGeom prst="arc">
                    <a:avLst>
                      <a:gd name="adj1" fmla="val 16503641"/>
                      <a:gd name="adj2" fmla="val 5055839"/>
                    </a:avLst>
                  </a:prstGeom>
                  <a:ln w="762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" name="Дуга 11"/>
                  <p:cNvSpPr/>
                  <p:nvPr/>
                </p:nvSpPr>
                <p:spPr>
                  <a:xfrm rot="16200000">
                    <a:off x="1232576" y="2625209"/>
                    <a:ext cx="6749850" cy="8357410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3" name="Дуга 12"/>
                <p:cNvSpPr/>
                <p:nvPr/>
              </p:nvSpPr>
              <p:spPr>
                <a:xfrm rot="16200000">
                  <a:off x="1268999" y="2732062"/>
                  <a:ext cx="6678415" cy="8215139"/>
                </a:xfrm>
                <a:prstGeom prst="arc">
                  <a:avLst>
                    <a:gd name="adj1" fmla="val 16503641"/>
                    <a:gd name="adj2" fmla="val 5135654"/>
                  </a:avLst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2056" name="Рисунок 1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5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Рисунок 30" descr="ромашка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50">
            <a:off x="3748657" y="5840605"/>
            <a:ext cx="7318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3309" y="468349"/>
            <a:ext cx="6164628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endParaRPr lang="uk-UA" sz="3600" b="1" dirty="0">
              <a:ln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36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uk-UA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30" descr="Пов’язане зображе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" y="57789"/>
            <a:ext cx="1683984" cy="168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http://www.gifpark.su/Gifs/ANIMALS/B_Fly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3951">
            <a:off x="-26062" y="3987407"/>
            <a:ext cx="1335643" cy="12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Рисунок1fg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1617" y="5319724"/>
            <a:ext cx="2437809" cy="1500190"/>
          </a:xfrm>
          <a:prstGeom prst="rect">
            <a:avLst/>
          </a:prstGeom>
        </p:spPr>
      </p:pic>
      <p:pic>
        <p:nvPicPr>
          <p:cNvPr id="33" name="Рисунок 32" descr="Рисунок1fg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871182" y="5368767"/>
            <a:ext cx="2513089" cy="1500190"/>
          </a:xfrm>
          <a:prstGeom prst="rect">
            <a:avLst/>
          </a:prstGeom>
        </p:spPr>
      </p:pic>
      <p:pic>
        <p:nvPicPr>
          <p:cNvPr id="34" name="Picture 2" descr="C:\Users\Ірина\AppData\Local\Microsoft\Windows\Temporary Internet Files\Content.IE5\CFUOF1KW\MM900318055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3932">
            <a:off x="8277388" y="4948118"/>
            <a:ext cx="847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Герб.jpg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11" t="7075" r="6237" b="7653"/>
          <a:stretch>
            <a:fillRect/>
          </a:stretch>
        </p:blipFill>
        <p:spPr>
          <a:xfrm>
            <a:off x="7261225" y="-36818"/>
            <a:ext cx="1869144" cy="183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122226" y="1239392"/>
            <a:ext cx="6947831" cy="4401205"/>
          </a:xfrm>
          <a:prstGeom prst="rect">
            <a:avLst/>
          </a:prstGeom>
          <a:gradFill rotWithShape="1">
            <a:gsLst>
              <a:gs pos="0">
                <a:srgbClr val="2472C1">
                  <a:tint val="50000"/>
                  <a:satMod val="300000"/>
                </a:srgbClr>
              </a:gs>
              <a:gs pos="35000">
                <a:srgbClr val="2472C1">
                  <a:tint val="37000"/>
                  <a:satMod val="300000"/>
                </a:srgbClr>
              </a:gs>
              <a:gs pos="100000">
                <a:srgbClr val="247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47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оздоровлення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дітей</a:t>
            </a:r>
            <a:r>
              <a:rPr lang="ru-RU" sz="2800" dirty="0"/>
              <a:t>;</a:t>
            </a:r>
            <a:r>
              <a:rPr lang="ru-RU" sz="28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організація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змістовного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відпочинку</a:t>
            </a:r>
            <a:r>
              <a:rPr lang="ru-RU" sz="2800" dirty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дітей</a:t>
            </a:r>
            <a:r>
              <a:rPr lang="ru-RU" sz="2800" dirty="0" smtClean="0"/>
              <a:t> </a:t>
            </a:r>
            <a:r>
              <a:rPr lang="ru-RU" sz="2800" dirty="0" err="1" smtClean="0"/>
              <a:t>діяти</a:t>
            </a:r>
            <a:r>
              <a:rPr lang="ru-RU" sz="2800" dirty="0" smtClean="0"/>
              <a:t> у </a:t>
            </a:r>
            <a:r>
              <a:rPr lang="ru-RU" sz="2800" dirty="0" err="1" smtClean="0"/>
              <a:t>колективі</a:t>
            </a:r>
            <a:r>
              <a:rPr lang="ru-RU" sz="2800" dirty="0"/>
              <a:t>;</a:t>
            </a:r>
            <a:r>
              <a:rPr lang="ru-RU" sz="28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/>
              <a:t>з</a:t>
            </a:r>
            <a:r>
              <a:rPr lang="ru-RU" sz="2800" dirty="0" err="1" smtClean="0"/>
              <a:t>алучення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праці</a:t>
            </a:r>
            <a:r>
              <a:rPr lang="ru-RU" sz="2800" dirty="0"/>
              <a:t>;</a:t>
            </a:r>
            <a:r>
              <a:rPr lang="ru-RU" sz="28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виявлення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інтересів</a:t>
            </a:r>
            <a:r>
              <a:rPr lang="ru-RU" sz="2800" dirty="0" smtClean="0"/>
              <a:t>, </a:t>
            </a:r>
            <a:r>
              <a:rPr lang="ru-RU" sz="2800" dirty="0" err="1" smtClean="0"/>
              <a:t>захоплень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дітей</a:t>
            </a:r>
            <a:r>
              <a:rPr lang="ru-RU" sz="2800" dirty="0"/>
              <a:t>;</a:t>
            </a:r>
            <a:endParaRPr lang="ru-RU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/>
              <a:t>с</a:t>
            </a:r>
            <a:r>
              <a:rPr lang="ru-RU" sz="2800" dirty="0" err="1" smtClean="0"/>
              <a:t>творення</a:t>
            </a:r>
            <a:r>
              <a:rPr lang="ru-RU" sz="2800" dirty="0" smtClean="0"/>
              <a:t> умов для </a:t>
            </a:r>
            <a:r>
              <a:rPr lang="ru-RU" sz="2800" dirty="0" err="1" smtClean="0"/>
              <a:t>реалізації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особистості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кожної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дитини</a:t>
            </a:r>
            <a:r>
              <a:rPr lang="ru-RU" sz="2800" dirty="0"/>
              <a:t>;</a:t>
            </a:r>
            <a:r>
              <a:rPr lang="ru-RU" sz="28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 правил здорового способу </a:t>
            </a:r>
            <a:r>
              <a:rPr lang="ru-RU" sz="2800" dirty="0" err="1" smtClean="0"/>
              <a:t>життя</a:t>
            </a:r>
            <a:r>
              <a:rPr lang="ru-RU" sz="2800" dirty="0"/>
              <a:t>;</a:t>
            </a:r>
            <a:endParaRPr lang="ru-RU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 правил </a:t>
            </a:r>
            <a:r>
              <a:rPr lang="ru-RU" sz="2800" dirty="0" err="1" smtClean="0"/>
              <a:t>безпечної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поведінки</a:t>
            </a:r>
            <a:r>
              <a:rPr lang="ru-RU" sz="2800" dirty="0" smtClean="0"/>
              <a:t> </a:t>
            </a:r>
            <a:endParaRPr lang="ru-RU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Рисунок 2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4" y="6141257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3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4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Группа 29"/>
          <p:cNvGrpSpPr>
            <a:grpSpLocks/>
          </p:cNvGrpSpPr>
          <p:nvPr/>
        </p:nvGrpSpPr>
        <p:grpSpPr bwMode="auto">
          <a:xfrm>
            <a:off x="-454026" y="0"/>
            <a:ext cx="10089345" cy="7035800"/>
            <a:chOff x="142844" y="3143247"/>
            <a:chExt cx="9001155" cy="7035592"/>
          </a:xfrm>
        </p:grpSpPr>
        <p:sp>
          <p:nvSpPr>
            <p:cNvPr id="10" name="Дуга 9"/>
            <p:cNvSpPr/>
            <p:nvPr/>
          </p:nvSpPr>
          <p:spPr>
            <a:xfrm rot="16200000">
              <a:off x="1170833" y="2419785"/>
              <a:ext cx="6883197" cy="8634911"/>
            </a:xfrm>
            <a:prstGeom prst="arc">
              <a:avLst>
                <a:gd name="adj1" fmla="val 16503641"/>
                <a:gd name="adj2" fmla="val 5135654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grpSp>
          <p:nvGrpSpPr>
            <p:cNvPr id="2065" name="Группа 18"/>
            <p:cNvGrpSpPr>
              <a:grpSpLocks/>
            </p:cNvGrpSpPr>
            <p:nvPr/>
          </p:nvGrpSpPr>
          <p:grpSpPr bwMode="auto">
            <a:xfrm>
              <a:off x="142844" y="3143247"/>
              <a:ext cx="9001155" cy="7035591"/>
              <a:chOff x="142844" y="3143247"/>
              <a:chExt cx="9001155" cy="7035591"/>
            </a:xfrm>
          </p:grpSpPr>
          <p:sp>
            <p:nvSpPr>
              <p:cNvPr id="11" name="Дуга 10"/>
              <p:cNvSpPr/>
              <p:nvPr/>
            </p:nvSpPr>
            <p:spPr>
              <a:xfrm rot="16200000">
                <a:off x="1196859" y="2517651"/>
                <a:ext cx="6821285" cy="8501090"/>
              </a:xfrm>
              <a:prstGeom prst="arc">
                <a:avLst>
                  <a:gd name="adj1" fmla="val 16503641"/>
                  <a:gd name="adj2" fmla="val 5018114"/>
                </a:avLst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67" name="Группа 17"/>
              <p:cNvGrpSpPr>
                <a:grpSpLocks/>
              </p:cNvGrpSpPr>
              <p:nvPr/>
            </p:nvGrpSpPr>
            <p:grpSpPr bwMode="auto">
              <a:xfrm>
                <a:off x="142844" y="3143247"/>
                <a:ext cx="9001155" cy="7035591"/>
                <a:chOff x="142844" y="3143247"/>
                <a:chExt cx="9001155" cy="7035591"/>
              </a:xfrm>
            </p:grpSpPr>
            <p:grpSp>
              <p:nvGrpSpPr>
                <p:cNvPr id="2068" name="Группа 16"/>
                <p:cNvGrpSpPr>
                  <a:grpSpLocks/>
                </p:cNvGrpSpPr>
                <p:nvPr/>
              </p:nvGrpSpPr>
              <p:grpSpPr bwMode="auto">
                <a:xfrm>
                  <a:off x="142844" y="3143247"/>
                  <a:ext cx="9001155" cy="7035591"/>
                  <a:chOff x="142844" y="3143247"/>
                  <a:chExt cx="9001155" cy="7035591"/>
                </a:xfrm>
              </p:grpSpPr>
              <p:sp>
                <p:nvSpPr>
                  <p:cNvPr id="7" name="Дуга 6"/>
                  <p:cNvSpPr/>
                  <p:nvPr/>
                </p:nvSpPr>
                <p:spPr>
                  <a:xfrm rot="16200000">
                    <a:off x="1201823" y="2084268"/>
                    <a:ext cx="6883197" cy="9001155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" name="Дуга 7"/>
                  <p:cNvSpPr/>
                  <p:nvPr/>
                </p:nvSpPr>
                <p:spPr>
                  <a:xfrm rot="16200000">
                    <a:off x="1201823" y="2227544"/>
                    <a:ext cx="6883197" cy="8857474"/>
                  </a:xfrm>
                  <a:prstGeom prst="arc">
                    <a:avLst>
                      <a:gd name="adj1" fmla="val 16498866"/>
                      <a:gd name="adj2" fmla="val 5135654"/>
                    </a:avLst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" name="Дуга 8"/>
                  <p:cNvSpPr/>
                  <p:nvPr/>
                </p:nvSpPr>
                <p:spPr>
                  <a:xfrm rot="16200000">
                    <a:off x="1197598" y="2312729"/>
                    <a:ext cx="6883197" cy="8849022"/>
                  </a:xfrm>
                  <a:prstGeom prst="arc">
                    <a:avLst>
                      <a:gd name="adj1" fmla="val 16503641"/>
                      <a:gd name="adj2" fmla="val 5055839"/>
                    </a:avLst>
                  </a:prstGeom>
                  <a:ln w="762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" name="Дуга 11"/>
                  <p:cNvSpPr/>
                  <p:nvPr/>
                </p:nvSpPr>
                <p:spPr>
                  <a:xfrm rot="16200000">
                    <a:off x="1232576" y="2625209"/>
                    <a:ext cx="6749850" cy="8357410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3" name="Дуга 12"/>
                <p:cNvSpPr/>
                <p:nvPr/>
              </p:nvSpPr>
              <p:spPr>
                <a:xfrm rot="16200000">
                  <a:off x="1268999" y="2732062"/>
                  <a:ext cx="6678415" cy="8215139"/>
                </a:xfrm>
                <a:prstGeom prst="arc">
                  <a:avLst>
                    <a:gd name="adj1" fmla="val 16503641"/>
                    <a:gd name="adj2" fmla="val 5135654"/>
                  </a:avLst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2056" name="Рисунок 1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5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Рисунок 30" descr="ромашка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50">
            <a:off x="3748657" y="5840605"/>
            <a:ext cx="7318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7161" y="514172"/>
            <a:ext cx="6164628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Очікувані результати:</a:t>
            </a:r>
            <a:endParaRPr lang="uk-UA" sz="3600" b="1" dirty="0">
              <a:ln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b="1" dirty="0">
              <a:ln/>
              <a:solidFill>
                <a:srgbClr val="9BBB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b="1" dirty="0">
              <a:ln/>
              <a:solidFill>
                <a:srgbClr val="9BBB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b="1" dirty="0">
              <a:ln/>
              <a:solidFill>
                <a:srgbClr val="9BBB5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3600" b="1" dirty="0">
                <a:ln/>
                <a:solidFill>
                  <a:srgbClr val="9BBB59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uk-UA" sz="2800" b="1" dirty="0">
              <a:ln/>
              <a:solidFill>
                <a:srgbClr val="9BBB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30" descr="Пов’язане зображе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" y="57789"/>
            <a:ext cx="1683984" cy="168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http://www.gifpark.su/Gifs/ANIMALS/B_Fly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3951">
            <a:off x="-26062" y="3987407"/>
            <a:ext cx="1335643" cy="12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Рисунок1fg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1617" y="5319724"/>
            <a:ext cx="2437809" cy="1500190"/>
          </a:xfrm>
          <a:prstGeom prst="rect">
            <a:avLst/>
          </a:prstGeom>
        </p:spPr>
      </p:pic>
      <p:pic>
        <p:nvPicPr>
          <p:cNvPr id="33" name="Рисунок 32" descr="Рисунок1fg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871182" y="5368767"/>
            <a:ext cx="2513089" cy="1500190"/>
          </a:xfrm>
          <a:prstGeom prst="rect">
            <a:avLst/>
          </a:prstGeom>
        </p:spPr>
      </p:pic>
      <p:pic>
        <p:nvPicPr>
          <p:cNvPr id="34" name="Picture 2" descr="C:\Users\Ірина\AppData\Local\Microsoft\Windows\Temporary Internet Files\Content.IE5\CFUOF1KW\MM900318055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3932">
            <a:off x="8277388" y="4948118"/>
            <a:ext cx="847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Герб.jpg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11" t="7075" r="6237" b="7653"/>
          <a:stretch>
            <a:fillRect/>
          </a:stretch>
        </p:blipFill>
        <p:spPr>
          <a:xfrm>
            <a:off x="7261225" y="-23171"/>
            <a:ext cx="1869144" cy="183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2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4" y="6141257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3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4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Группа 29"/>
          <p:cNvGrpSpPr>
            <a:grpSpLocks/>
          </p:cNvGrpSpPr>
          <p:nvPr/>
        </p:nvGrpSpPr>
        <p:grpSpPr bwMode="auto">
          <a:xfrm>
            <a:off x="-454026" y="0"/>
            <a:ext cx="10089345" cy="7035800"/>
            <a:chOff x="142844" y="3143247"/>
            <a:chExt cx="9001155" cy="7035592"/>
          </a:xfrm>
        </p:grpSpPr>
        <p:sp>
          <p:nvSpPr>
            <p:cNvPr id="10" name="Дуга 9"/>
            <p:cNvSpPr/>
            <p:nvPr/>
          </p:nvSpPr>
          <p:spPr>
            <a:xfrm rot="16200000">
              <a:off x="1170833" y="2419785"/>
              <a:ext cx="6883197" cy="8634911"/>
            </a:xfrm>
            <a:prstGeom prst="arc">
              <a:avLst>
                <a:gd name="adj1" fmla="val 16503641"/>
                <a:gd name="adj2" fmla="val 5135654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grpSp>
          <p:nvGrpSpPr>
            <p:cNvPr id="2065" name="Группа 18"/>
            <p:cNvGrpSpPr>
              <a:grpSpLocks/>
            </p:cNvGrpSpPr>
            <p:nvPr/>
          </p:nvGrpSpPr>
          <p:grpSpPr bwMode="auto">
            <a:xfrm>
              <a:off x="142844" y="3143247"/>
              <a:ext cx="9001155" cy="7035591"/>
              <a:chOff x="142844" y="3143247"/>
              <a:chExt cx="9001155" cy="7035591"/>
            </a:xfrm>
          </p:grpSpPr>
          <p:sp>
            <p:nvSpPr>
              <p:cNvPr id="11" name="Дуга 10"/>
              <p:cNvSpPr/>
              <p:nvPr/>
            </p:nvSpPr>
            <p:spPr>
              <a:xfrm rot="16200000">
                <a:off x="1196859" y="2517651"/>
                <a:ext cx="6821285" cy="8501090"/>
              </a:xfrm>
              <a:prstGeom prst="arc">
                <a:avLst>
                  <a:gd name="adj1" fmla="val 16503641"/>
                  <a:gd name="adj2" fmla="val 5018114"/>
                </a:avLst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67" name="Группа 17"/>
              <p:cNvGrpSpPr>
                <a:grpSpLocks/>
              </p:cNvGrpSpPr>
              <p:nvPr/>
            </p:nvGrpSpPr>
            <p:grpSpPr bwMode="auto">
              <a:xfrm>
                <a:off x="142844" y="3143247"/>
                <a:ext cx="9001155" cy="7035591"/>
                <a:chOff x="142844" y="3143247"/>
                <a:chExt cx="9001155" cy="7035591"/>
              </a:xfrm>
            </p:grpSpPr>
            <p:grpSp>
              <p:nvGrpSpPr>
                <p:cNvPr id="2068" name="Группа 16"/>
                <p:cNvGrpSpPr>
                  <a:grpSpLocks/>
                </p:cNvGrpSpPr>
                <p:nvPr/>
              </p:nvGrpSpPr>
              <p:grpSpPr bwMode="auto">
                <a:xfrm>
                  <a:off x="142844" y="3143247"/>
                  <a:ext cx="9001155" cy="7035591"/>
                  <a:chOff x="142844" y="3143247"/>
                  <a:chExt cx="9001155" cy="7035591"/>
                </a:xfrm>
              </p:grpSpPr>
              <p:sp>
                <p:nvSpPr>
                  <p:cNvPr id="7" name="Дуга 6"/>
                  <p:cNvSpPr/>
                  <p:nvPr/>
                </p:nvSpPr>
                <p:spPr>
                  <a:xfrm rot="16200000">
                    <a:off x="1201823" y="2084268"/>
                    <a:ext cx="6883197" cy="9001155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" name="Дуга 7"/>
                  <p:cNvSpPr/>
                  <p:nvPr/>
                </p:nvSpPr>
                <p:spPr>
                  <a:xfrm rot="16200000">
                    <a:off x="1201823" y="2227544"/>
                    <a:ext cx="6883197" cy="8857474"/>
                  </a:xfrm>
                  <a:prstGeom prst="arc">
                    <a:avLst>
                      <a:gd name="adj1" fmla="val 16498866"/>
                      <a:gd name="adj2" fmla="val 5135654"/>
                    </a:avLst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" name="Дуга 8"/>
                  <p:cNvSpPr/>
                  <p:nvPr/>
                </p:nvSpPr>
                <p:spPr>
                  <a:xfrm rot="16200000">
                    <a:off x="1197598" y="2312729"/>
                    <a:ext cx="6883197" cy="8849022"/>
                  </a:xfrm>
                  <a:prstGeom prst="arc">
                    <a:avLst>
                      <a:gd name="adj1" fmla="val 16503641"/>
                      <a:gd name="adj2" fmla="val 5055839"/>
                    </a:avLst>
                  </a:prstGeom>
                  <a:ln w="762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" name="Дуга 11"/>
                  <p:cNvSpPr/>
                  <p:nvPr/>
                </p:nvSpPr>
                <p:spPr>
                  <a:xfrm rot="16200000">
                    <a:off x="1232576" y="2625209"/>
                    <a:ext cx="6749850" cy="8357410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3" name="Дуга 12"/>
                <p:cNvSpPr/>
                <p:nvPr/>
              </p:nvSpPr>
              <p:spPr>
                <a:xfrm rot="16200000">
                  <a:off x="1268999" y="2732062"/>
                  <a:ext cx="6678415" cy="8215139"/>
                </a:xfrm>
                <a:prstGeom prst="arc">
                  <a:avLst>
                    <a:gd name="adj1" fmla="val 16503641"/>
                    <a:gd name="adj2" fmla="val 5135654"/>
                  </a:avLst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2056" name="Рисунок 1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5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Рисунок 30" descr="ромашка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50">
            <a:off x="3748657" y="5840605"/>
            <a:ext cx="7318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http://www.gifpark.su/Gifs/ANIMALS/B_Fly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3951">
            <a:off x="-26062" y="3987407"/>
            <a:ext cx="1335643" cy="12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Рисунок1fg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1617" y="5319724"/>
            <a:ext cx="2437809" cy="1500190"/>
          </a:xfrm>
          <a:prstGeom prst="rect">
            <a:avLst/>
          </a:prstGeom>
        </p:spPr>
      </p:pic>
      <p:pic>
        <p:nvPicPr>
          <p:cNvPr id="33" name="Рисунок 32" descr="Рисунок1fg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871182" y="5368767"/>
            <a:ext cx="2513089" cy="150019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40329"/>
              </p:ext>
            </p:extLst>
          </p:nvPr>
        </p:nvGraphicFramePr>
        <p:xfrm>
          <a:off x="1684261" y="-23172"/>
          <a:ext cx="6395923" cy="689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23"/>
                <a:gridCol w="1818542"/>
                <a:gridCol w="1675350"/>
                <a:gridCol w="1966508"/>
              </a:tblGrid>
              <a:tr h="3726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8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8.00 - 8.10 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Прийом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дітей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Ознайомлення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 планом на день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Сурма кличе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всіх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«Пора!» З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добрим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ранком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дітвора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!» </a:t>
                      </a:r>
                      <a:endParaRPr lang="ru-RU" sz="1200" dirty="0"/>
                    </a:p>
                  </a:txBody>
                  <a:tcPr/>
                </a:tc>
              </a:tr>
              <a:tr h="859986">
                <a:tc>
                  <a:txBody>
                    <a:bodyPr/>
                    <a:lstStyle/>
                    <a:p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uk-UA" altLang="ru-RU" sz="16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uk-UA" altLang="ru-RU" sz="1600" b="1" baseline="0" dirty="0" smtClean="0">
                          <a:solidFill>
                            <a:srgbClr val="0066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uk-UA" altLang="ru-RU" sz="16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uk-UA" altLang="ru-RU" sz="16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Ранкова зарядка бадьорості.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Всі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шикуймось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r>
                        <a:rPr lang="ru-RU" sz="1200" dirty="0" smtClean="0"/>
                        <a:t>по порядку </a:t>
                      </a:r>
                    </a:p>
                    <a:p>
                      <a:r>
                        <a:rPr lang="ru-RU" sz="1200" dirty="0" smtClean="0"/>
                        <a:t>Й дружно </a:t>
                      </a:r>
                      <a:r>
                        <a:rPr lang="ru-RU" sz="1200" dirty="0" err="1" smtClean="0"/>
                        <a:t>робимо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 зарядку! </a:t>
                      </a:r>
                      <a:endParaRPr lang="ru-RU" sz="1200" dirty="0"/>
                    </a:p>
                  </a:txBody>
                  <a:tcPr/>
                </a:tc>
              </a:tr>
              <a:tr h="1242204">
                <a:tc>
                  <a:txBody>
                    <a:bodyPr/>
                    <a:lstStyle/>
                    <a:p>
                      <a:r>
                        <a:rPr kumimoji="0" lang="uk-UA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kumimoji="0" lang="uk-UA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uk-UA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kumimoji="0" lang="en-US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9.00</a:t>
                      </a:r>
                      <a:r>
                        <a:rPr kumimoji="0" lang="uk-UA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Робота в загонах.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altLang="ru-RU" sz="1200" b="0" dirty="0" smtClean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Всі</a:t>
                      </a:r>
                      <a:r>
                        <a:rPr lang="ru-RU" sz="1200" dirty="0" smtClean="0"/>
                        <a:t> в загонах </a:t>
                      </a:r>
                      <a:r>
                        <a:rPr lang="ru-RU" sz="1200" dirty="0" err="1" smtClean="0"/>
                        <a:t>позбирались</a:t>
                      </a:r>
                      <a:r>
                        <a:rPr lang="ru-RU" sz="1200" dirty="0" smtClean="0"/>
                        <a:t>, </a:t>
                      </a:r>
                    </a:p>
                    <a:p>
                      <a:r>
                        <a:rPr lang="ru-RU" sz="1200" dirty="0" err="1" smtClean="0"/>
                        <a:t>Щось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цікавого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дізнались</a:t>
                      </a:r>
                      <a:r>
                        <a:rPr lang="ru-RU" sz="1200" dirty="0" smtClean="0"/>
                        <a:t>. </a:t>
                      </a:r>
                    </a:p>
                    <a:p>
                      <a:r>
                        <a:rPr lang="ru-RU" sz="1200" dirty="0" err="1" smtClean="0"/>
                        <a:t>Потім</a:t>
                      </a:r>
                      <a:r>
                        <a:rPr lang="ru-RU" sz="1200" dirty="0" smtClean="0"/>
                        <a:t> будем </a:t>
                      </a:r>
                      <a:r>
                        <a:rPr lang="ru-RU" sz="1200" dirty="0" err="1" smtClean="0"/>
                        <a:t>веселитись</a:t>
                      </a:r>
                      <a:r>
                        <a:rPr lang="ru-RU" sz="1200" dirty="0" smtClean="0"/>
                        <a:t>, </a:t>
                      </a:r>
                    </a:p>
                    <a:p>
                      <a:r>
                        <a:rPr lang="ru-RU" sz="1200" dirty="0" smtClean="0"/>
                        <a:t>З </a:t>
                      </a:r>
                      <a:r>
                        <a:rPr lang="ru-RU" sz="1200" dirty="0" err="1" smtClean="0"/>
                        <a:t>друзями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враженнями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ділитись</a:t>
                      </a:r>
                      <a:r>
                        <a:rPr lang="ru-RU" sz="1200" dirty="0" smtClean="0"/>
                        <a:t>. </a:t>
                      </a:r>
                      <a:endParaRPr lang="ru-RU" sz="1200" dirty="0"/>
                    </a:p>
                  </a:txBody>
                  <a:tcPr/>
                </a:tc>
              </a:tr>
              <a:tr h="605175">
                <a:tc>
                  <a:txBody>
                    <a:bodyPr/>
                    <a:lstStyle/>
                    <a:p>
                      <a:r>
                        <a:rPr lang="uk-UA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uk-UA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uk-UA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Сніданок</a:t>
                      </a:r>
                      <a:endParaRPr lang="ru-RU" altLang="ru-RU" sz="1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Всі</a:t>
                      </a:r>
                      <a:r>
                        <a:rPr lang="ru-RU" sz="1200" dirty="0" smtClean="0"/>
                        <a:t> за </a:t>
                      </a:r>
                      <a:r>
                        <a:rPr lang="ru-RU" sz="1200" dirty="0" err="1" smtClean="0"/>
                        <a:t>стіл</a:t>
                      </a:r>
                      <a:r>
                        <a:rPr lang="ru-RU" sz="1200" dirty="0" smtClean="0"/>
                        <a:t>! </a:t>
                      </a:r>
                      <a:r>
                        <a:rPr lang="ru-RU" sz="1200" dirty="0" err="1" smtClean="0"/>
                        <a:t>Дізнатись</a:t>
                      </a:r>
                      <a:r>
                        <a:rPr lang="ru-RU" sz="1200" dirty="0" smtClean="0"/>
                        <a:t> час! На </a:t>
                      </a:r>
                      <a:r>
                        <a:rPr lang="ru-RU" sz="1200" dirty="0" err="1" smtClean="0"/>
                        <a:t>сніданок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що</a:t>
                      </a:r>
                      <a:r>
                        <a:rPr lang="ru-RU" sz="1200" dirty="0" smtClean="0"/>
                        <a:t> у нас! </a:t>
                      </a:r>
                      <a:endParaRPr lang="ru-RU" sz="1200" dirty="0"/>
                    </a:p>
                  </a:txBody>
                  <a:tcPr/>
                </a:tc>
              </a:tr>
              <a:tr h="1242204">
                <a:tc>
                  <a:txBody>
                    <a:bodyPr/>
                    <a:lstStyle/>
                    <a:p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r>
                        <a:rPr lang="uk-UA" altLang="ru-RU" sz="16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uk-UA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alt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Заходи, пасивний відпочинок. 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Цілий</a:t>
                      </a:r>
                      <a:r>
                        <a:rPr lang="ru-RU" sz="1200" dirty="0" smtClean="0"/>
                        <a:t> день ми </a:t>
                      </a:r>
                      <a:r>
                        <a:rPr lang="ru-RU" sz="1200" dirty="0" err="1" smtClean="0"/>
                        <a:t>розважались</a:t>
                      </a:r>
                      <a:r>
                        <a:rPr lang="ru-RU" sz="1200" dirty="0" smtClean="0"/>
                        <a:t>, Веселились, </a:t>
                      </a:r>
                      <a:r>
                        <a:rPr lang="ru-RU" sz="1200" dirty="0" err="1" smtClean="0"/>
                        <a:t>спілкувались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Будемо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тепер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співати</a:t>
                      </a:r>
                      <a:r>
                        <a:rPr lang="ru-RU" sz="1200" dirty="0" smtClean="0"/>
                        <a:t>, Культурно </a:t>
                      </a:r>
                      <a:r>
                        <a:rPr lang="ru-RU" sz="1200" dirty="0" err="1" smtClean="0"/>
                        <a:t>відпочивати</a:t>
                      </a:r>
                      <a:r>
                        <a:rPr lang="ru-RU" sz="1200" dirty="0" smtClean="0"/>
                        <a:t>!</a:t>
                      </a:r>
                      <a:endParaRPr lang="ru-RU" sz="1200" dirty="0"/>
                    </a:p>
                  </a:txBody>
                  <a:tcPr/>
                </a:tc>
              </a:tr>
              <a:tr h="1051095">
                <a:tc>
                  <a:txBody>
                    <a:bodyPr/>
                    <a:lstStyle/>
                    <a:p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</a:t>
                      </a:r>
                      <a:r>
                        <a:rPr lang="uk-UA" altLang="ru-RU" sz="16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uk-UA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Обід.</a:t>
                      </a:r>
                      <a:endParaRPr lang="ru-RU" altLang="ru-RU" sz="1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 </a:t>
                      </a:r>
                      <a:r>
                        <a:rPr lang="ru-RU" sz="1200" dirty="0" err="1" smtClean="0"/>
                        <a:t>обід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йдемо</a:t>
                      </a:r>
                      <a:r>
                        <a:rPr lang="ru-RU" sz="1200" dirty="0" smtClean="0"/>
                        <a:t> ми дружно, </a:t>
                      </a:r>
                    </a:p>
                    <a:p>
                      <a:r>
                        <a:rPr lang="ru-RU" sz="1200" dirty="0" smtClean="0"/>
                        <a:t>І </a:t>
                      </a:r>
                      <a:r>
                        <a:rPr lang="ru-RU" sz="1200" dirty="0" err="1" smtClean="0"/>
                        <a:t>ніхто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вже</a:t>
                      </a:r>
                      <a:r>
                        <a:rPr lang="ru-RU" sz="1200" dirty="0" smtClean="0"/>
                        <a:t> не </a:t>
                      </a:r>
                      <a:r>
                        <a:rPr lang="ru-RU" sz="1200" dirty="0" err="1" smtClean="0"/>
                        <a:t>шумить</a:t>
                      </a:r>
                      <a:r>
                        <a:rPr lang="ru-RU" sz="1200" dirty="0" smtClean="0"/>
                        <a:t>. </a:t>
                      </a:r>
                    </a:p>
                    <a:p>
                      <a:r>
                        <a:rPr lang="ru-RU" sz="1200" dirty="0" smtClean="0"/>
                        <a:t>За </a:t>
                      </a:r>
                      <a:r>
                        <a:rPr lang="ru-RU" sz="1200" dirty="0" err="1" smtClean="0"/>
                        <a:t>їдою</a:t>
                      </a:r>
                      <a:r>
                        <a:rPr lang="ru-RU" sz="1200" dirty="0" smtClean="0"/>
                        <a:t> видно зразу </a:t>
                      </a:r>
                    </a:p>
                    <a:p>
                      <a:r>
                        <a:rPr lang="ru-RU" sz="1200" dirty="0" smtClean="0"/>
                        <a:t>Наш дитячий </a:t>
                      </a:r>
                      <a:r>
                        <a:rPr lang="ru-RU" sz="1200" dirty="0" err="1" smtClean="0"/>
                        <a:t>апетит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849934">
                <a:tc>
                  <a:txBody>
                    <a:bodyPr/>
                    <a:lstStyle/>
                    <a:p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</a:t>
                      </a:r>
                      <a:r>
                        <a:rPr lang="uk-UA" altLang="ru-RU" sz="16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altLang="ru-RU" sz="16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Підсумок дня.</a:t>
                      </a:r>
                      <a:endParaRPr lang="ru-RU" altLang="ru-RU" sz="1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Відправлення дітей додому.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Знову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сурма</a:t>
                      </a:r>
                      <a:r>
                        <a:rPr lang="ru-RU" sz="1200" dirty="0" smtClean="0"/>
                        <a:t> кличе нас </a:t>
                      </a:r>
                    </a:p>
                    <a:p>
                      <a:r>
                        <a:rPr lang="ru-RU" sz="1200" dirty="0" err="1" smtClean="0"/>
                        <a:t>Бо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додому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вже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всім</a:t>
                      </a:r>
                      <a:r>
                        <a:rPr lang="ru-RU" sz="1200" dirty="0" smtClean="0"/>
                        <a:t> час. </a:t>
                      </a:r>
                      <a:r>
                        <a:rPr lang="ru-RU" sz="1200" dirty="0" err="1" smtClean="0"/>
                        <a:t>Вдома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сили</a:t>
                      </a:r>
                      <a:r>
                        <a:rPr lang="ru-RU" sz="1200" dirty="0" smtClean="0"/>
                        <a:t> набирайся, Завтра в </a:t>
                      </a:r>
                      <a:r>
                        <a:rPr lang="ru-RU" sz="1200" dirty="0" err="1" smtClean="0"/>
                        <a:t>табір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повертайся</a:t>
                      </a:r>
                      <a:r>
                        <a:rPr lang="ru-RU" sz="1200" dirty="0" smtClean="0"/>
                        <a:t>!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" name="Picture 2" descr="C:\Users\Ірина\AppData\Local\Microsoft\Windows\Temporary Internet Files\Content.IE5\CFUOF1KW\MM90031805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3932">
            <a:off x="8277388" y="4948118"/>
            <a:ext cx="847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Герб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11" t="7075" r="6237" b="7653"/>
          <a:stretch>
            <a:fillRect/>
          </a:stretch>
        </p:blipFill>
        <p:spPr>
          <a:xfrm>
            <a:off x="7369865" y="-25381"/>
            <a:ext cx="1869144" cy="1837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1192" y="1226807"/>
            <a:ext cx="1668713" cy="119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44357" y="-9524"/>
            <a:ext cx="5233305" cy="424139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Режим дня:    </a:t>
            </a:r>
            <a:endParaRPr lang="uk-UA" sz="2800" b="1" dirty="0">
              <a:ln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30" descr="Пов’язане зображенн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" y="57789"/>
            <a:ext cx="1683984" cy="168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80" y="3933835"/>
            <a:ext cx="1718573" cy="1288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91" y="2573720"/>
            <a:ext cx="1668713" cy="125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b="14826"/>
          <a:stretch/>
        </p:blipFill>
        <p:spPr>
          <a:xfrm>
            <a:off x="4455140" y="381948"/>
            <a:ext cx="1668713" cy="7621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35" y="5439930"/>
            <a:ext cx="1722720" cy="129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29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9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2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4" y="6141257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3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4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Группа 29"/>
          <p:cNvGrpSpPr>
            <a:grpSpLocks/>
          </p:cNvGrpSpPr>
          <p:nvPr/>
        </p:nvGrpSpPr>
        <p:grpSpPr bwMode="auto">
          <a:xfrm>
            <a:off x="-454026" y="0"/>
            <a:ext cx="10089345" cy="7035800"/>
            <a:chOff x="142844" y="3143247"/>
            <a:chExt cx="9001155" cy="7035592"/>
          </a:xfrm>
        </p:grpSpPr>
        <p:sp>
          <p:nvSpPr>
            <p:cNvPr id="10" name="Дуга 9"/>
            <p:cNvSpPr/>
            <p:nvPr/>
          </p:nvSpPr>
          <p:spPr>
            <a:xfrm rot="16200000">
              <a:off x="1170833" y="2419785"/>
              <a:ext cx="6883197" cy="8634911"/>
            </a:xfrm>
            <a:prstGeom prst="arc">
              <a:avLst>
                <a:gd name="adj1" fmla="val 16503641"/>
                <a:gd name="adj2" fmla="val 5135654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grpSp>
          <p:nvGrpSpPr>
            <p:cNvPr id="2065" name="Группа 18"/>
            <p:cNvGrpSpPr>
              <a:grpSpLocks/>
            </p:cNvGrpSpPr>
            <p:nvPr/>
          </p:nvGrpSpPr>
          <p:grpSpPr bwMode="auto">
            <a:xfrm>
              <a:off x="142844" y="3143247"/>
              <a:ext cx="9001155" cy="7035591"/>
              <a:chOff x="142844" y="3143247"/>
              <a:chExt cx="9001155" cy="7035591"/>
            </a:xfrm>
          </p:grpSpPr>
          <p:sp>
            <p:nvSpPr>
              <p:cNvPr id="11" name="Дуга 10"/>
              <p:cNvSpPr/>
              <p:nvPr/>
            </p:nvSpPr>
            <p:spPr>
              <a:xfrm rot="16200000">
                <a:off x="1196859" y="2517651"/>
                <a:ext cx="6821285" cy="8501090"/>
              </a:xfrm>
              <a:prstGeom prst="arc">
                <a:avLst>
                  <a:gd name="adj1" fmla="val 16503641"/>
                  <a:gd name="adj2" fmla="val 5018114"/>
                </a:avLst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67" name="Группа 17"/>
              <p:cNvGrpSpPr>
                <a:grpSpLocks/>
              </p:cNvGrpSpPr>
              <p:nvPr/>
            </p:nvGrpSpPr>
            <p:grpSpPr bwMode="auto">
              <a:xfrm>
                <a:off x="142844" y="3143247"/>
                <a:ext cx="9001155" cy="7035591"/>
                <a:chOff x="142844" y="3143247"/>
                <a:chExt cx="9001155" cy="7035591"/>
              </a:xfrm>
            </p:grpSpPr>
            <p:grpSp>
              <p:nvGrpSpPr>
                <p:cNvPr id="2068" name="Группа 16"/>
                <p:cNvGrpSpPr>
                  <a:grpSpLocks/>
                </p:cNvGrpSpPr>
                <p:nvPr/>
              </p:nvGrpSpPr>
              <p:grpSpPr bwMode="auto">
                <a:xfrm>
                  <a:off x="142844" y="3143247"/>
                  <a:ext cx="9001155" cy="7035591"/>
                  <a:chOff x="142844" y="3143247"/>
                  <a:chExt cx="9001155" cy="7035591"/>
                </a:xfrm>
              </p:grpSpPr>
              <p:sp>
                <p:nvSpPr>
                  <p:cNvPr id="7" name="Дуга 6"/>
                  <p:cNvSpPr/>
                  <p:nvPr/>
                </p:nvSpPr>
                <p:spPr>
                  <a:xfrm rot="16200000">
                    <a:off x="1201823" y="2084268"/>
                    <a:ext cx="6883197" cy="9001155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" name="Дуга 7"/>
                  <p:cNvSpPr/>
                  <p:nvPr/>
                </p:nvSpPr>
                <p:spPr>
                  <a:xfrm rot="16200000">
                    <a:off x="1201823" y="2227544"/>
                    <a:ext cx="6883197" cy="8857474"/>
                  </a:xfrm>
                  <a:prstGeom prst="arc">
                    <a:avLst>
                      <a:gd name="adj1" fmla="val 16498866"/>
                      <a:gd name="adj2" fmla="val 5135654"/>
                    </a:avLst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" name="Дуга 8"/>
                  <p:cNvSpPr/>
                  <p:nvPr/>
                </p:nvSpPr>
                <p:spPr>
                  <a:xfrm rot="16200000">
                    <a:off x="1197598" y="2312729"/>
                    <a:ext cx="6883197" cy="8849022"/>
                  </a:xfrm>
                  <a:prstGeom prst="arc">
                    <a:avLst>
                      <a:gd name="adj1" fmla="val 16503641"/>
                      <a:gd name="adj2" fmla="val 5055839"/>
                    </a:avLst>
                  </a:prstGeom>
                  <a:ln w="762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" name="Дуга 11"/>
                  <p:cNvSpPr/>
                  <p:nvPr/>
                </p:nvSpPr>
                <p:spPr>
                  <a:xfrm rot="16200000">
                    <a:off x="1232576" y="2625209"/>
                    <a:ext cx="6749850" cy="8357410"/>
                  </a:xfrm>
                  <a:prstGeom prst="arc">
                    <a:avLst>
                      <a:gd name="adj1" fmla="val 16503641"/>
                      <a:gd name="adj2" fmla="val 5135654"/>
                    </a:avLst>
                  </a:prstGeom>
                  <a:ln w="762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3" name="Дуга 12"/>
                <p:cNvSpPr/>
                <p:nvPr/>
              </p:nvSpPr>
              <p:spPr>
                <a:xfrm rot="16200000">
                  <a:off x="1268999" y="2732062"/>
                  <a:ext cx="6678415" cy="8215139"/>
                </a:xfrm>
                <a:prstGeom prst="arc">
                  <a:avLst>
                    <a:gd name="adj1" fmla="val 16503641"/>
                    <a:gd name="adj2" fmla="val 5135654"/>
                  </a:avLst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2056" name="Рисунок 1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5" descr="тр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0682" y="434173"/>
            <a:ext cx="616462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 роботи табору</a:t>
            </a:r>
            <a:endParaRPr lang="uk-UA" sz="3600" b="1" dirty="0">
              <a:ln/>
              <a:solidFill>
                <a:srgbClr val="9BBB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b="1" dirty="0">
              <a:ln/>
              <a:solidFill>
                <a:srgbClr val="9BBB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3600" b="1" dirty="0">
              <a:ln/>
              <a:solidFill>
                <a:srgbClr val="9BBB5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3600" b="1" dirty="0">
                <a:ln/>
                <a:solidFill>
                  <a:srgbClr val="9BBB59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uk-UA" sz="2800" b="1" dirty="0">
              <a:ln/>
              <a:solidFill>
                <a:srgbClr val="9BBB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30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0" y="0"/>
            <a:ext cx="1683984" cy="168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http://www.gifpark.su/Gifs/ANIMALS/B_Fly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3951">
            <a:off x="-26062" y="3987407"/>
            <a:ext cx="1335643" cy="12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 descr="Герб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11" t="7075" r="6237" b="7653"/>
          <a:stretch>
            <a:fillRect/>
          </a:stretch>
        </p:blipFill>
        <p:spPr>
          <a:xfrm>
            <a:off x="7261225" y="-23171"/>
            <a:ext cx="1869144" cy="183759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430437" y="1707584"/>
            <a:ext cx="3797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Види діяльності:</a:t>
            </a:r>
            <a:endParaRPr lang="ru-RU" altLang="ru-RU" sz="32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510" y="2346724"/>
            <a:ext cx="4140392" cy="3637919"/>
          </a:xfrm>
          <a:prstGeom prst="rect">
            <a:avLst/>
          </a:prstGeom>
          <a:gradFill rotWithShape="1">
            <a:gsLst>
              <a:gs pos="0">
                <a:srgbClr val="2472C1">
                  <a:tint val="50000"/>
                  <a:satMod val="300000"/>
                </a:srgbClr>
              </a:gs>
              <a:gs pos="35000">
                <a:srgbClr val="2472C1">
                  <a:tint val="37000"/>
                  <a:satMod val="300000"/>
                </a:srgbClr>
              </a:gs>
              <a:gs pos="100000">
                <a:srgbClr val="247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47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uk-UA" sz="2400" b="1" dirty="0" smtClean="0">
              <a:solidFill>
                <a:srgbClr val="00206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Патріотичний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Художньо-естетичний</a:t>
            </a:r>
            <a:endParaRPr lang="uk-UA" sz="2400" b="1" dirty="0">
              <a:solidFill>
                <a:srgbClr val="00206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400" b="1" dirty="0">
                <a:solidFill>
                  <a:srgbClr val="002060"/>
                </a:solidFill>
              </a:rPr>
              <a:t>Еколого-натуралістичний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400" b="1" dirty="0">
                <a:solidFill>
                  <a:srgbClr val="002060"/>
                </a:solidFill>
              </a:rPr>
              <a:t>Туристично-краєзнавчий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400" b="1" dirty="0">
                <a:solidFill>
                  <a:srgbClr val="002060"/>
                </a:solidFill>
              </a:rPr>
              <a:t>Спортивно-оздоровчий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400" b="1" dirty="0">
                <a:solidFill>
                  <a:srgbClr val="002060"/>
                </a:solidFill>
              </a:rPr>
              <a:t>Мовознавчий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ln/>
                <a:solidFill>
                  <a:srgbClr val="002060"/>
                </a:solidFill>
              </a:rPr>
              <a:t> </a:t>
            </a:r>
            <a:endParaRPr lang="ru-RU" altLang="ru-RU" sz="2800" b="1" i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 descr="Рисунок1fg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1617" y="5319724"/>
            <a:ext cx="2437809" cy="150019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016392" y="1747113"/>
            <a:ext cx="2348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На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прямки</a:t>
            </a:r>
            <a:r>
              <a:rPr lang="uk-UA" alt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ru-RU" altLang="ru-RU" sz="32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4900" y="2354272"/>
            <a:ext cx="4830590" cy="4302716"/>
          </a:xfrm>
          <a:prstGeom prst="rect">
            <a:avLst/>
          </a:prstGeom>
          <a:gradFill rotWithShape="1">
            <a:gsLst>
              <a:gs pos="0">
                <a:srgbClr val="2472C1">
                  <a:tint val="50000"/>
                  <a:satMod val="300000"/>
                </a:srgbClr>
              </a:gs>
              <a:gs pos="35000">
                <a:srgbClr val="2472C1">
                  <a:tint val="37000"/>
                  <a:satMod val="300000"/>
                </a:srgbClr>
              </a:gs>
              <a:gs pos="100000">
                <a:srgbClr val="247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47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</a:rPr>
              <a:t>Масові </a:t>
            </a:r>
            <a:r>
              <a:rPr lang="uk-UA" sz="2000" b="1" dirty="0" err="1">
                <a:solidFill>
                  <a:srgbClr val="002060"/>
                </a:solidFill>
              </a:rPr>
              <a:t>загальнотабірні</a:t>
            </a:r>
            <a:r>
              <a:rPr lang="uk-UA" sz="2000" b="1" dirty="0">
                <a:solidFill>
                  <a:srgbClr val="002060"/>
                </a:solidFill>
              </a:rPr>
              <a:t> заходи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 err="1">
                <a:solidFill>
                  <a:srgbClr val="002060"/>
                </a:solidFill>
              </a:rPr>
              <a:t>Квести</a:t>
            </a:r>
            <a:endParaRPr lang="uk-UA" sz="2000" b="1" dirty="0">
              <a:solidFill>
                <a:srgbClr val="00206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</a:rPr>
              <a:t>Ігри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</a:rPr>
              <a:t>Екскурсії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</a:rPr>
              <a:t>Подорожі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</a:rPr>
              <a:t>Змагання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 err="1">
                <a:solidFill>
                  <a:srgbClr val="002060"/>
                </a:solidFill>
              </a:rPr>
              <a:t>Мовний</a:t>
            </a:r>
            <a:r>
              <a:rPr lang="uk-UA" sz="2000" b="1" dirty="0">
                <a:solidFill>
                  <a:srgbClr val="002060"/>
                </a:solidFill>
              </a:rPr>
              <a:t> табір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</a:rPr>
              <a:t>Майстер </a:t>
            </a:r>
            <a:r>
              <a:rPr lang="uk-UA" sz="2000" b="1" dirty="0" smtClean="0">
                <a:solidFill>
                  <a:srgbClr val="002060"/>
                </a:solidFill>
              </a:rPr>
              <a:t>– класи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2400" b="1" i="1" dirty="0" smtClean="0">
                <a:solidFill>
                  <a:srgbClr val="002060"/>
                </a:solidFill>
              </a:rPr>
              <a:t>Відповідно </a:t>
            </a:r>
            <a:endParaRPr lang="uk-UA" sz="2400" b="1" i="1" dirty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2400" b="1" i="1" dirty="0" smtClean="0">
                <a:solidFill>
                  <a:srgbClr val="002060"/>
                </a:solidFill>
              </a:rPr>
              <a:t>до </a:t>
            </a:r>
            <a:r>
              <a:rPr lang="uk-UA" sz="2400" b="1" i="1" dirty="0">
                <a:solidFill>
                  <a:srgbClr val="002060"/>
                </a:solidFill>
              </a:rPr>
              <a:t>вікових категорій</a:t>
            </a:r>
            <a:endParaRPr lang="ru-RU" sz="2400" b="1" i="1" dirty="0">
              <a:solidFill>
                <a:srgbClr val="002060"/>
              </a:solidFill>
            </a:endParaRPr>
          </a:p>
          <a:p>
            <a:pPr lvl="1"/>
            <a:endParaRPr lang="ru-RU" altLang="ru-RU" sz="2800" b="1" i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C:\Users\Luka\Desktop\пропорции картинки\58656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4958">
            <a:off x="6413667" y="2917913"/>
            <a:ext cx="282426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 descr="Рисунок1fg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14143" y="5456359"/>
            <a:ext cx="2220852" cy="1325739"/>
          </a:xfrm>
          <a:prstGeom prst="rect">
            <a:avLst/>
          </a:prstGeom>
        </p:spPr>
      </p:pic>
      <p:pic>
        <p:nvPicPr>
          <p:cNvPr id="34" name="Picture 2" descr="C:\Users\Ірина\AppData\Local\Microsoft\Windows\Temporary Internet Files\Content.IE5\CFUOF1KW\MM900318055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3932">
            <a:off x="8198621" y="4775729"/>
            <a:ext cx="847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Рисунок 30" descr="ромашка5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50">
            <a:off x="3625514" y="5845144"/>
            <a:ext cx="7318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6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 animBg="1"/>
      <p:bldP spid="29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122499" y="52841"/>
            <a:ext cx="4012442" cy="1701870"/>
          </a:xfrm>
          <a:prstGeom prst="ellipse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3200" kern="0" dirty="0" smtClean="0">
                <a:ln w="1905"/>
                <a:solidFill>
                  <a:srgbClr val="66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ПАТР</a:t>
            </a:r>
            <a:r>
              <a:rPr lang="uk-UA" sz="3200" kern="0" dirty="0" smtClean="0">
                <a:ln w="1905"/>
                <a:solidFill>
                  <a:srgbClr val="66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ІОТИЧНИЙ</a:t>
            </a:r>
            <a:endParaRPr lang="ru-RU" sz="3200" kern="0" dirty="0">
              <a:ln w="1905"/>
              <a:solidFill>
                <a:srgbClr val="66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9" y="28178"/>
            <a:ext cx="4179906" cy="21973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0" y="2250148"/>
            <a:ext cx="3890246" cy="1756461"/>
          </a:xfrm>
          <a:prstGeom prst="ellipse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3200" kern="0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ХУДОЖНЬО-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3200" kern="0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ЕСТЕТИЧНИЙ</a:t>
            </a:r>
            <a:endParaRPr lang="ru-RU" sz="3200" kern="0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0"/>
          <a:stretch/>
        </p:blipFill>
        <p:spPr bwMode="auto">
          <a:xfrm>
            <a:off x="43795" y="2159307"/>
            <a:ext cx="3900988" cy="22518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178837" y="4830624"/>
            <a:ext cx="3657601" cy="1627229"/>
          </a:xfrm>
          <a:prstGeom prst="ellipse">
            <a:avLst/>
          </a:prstGeom>
          <a:gradFill rotWithShape="1">
            <a:gsLst>
              <a:gs pos="0">
                <a:srgbClr val="702432"/>
              </a:gs>
              <a:gs pos="50000">
                <a:srgbClr val="F14D6C"/>
              </a:gs>
              <a:gs pos="100000">
                <a:srgbClr val="702432"/>
              </a:gs>
            </a:gsLst>
            <a:lin ang="5400000" scaled="1"/>
          </a:gra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800" kern="0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ЕКОЛОГО-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800" kern="0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НАТУРАЛІСТИЧНИЙ</a:t>
            </a:r>
            <a:endParaRPr lang="ru-RU" sz="2800" kern="0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" y="4541217"/>
            <a:ext cx="3900729" cy="23554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4694830" y="243464"/>
            <a:ext cx="4189863" cy="1915843"/>
          </a:xfrm>
          <a:prstGeom prst="ellipse">
            <a:avLst/>
          </a:prstGeom>
          <a:gradFill rotWithShape="1">
            <a:gsLst>
              <a:gs pos="0">
                <a:srgbClr val="764776"/>
              </a:gs>
              <a:gs pos="50000">
                <a:srgbClr val="FF99FF"/>
              </a:gs>
              <a:gs pos="100000">
                <a:srgbClr val="764776"/>
              </a:gs>
            </a:gsLst>
            <a:lin ang="5400000" scaled="1"/>
          </a:gra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3200" kern="0" dirty="0" smtClean="0">
                <a:ln w="1905"/>
                <a:solidFill>
                  <a:srgbClr val="66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ТУРИСТИЧНО-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3200" kern="0" dirty="0" smtClean="0">
                <a:ln w="1905"/>
                <a:solidFill>
                  <a:srgbClr val="66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КРАЄЗНАВЧИЙ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5050516" y="4923714"/>
            <a:ext cx="3455988" cy="1672577"/>
          </a:xfrm>
          <a:prstGeom prst="ellipse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3200" kern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МОВОЗНАВЧИЙ</a:t>
            </a:r>
            <a:endParaRPr lang="ru-RU" sz="3200" kern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4939870" y="2532953"/>
            <a:ext cx="3998794" cy="1998820"/>
          </a:xfrm>
          <a:prstGeom prst="ellipse">
            <a:avLst/>
          </a:prstGeom>
          <a:solidFill>
            <a:srgbClr val="FF66CC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3200" kern="0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СПОРТИВНО-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3200" kern="0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ОЗДОРОВЧИЙ</a:t>
            </a:r>
            <a:endParaRPr lang="ru-RU" sz="3200" kern="0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88" y="128825"/>
            <a:ext cx="4303811" cy="22111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02" y="2299944"/>
            <a:ext cx="4222529" cy="23974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45" y="4419967"/>
            <a:ext cx="4139254" cy="24485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086048" y="-135435"/>
            <a:ext cx="719492" cy="4370940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На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прямки</a:t>
            </a:r>
            <a:endParaRPr lang="ru-RU" altLang="ru-RU" sz="32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5" descr="C:\Users\Админ\Documents\Шаблони для презентацій\vedmezha\МИШКА\dis14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251" y="1913216"/>
            <a:ext cx="613047" cy="73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0" descr="Пов’язане зображенн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77" y="4273787"/>
            <a:ext cx="1285100" cy="128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C:\Users\Админ\Documents\Шаблони для презентацій\vedmezha\МИШКА\dis14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79" y="4097450"/>
            <a:ext cx="602324" cy="73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36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9" grpId="0" animBg="1"/>
      <p:bldP spid="10" grpId="0" animBg="1"/>
      <p:bldP spid="11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09123"/>
            <a:ext cx="1760561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Види</a:t>
            </a:r>
            <a:endParaRPr lang="ru-RU" altLang="ru-RU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603" y="1363081"/>
            <a:ext cx="719492" cy="545530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wordArtVert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dirty="0">
                <a:solidFill>
                  <a:srgbClr val="FF0000"/>
                </a:solidFill>
                <a:latin typeface="Arial" panose="020B0604020202020204" pitchFamily="34" charset="0"/>
              </a:rPr>
              <a:t>діяльності</a:t>
            </a:r>
            <a:endParaRPr lang="ru-RU" altLang="ru-RU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6084" y="94571"/>
            <a:ext cx="230039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ЗАГАЛЬНОТАБІРНІ ЗАХОДИ</a:t>
            </a:r>
            <a:endParaRPr lang="ru-RU" sz="20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32109" y="-61338"/>
            <a:ext cx="6087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3200" b="1" dirty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 роботи табору</a:t>
            </a:r>
            <a:endParaRPr lang="uk-UA" sz="3200" b="1" dirty="0">
              <a:ln/>
              <a:solidFill>
                <a:srgbClr val="9BBB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0" descr="Пов’язане зображе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20" y="22268"/>
            <a:ext cx="823797" cy="90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31" descr="C:\Users\User\Desktop\Табір фото\SAM_82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29" y="917748"/>
            <a:ext cx="2300393" cy="153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85" y="1007077"/>
            <a:ext cx="2273855" cy="170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52626" y="2595532"/>
            <a:ext cx="1324614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ЕКСКУРСІЇ</a:t>
            </a:r>
            <a:endParaRPr lang="ru-RU" sz="20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1" name="Рисунок 28" descr="SAM_839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92" y="2595532"/>
            <a:ext cx="2293101" cy="158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38091" y="3882084"/>
            <a:ext cx="1529331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ЗМАГАННЯ</a:t>
            </a:r>
            <a:endParaRPr lang="ru-RU" sz="20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2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46" y="4427722"/>
            <a:ext cx="1656806" cy="220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15215" y="6252470"/>
            <a:ext cx="1899667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МОВНИЙ ТАБІР</a:t>
            </a:r>
            <a:endParaRPr lang="ru-RU" sz="20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3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22"/>
          <a:stretch/>
        </p:blipFill>
        <p:spPr bwMode="auto">
          <a:xfrm>
            <a:off x="1430298" y="1402583"/>
            <a:ext cx="1752075" cy="180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0735" y="2987843"/>
            <a:ext cx="1241638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КВЕСТИ</a:t>
            </a:r>
            <a:endParaRPr lang="ru-RU" sz="20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4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79" y="3406901"/>
            <a:ext cx="2334114" cy="175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57553" y="4957431"/>
            <a:ext cx="1535745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ПОДОРОЖІ</a:t>
            </a:r>
            <a:endParaRPr lang="ru-RU" sz="20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14" y="3074518"/>
            <a:ext cx="2004623" cy="1503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87761" y="4201556"/>
            <a:ext cx="725529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ІГРИ</a:t>
            </a:r>
            <a:endParaRPr lang="ru-RU" sz="20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5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27" y="4894353"/>
            <a:ext cx="2653182" cy="1769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29878" y="6236687"/>
            <a:ext cx="2121965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МАЙСТЕР-КЛАСИ</a:t>
            </a:r>
            <a:endParaRPr lang="ru-RU" sz="2000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6" name="Рисунок 25" descr="42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982865" y="323382"/>
            <a:ext cx="1234446" cy="1387842"/>
          </a:xfrm>
          <a:prstGeom prst="rect">
            <a:avLst/>
          </a:prstGeom>
        </p:spPr>
      </p:pic>
      <p:pic>
        <p:nvPicPr>
          <p:cNvPr id="4098" name="Picture 2" descr="Дети на качелях"/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4" y="5306185"/>
            <a:ext cx="1790619" cy="130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7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" grpId="0" animBg="1"/>
      <p:bldP spid="2" grpId="0"/>
      <p:bldP spid="8" grpId="0" animBg="1"/>
      <p:bldP spid="10" grpId="0" animBg="1"/>
      <p:bldP spid="12" grpId="0" animBg="1"/>
      <p:bldP spid="5" grpId="0" animBg="1"/>
      <p:bldP spid="16" grpId="0" animBg="1"/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2159" y="72835"/>
            <a:ext cx="6087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3200" b="1" dirty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 роботи табору</a:t>
            </a:r>
            <a:endParaRPr lang="uk-UA" sz="3200" b="1" dirty="0">
              <a:ln/>
              <a:solidFill>
                <a:srgbClr val="9BBB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0" descr="Пов’язане зображе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31" y="0"/>
            <a:ext cx="823797" cy="90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4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746" y="110064"/>
            <a:ext cx="873053" cy="10950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5454" y="760968"/>
            <a:ext cx="8360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Змістовне дозвілля в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таборі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виконує такі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функції: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7149" y="6225012"/>
            <a:ext cx="2315498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комунікативна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836" y="5306356"/>
            <a:ext cx="1846998" cy="5046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когнітивна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293" y="2911510"/>
            <a:ext cx="1735541" cy="5046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креативна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4112" y="2972806"/>
            <a:ext cx="2060032" cy="5046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рекреаційна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6945" y="6225012"/>
            <a:ext cx="1501256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духовна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98002" y="5480460"/>
            <a:ext cx="2085053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розважальна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03304" y="2964192"/>
            <a:ext cx="2111632" cy="5046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17" y="1310947"/>
            <a:ext cx="2398722" cy="179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02" y="3862709"/>
            <a:ext cx="2401398" cy="180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" y="3657992"/>
            <a:ext cx="2401399" cy="180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" y="1301747"/>
            <a:ext cx="2407122" cy="180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31" y="1293934"/>
            <a:ext cx="2407122" cy="18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22" y="4770484"/>
            <a:ext cx="2180204" cy="16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3" y="3935462"/>
            <a:ext cx="1824561" cy="243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Картинки по запросу анимированніе картинки для детей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38" y="2781176"/>
            <a:ext cx="700585" cy="10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ти рисуют"/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12" y="3401779"/>
            <a:ext cx="200977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3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3955" y="134559"/>
            <a:ext cx="6087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3200" b="1" dirty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 роботи табору</a:t>
            </a:r>
            <a:endParaRPr lang="uk-UA" sz="3200" b="1" dirty="0">
              <a:ln/>
              <a:solidFill>
                <a:srgbClr val="9BBB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6243" y="86933"/>
            <a:ext cx="1134884" cy="1423513"/>
          </a:xfrm>
          <a:prstGeom prst="rect">
            <a:avLst/>
          </a:prstGeom>
        </p:spPr>
      </p:pic>
      <p:pic>
        <p:nvPicPr>
          <p:cNvPr id="4" name="Picture 30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94" y="177139"/>
            <a:ext cx="1048395" cy="114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9651" y="714623"/>
            <a:ext cx="5638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  <a:latin typeface="Tahoma" panose="020B0604030504040204" pitchFamily="34" charset="0"/>
              </a:rPr>
              <a:t>Ф</a:t>
            </a:r>
            <a:r>
              <a:rPr lang="ru-RU" sz="32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орми</a:t>
            </a:r>
            <a: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ahoma" panose="020B0604030504040204" pitchFamily="34" charset="0"/>
              </a:rPr>
              <a:t>роботи</a:t>
            </a:r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</a:rPr>
              <a:t> та </a:t>
            </a:r>
            <a:r>
              <a:rPr lang="ru-RU" sz="3200" dirty="0" err="1">
                <a:solidFill>
                  <a:schemeClr val="bg1"/>
                </a:solidFill>
                <a:latin typeface="Tahoma" panose="020B0604030504040204" pitchFamily="34" charset="0"/>
              </a:rPr>
              <a:t>відпочинку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2173" y="3722729"/>
            <a:ext cx="3373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</a:rPr>
              <a:t>ІНДИВІДУАЛЬНА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Рисунок 31" descr="SAM_840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7" y="1559614"/>
            <a:ext cx="2818596" cy="2113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4"/>
          <a:stretch>
            <a:fillRect/>
          </a:stretch>
        </p:blipFill>
        <p:spPr bwMode="auto">
          <a:xfrm>
            <a:off x="353756" y="4070468"/>
            <a:ext cx="2211387" cy="2606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23158" r="10547"/>
          <a:stretch>
            <a:fillRect/>
          </a:stretch>
        </p:blipFill>
        <p:spPr bwMode="auto">
          <a:xfrm>
            <a:off x="6136180" y="1555721"/>
            <a:ext cx="2760910" cy="2039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6918" y="4391762"/>
            <a:ext cx="2570352" cy="1927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52" y="4462818"/>
            <a:ext cx="2738651" cy="2053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r="20058"/>
          <a:stretch/>
        </p:blipFill>
        <p:spPr>
          <a:xfrm>
            <a:off x="3751584" y="1482464"/>
            <a:ext cx="1587164" cy="2132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1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524</Words>
  <Application>Microsoft Office PowerPoint</Application>
  <PresentationFormat>Экран (4:3)</PresentationFormat>
  <Paragraphs>165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Monotype Corsiva</vt:lpstr>
      <vt:lpstr>Tahoma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Бережная</dc:creator>
  <cp:lastModifiedBy>Наталья Бережная</cp:lastModifiedBy>
  <cp:revision>75</cp:revision>
  <dcterms:created xsi:type="dcterms:W3CDTF">2017-06-21T14:24:33Z</dcterms:created>
  <dcterms:modified xsi:type="dcterms:W3CDTF">2017-06-23T07:48:42Z</dcterms:modified>
</cp:coreProperties>
</file>