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3" r:id="rId4"/>
    <p:sldId id="277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4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DA104A"/>
    <a:srgbClr val="00FF00"/>
    <a:srgbClr val="28AC04"/>
    <a:srgbClr val="D00045"/>
    <a:srgbClr val="41A6B1"/>
    <a:srgbClr val="33CC33"/>
    <a:srgbClr val="990099"/>
    <a:srgbClr val="CC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29" autoAdjust="0"/>
    <p:restoredTop sz="97179" autoAdjust="0"/>
  </p:normalViewPr>
  <p:slideViewPr>
    <p:cSldViewPr>
      <p:cViewPr varScale="1">
        <p:scale>
          <a:sx n="65" d="100"/>
          <a:sy n="65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65F3-1721-4965-ACBB-D98F6344B6B2}" type="datetimeFigureOut">
              <a:rPr lang="uk-UA" smtClean="0"/>
              <a:pPr/>
              <a:t>22.06.2017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E8B-0277-4CC6-8044-99316E4EC0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65F3-1721-4965-ACBB-D98F6344B6B2}" type="datetimeFigureOut">
              <a:rPr lang="uk-UA" smtClean="0"/>
              <a:pPr/>
              <a:t>22.06.2017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E8B-0277-4CC6-8044-99316E4EC0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65F3-1721-4965-ACBB-D98F6344B6B2}" type="datetimeFigureOut">
              <a:rPr lang="uk-UA" smtClean="0"/>
              <a:pPr/>
              <a:t>22.06.2017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E8B-0277-4CC6-8044-99316E4EC0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65F3-1721-4965-ACBB-D98F6344B6B2}" type="datetimeFigureOut">
              <a:rPr lang="uk-UA" smtClean="0"/>
              <a:pPr/>
              <a:t>22.06.2017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E8B-0277-4CC6-8044-99316E4EC0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65F3-1721-4965-ACBB-D98F6344B6B2}" type="datetimeFigureOut">
              <a:rPr lang="uk-UA" smtClean="0"/>
              <a:pPr/>
              <a:t>22.06.2017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E8B-0277-4CC6-8044-99316E4EC0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65F3-1721-4965-ACBB-D98F6344B6B2}" type="datetimeFigureOut">
              <a:rPr lang="uk-UA" smtClean="0"/>
              <a:pPr/>
              <a:t>22.06.2017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E8B-0277-4CC6-8044-99316E4EC0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65F3-1721-4965-ACBB-D98F6344B6B2}" type="datetimeFigureOut">
              <a:rPr lang="uk-UA" smtClean="0"/>
              <a:pPr/>
              <a:t>22.06.2017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E8B-0277-4CC6-8044-99316E4EC0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65F3-1721-4965-ACBB-D98F6344B6B2}" type="datetimeFigureOut">
              <a:rPr lang="uk-UA" smtClean="0"/>
              <a:pPr/>
              <a:t>22.06.2017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E8B-0277-4CC6-8044-99316E4EC0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65F3-1721-4965-ACBB-D98F6344B6B2}" type="datetimeFigureOut">
              <a:rPr lang="uk-UA" smtClean="0"/>
              <a:pPr/>
              <a:t>22.06.2017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E8B-0277-4CC6-8044-99316E4EC0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65F3-1721-4965-ACBB-D98F6344B6B2}" type="datetimeFigureOut">
              <a:rPr lang="uk-UA" smtClean="0"/>
              <a:pPr/>
              <a:t>22.06.2017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E8B-0277-4CC6-8044-99316E4EC0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65F3-1721-4965-ACBB-D98F6344B6B2}" type="datetimeFigureOut">
              <a:rPr lang="uk-UA" smtClean="0"/>
              <a:pPr/>
              <a:t>22.06.2017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E8B-0277-4CC6-8044-99316E4EC0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65F3-1721-4965-ACBB-D98F6344B6B2}" type="datetimeFigureOut">
              <a:rPr lang="uk-UA" smtClean="0"/>
              <a:pPr/>
              <a:t>22.06.2017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D2E8B-0277-4CC6-8044-99316E4EC0B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87;&#1088;&#1077;&#1079;&#1077;&#1085;&#1090;&#1072;&#1094;&#1110;&#1103;&#1051;&#1110;&#1076;&#1077;&#1088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91;&#1079;&#1099;&#1082;&#1072;\&#1052;&#1091;&#1079;&#1099;&#1082;&#1072;%20&#1085;&#1072;%20&#1092;&#1086;&#1085;\muzyka-dlya-fona--24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859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Stradivari script" pitchFamily="2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Stradivari script" pitchFamily="2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Stradivari script" pitchFamily="2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Stradivari script" pitchFamily="2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Stradivari script" pitchFamily="2" charset="0"/>
                <a:cs typeface="Times New Roman" pitchFamily="18" charset="0"/>
              </a:rPr>
              <a:t>Табір відпочинку з денним перебуванням «Лідер»</a:t>
            </a:r>
            <a:r>
              <a:rPr lang="en-US" sz="2800" b="1" dirty="0" smtClean="0">
                <a:solidFill>
                  <a:srgbClr val="002060"/>
                </a:solidFill>
                <a:latin typeface="Stradivari script" pitchFamily="2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Stradivari script" pitchFamily="2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Stradivari script" pitchFamily="2" charset="0"/>
                <a:cs typeface="Times New Roman" pitchFamily="18" charset="0"/>
              </a:rPr>
              <a:t>Ізюмської гімназії №3 Ізюмської міської ради Харківської області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800" b="1" dirty="0" smtClean="0">
                <a:latin typeface="Stradivari script" pitchFamily="2" charset="0"/>
                <a:cs typeface="Times New Roman" pitchFamily="18" charset="0"/>
              </a:rPr>
              <a:t>ул. Капітана Орлова 5А, місто Ізюм, Харківської області</a:t>
            </a:r>
            <a:endParaRPr lang="uk-UA" sz="1800" b="1" dirty="0">
              <a:latin typeface="Stradivari script" pitchFamily="2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463884" cy="4081086"/>
          </a:xfrm>
        </p:spPr>
        <p:txBody>
          <a:bodyPr>
            <a:normAutofit fontScale="40000" lnSpcReduction="20000"/>
          </a:bodyPr>
          <a:lstStyle/>
          <a:p>
            <a:endParaRPr lang="uk-UA" sz="41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8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hwack Cyrillic" pitchFamily="2" charset="-52"/>
              <a:cs typeface="Times New Roman" pitchFamily="18" charset="0"/>
            </a:endParaRPr>
          </a:p>
          <a:p>
            <a:r>
              <a:rPr lang="uk-UA" sz="7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”Лідер”</a:t>
            </a:r>
            <a:r>
              <a:rPr lang="uk-UA" sz="7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 – місце, де мрії стають реальністю!</a:t>
            </a:r>
          </a:p>
          <a:p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4500" b="1" dirty="0" smtClean="0">
                <a:solidFill>
                  <a:schemeClr val="accent1">
                    <a:lumMod val="50000"/>
                  </a:schemeClr>
                </a:solidFill>
                <a:latin typeface="Coca-Cola Regular rus-lat" pitchFamily="2" charset="0"/>
                <a:cs typeface="Times New Roman" pitchFamily="18" charset="0"/>
              </a:rPr>
              <a:t>Виконали:</a:t>
            </a:r>
            <a:r>
              <a:rPr lang="uk-UA" sz="4500" b="1" dirty="0" smtClean="0">
                <a:solidFill>
                  <a:schemeClr val="tx1"/>
                </a:solidFill>
                <a:latin typeface="Coca-Cola Regular rus-lat" pitchFamily="2" charset="0"/>
                <a:cs typeface="Times New Roman" pitchFamily="18" charset="0"/>
              </a:rPr>
              <a:t> </a:t>
            </a:r>
          </a:p>
          <a:p>
            <a:pPr algn="r"/>
            <a:r>
              <a:rPr lang="uk-UA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Соціальний педагог </a:t>
            </a:r>
          </a:p>
          <a:p>
            <a:pPr algn="r"/>
            <a:r>
              <a:rPr lang="uk-UA" sz="4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Євченко</a:t>
            </a:r>
            <a:r>
              <a:rPr lang="uk-UA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М.С.</a:t>
            </a:r>
          </a:p>
          <a:p>
            <a:pPr algn="r"/>
            <a:r>
              <a:rPr lang="uk-UA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Практичний психолог </a:t>
            </a:r>
          </a:p>
          <a:p>
            <a:pPr algn="r"/>
            <a:r>
              <a:rPr lang="uk-UA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Орел М.О.</a:t>
            </a:r>
          </a:p>
          <a:p>
            <a:pPr algn="r"/>
            <a:r>
              <a:rPr lang="uk-UA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Педагог-організатор </a:t>
            </a:r>
          </a:p>
          <a:p>
            <a:pPr algn="r"/>
            <a:r>
              <a:rPr lang="uk-UA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Білик М.М.</a:t>
            </a:r>
          </a:p>
          <a:p>
            <a:pPr algn="ctr"/>
            <a:r>
              <a:rPr lang="uk-UA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Ізюм - 2017</a:t>
            </a:r>
            <a:endParaRPr lang="uk-UA" sz="2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300" dirty="0"/>
          </a:p>
        </p:txBody>
      </p:sp>
      <p:pic>
        <p:nvPicPr>
          <p:cNvPr id="5" name="презентаціяЛід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6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6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1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1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6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6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1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900"/>
                            </p:stCondLst>
                            <p:childTnLst>
                              <p:par>
                                <p:cTn id="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900"/>
                            </p:stCondLst>
                            <p:childTnLst>
                              <p:par>
                                <p:cTn id="6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6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-0-02-05-1626cfa4a094ad1e7859e5d3923064538d665a076dce79d329b0f686b95038be-V.jpg"/>
          <p:cNvPicPr>
            <a:picLocks noChangeAspect="1"/>
          </p:cNvPicPr>
          <p:nvPr/>
        </p:nvPicPr>
        <p:blipFill>
          <a:blip r:embed="rId3" cstate="print"/>
          <a:srcRect t="32346"/>
          <a:stretch>
            <a:fillRect/>
          </a:stretch>
        </p:blipFill>
        <p:spPr>
          <a:xfrm>
            <a:off x="971600" y="4173172"/>
            <a:ext cx="2232248" cy="268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1" dirty="0" smtClean="0">
                <a:solidFill>
                  <a:schemeClr val="accent3">
                    <a:lumMod val="75000"/>
                  </a:schemeClr>
                </a:solidFill>
                <a:latin typeface="Stradivari script" pitchFamily="2" charset="0"/>
                <a:cs typeface="Times New Roman" pitchFamily="18" charset="0"/>
              </a:rPr>
              <a:t>Екологічне виховання</a:t>
            </a:r>
            <a:r>
              <a:rPr lang="uk-UA" sz="5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15716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 формування екологічної культури особистості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День здоров’я/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Health Day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День туризму/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Tourism Day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День квітів/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Day of Flowers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лесничество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76872"/>
            <a:ext cx="3809984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есничество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9972" y="1285860"/>
            <a:ext cx="406402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-0-02-05-2743c59c27dd37c45ae79abf1ed8c57795ec49ceab0330efb4990b6a4b5b6d56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524227"/>
            <a:ext cx="250033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70609_111412.jpg"/>
          <p:cNvPicPr>
            <a:picLocks noChangeAspect="1"/>
          </p:cNvPicPr>
          <p:nvPr/>
        </p:nvPicPr>
        <p:blipFill>
          <a:blip r:embed="rId7" cstate="print">
            <a:lum bright="10000" contrast="20000"/>
          </a:blip>
          <a:stretch>
            <a:fillRect/>
          </a:stretch>
        </p:blipFill>
        <p:spPr>
          <a:xfrm flipH="1">
            <a:off x="6455701" y="4509120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500"/>
                            </p:stCondLst>
                            <p:childTnLst>
                              <p:par>
                                <p:cTn id="6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1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-0-02-05-c65d2436228230e857488583a0a6c84c35e8430a2a7c52ba20049fb7d0ff142a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2643193" cy="469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70606_105306.jpg"/>
          <p:cNvPicPr>
            <a:picLocks noChangeAspect="1"/>
          </p:cNvPicPr>
          <p:nvPr/>
        </p:nvPicPr>
        <p:blipFill>
          <a:blip r:embed="rId4" cstate="print"/>
          <a:srcRect l="14526"/>
          <a:stretch>
            <a:fillRect/>
          </a:stretch>
        </p:blipFill>
        <p:spPr>
          <a:xfrm>
            <a:off x="5500694" y="4300519"/>
            <a:ext cx="3643306" cy="255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4970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i="1" dirty="0" smtClean="0">
                <a:latin typeface="Coca-Cola Regular rus-lat" pitchFamily="2" charset="0"/>
                <a:cs typeface="Times New Roman" pitchFamily="18" charset="0"/>
              </a:rPr>
              <a:t>«…</a:t>
            </a: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Coca-Cola Regular rus-lat" pitchFamily="2" charset="0"/>
                <a:cs typeface="Times New Roman" pitchFamily="18" charset="0"/>
              </a:rPr>
              <a:t>З </a:t>
            </a:r>
            <a:r>
              <a:rPr lang="ru-RU" sz="4400" i="1" dirty="0" err="1" smtClean="0">
                <a:solidFill>
                  <a:schemeClr val="accent1">
                    <a:lumMod val="50000"/>
                  </a:schemeClr>
                </a:solidFill>
                <a:latin typeface="Coca-Cola Regular rus-lat" pitchFamily="2" charset="0"/>
                <a:cs typeface="Times New Roman" pitchFamily="18" charset="0"/>
              </a:rPr>
              <a:t>усіх</a:t>
            </a: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Coca-Cola Regular rus-lat" pitchFamily="2" charset="0"/>
                <a:cs typeface="Times New Roman" pitchFamily="18" charset="0"/>
              </a:rPr>
              <a:t> </a:t>
            </a:r>
            <a:r>
              <a:rPr lang="ru-RU" sz="4400" i="1" dirty="0" err="1" smtClean="0">
                <a:solidFill>
                  <a:schemeClr val="accent1">
                    <a:lumMod val="50000"/>
                  </a:schemeClr>
                </a:solidFill>
                <a:latin typeface="Coca-Cola Regular rus-lat" pitchFamily="2" charset="0"/>
                <a:cs typeface="Times New Roman" pitchFamily="18" charset="0"/>
              </a:rPr>
              <a:t>творінь</a:t>
            </a: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Coca-Cola Regular rus-lat" pitchFamily="2" charset="0"/>
                <a:cs typeface="Times New Roman" pitchFamily="18" charset="0"/>
              </a:rPr>
              <a:t> </a:t>
            </a:r>
            <a:r>
              <a:rPr lang="ru-RU" sz="4400" i="1" dirty="0" err="1" smtClean="0">
                <a:solidFill>
                  <a:schemeClr val="accent1">
                    <a:lumMod val="50000"/>
                  </a:schemeClr>
                </a:solidFill>
                <a:latin typeface="Coca-Cola Regular rus-lat" pitchFamily="2" charset="0"/>
                <a:cs typeface="Times New Roman" pitchFamily="18" charset="0"/>
              </a:rPr>
              <a:t>найпрекрасніше</a:t>
            </a: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Coca-Cola Regular rus-lat" pitchFamily="2" charset="0"/>
                <a:cs typeface="Times New Roman" pitchFamily="18" charset="0"/>
              </a:rPr>
              <a:t> — прекрасно </a:t>
            </a:r>
            <a:r>
              <a:rPr lang="ru-RU" sz="4400" i="1" dirty="0" err="1" smtClean="0">
                <a:solidFill>
                  <a:schemeClr val="accent1">
                    <a:lumMod val="50000"/>
                  </a:schemeClr>
                </a:solidFill>
                <a:latin typeface="Coca-Cola Regular rus-lat" pitchFamily="2" charset="0"/>
                <a:cs typeface="Times New Roman" pitchFamily="18" charset="0"/>
              </a:rPr>
              <a:t>вихована</a:t>
            </a: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Coca-Cola Regular rus-lat" pitchFamily="2" charset="0"/>
                <a:cs typeface="Times New Roman" pitchFamily="18" charset="0"/>
              </a:rPr>
              <a:t> особа</a:t>
            </a:r>
            <a:r>
              <a:rPr lang="ru-RU" sz="4400" i="1" dirty="0" smtClean="0">
                <a:latin typeface="Coca-Cola Regular rus-lat" pitchFamily="2" charset="0"/>
                <a:cs typeface="Times New Roman" pitchFamily="18" charset="0"/>
              </a:rPr>
              <a:t>…» </a:t>
            </a: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latin typeface="Coca-Cola Regular rus-lat" pitchFamily="2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Astakhov Skin" pitchFamily="50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b="1" i="1" dirty="0" err="1" smtClean="0">
                <a:latin typeface="Astakhov Skin" pitchFamily="50" charset="0"/>
                <a:cs typeface="Times New Roman" pitchFamily="18" charset="0"/>
              </a:rPr>
              <a:t>Епіктет</a:t>
            </a:r>
            <a:endParaRPr lang="ru-RU" b="1" i="1" dirty="0">
              <a:latin typeface="Astakhov Skin" pitchFamily="50" charset="0"/>
              <a:cs typeface="Times New Roman" pitchFamily="18" charset="0"/>
            </a:endParaRPr>
          </a:p>
        </p:txBody>
      </p:sp>
      <p:pic>
        <p:nvPicPr>
          <p:cNvPr id="6" name="Рисунок 5" descr="20170614_103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2536025"/>
            <a:ext cx="2593185" cy="432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-0-02-04-8f0277b6b6b8bedd4b2e371ce7d607cf55f3051887967f0a90334a6c816867f2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1714488"/>
            <a:ext cx="3571868" cy="267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270409">
            <a:off x="571545" y="1447656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Д</a:t>
            </a:r>
            <a:r>
              <a:rPr lang="uk-UA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я</a:t>
            </a:r>
            <a:r>
              <a:rPr lang="uk-UA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к</a:t>
            </a:r>
            <a:r>
              <a:rPr lang="uk-UA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у</a:t>
            </a:r>
            <a:r>
              <a:rPr lang="uk-UA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є</a:t>
            </a:r>
            <a:r>
              <a:rPr lang="uk-UA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м</a:t>
            </a:r>
            <a:r>
              <a:rPr lang="uk-UA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о</a:t>
            </a:r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 </a:t>
            </a:r>
            <a:r>
              <a:rPr lang="uk-UA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з</a:t>
            </a:r>
            <a:r>
              <a:rPr lang="uk-UA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а</a:t>
            </a:r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 </a:t>
            </a:r>
            <a:r>
              <a:rPr lang="uk-UA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у</a:t>
            </a:r>
            <a:r>
              <a:rPr lang="uk-UA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в</a:t>
            </a:r>
            <a:r>
              <a:rPr lang="uk-UA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а</a:t>
            </a:r>
            <a:r>
              <a:rPr lang="uk-UA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г</a:t>
            </a:r>
            <a:r>
              <a:rPr lang="uk-UA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у</a:t>
            </a:r>
            <a:r>
              <a:rPr lang="uk-UA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  <a:cs typeface="Times New Roman" pitchFamily="18" charset="0"/>
              </a:rPr>
              <a:t>!</a:t>
            </a:r>
            <a:endParaRPr lang="ru-RU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wack Cyrillic" pitchFamily="2" charset="-52"/>
              <a:cs typeface="Times New Roman" pitchFamily="18" charset="0"/>
            </a:endParaRPr>
          </a:p>
        </p:txBody>
      </p:sp>
      <p:pic>
        <p:nvPicPr>
          <p:cNvPr id="5" name="Рисунок 4" descr="20170607_104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7253">
            <a:off x="409476" y="2340720"/>
            <a:ext cx="6143636" cy="368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5186370" cy="72547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Режим роботи</a:t>
            </a:r>
            <a:endParaRPr lang="uk-U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radivari script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000372"/>
            <a:ext cx="8929718" cy="3857628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uk-UA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08.00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Прийом дітей</a:t>
            </a:r>
          </a:p>
          <a:p>
            <a:pPr algn="r">
              <a:buNone/>
            </a:pPr>
            <a:r>
              <a:rPr lang="uk-UA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08.10</a:t>
            </a:r>
            <a:r>
              <a:rPr lang="uk-UA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Ранкова зарядка</a:t>
            </a:r>
          </a:p>
          <a:p>
            <a:pPr algn="r">
              <a:buNone/>
            </a:pPr>
            <a:r>
              <a:rPr lang="uk-UA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08.30 </a:t>
            </a:r>
            <a:r>
              <a:rPr lang="uk-UA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08.45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Сніданок (</a:t>
            </a:r>
            <a:r>
              <a:rPr lang="uk-UA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1-3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загони)</a:t>
            </a:r>
          </a:p>
          <a:p>
            <a:pPr algn="r">
              <a:buNone/>
            </a:pPr>
            <a:r>
              <a:rPr lang="uk-UA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09.00 - </a:t>
            </a:r>
            <a:r>
              <a:rPr lang="uk-UA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09.15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Сніданок (4-8 загони)</a:t>
            </a:r>
          </a:p>
          <a:p>
            <a:pPr algn="r">
              <a:buNone/>
            </a:pPr>
            <a:r>
              <a:rPr lang="uk-UA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09.30 - </a:t>
            </a:r>
            <a:r>
              <a:rPr lang="uk-UA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09.45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Сніданок </a:t>
            </a:r>
            <a:r>
              <a:rPr lang="uk-UA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(9-13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загони)</a:t>
            </a:r>
          </a:p>
          <a:p>
            <a:pPr algn="r">
              <a:buNone/>
            </a:pPr>
            <a:r>
              <a:rPr lang="uk-UA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09.45 </a:t>
            </a:r>
            <a:r>
              <a:rPr lang="uk-UA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11.30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Виховні заходи, справи загонів</a:t>
            </a:r>
          </a:p>
          <a:p>
            <a:pPr algn="r">
              <a:buNone/>
            </a:pPr>
            <a:r>
              <a:rPr lang="uk-UA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11.30 - </a:t>
            </a:r>
            <a:r>
              <a:rPr lang="uk-UA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12.00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Обід (1-4 загони)</a:t>
            </a:r>
          </a:p>
          <a:p>
            <a:pPr algn="r">
              <a:buNone/>
            </a:pPr>
            <a:r>
              <a:rPr lang="uk-UA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12.30 – </a:t>
            </a:r>
            <a:r>
              <a:rPr lang="uk-UA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13.00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Обід </a:t>
            </a:r>
            <a:r>
              <a:rPr lang="uk-UA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(3-8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загони)</a:t>
            </a:r>
          </a:p>
          <a:p>
            <a:pPr algn="r">
              <a:buNone/>
            </a:pPr>
            <a:r>
              <a:rPr lang="uk-UA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13.30 – </a:t>
            </a:r>
            <a:r>
              <a:rPr lang="uk-UA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14.00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Обід </a:t>
            </a:r>
            <a:r>
              <a:rPr lang="uk-UA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(9-12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загони)</a:t>
            </a:r>
          </a:p>
          <a:p>
            <a:pPr algn="r">
              <a:buNone/>
            </a:pPr>
            <a:r>
              <a:rPr lang="uk-UA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14.00 </a:t>
            </a: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Відхід дітей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Stradivari script" pitchFamily="2" charset="0"/>
                <a:cs typeface="Times New Roman" pitchFamily="18" charset="0"/>
              </a:rPr>
              <a:t>Кількість загонів</a:t>
            </a:r>
            <a:r>
              <a:rPr lang="uk-UA" sz="4000" b="1" dirty="0" smtClean="0">
                <a:latin typeface="Stradivari script" pitchFamily="2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13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Stradivari script" pitchFamily="2" charset="0"/>
                <a:cs typeface="Times New Roman" pitchFamily="18" charset="0"/>
              </a:rPr>
              <a:t>Кількість вихователів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32.</a:t>
            </a:r>
          </a:p>
          <a:p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400"/>
                            </p:stCondLst>
                            <p:childTnLst>
                              <p:par>
                                <p:cTn id="7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am6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564904"/>
            <a:ext cx="6762796" cy="380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221455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800" b="1" i="1" dirty="0" smtClean="0">
                <a:latin typeface="Stradivari script" pitchFamily="2" charset="0"/>
                <a:cs typeface="Times New Roman" pitchFamily="18" charset="0"/>
              </a:rPr>
              <a:t>«</a:t>
            </a:r>
            <a:r>
              <a:rPr lang="ru-RU" sz="4800" dirty="0" smtClean="0">
                <a:latin typeface="Stradivari script" pitchFamily="2" charset="0"/>
                <a:cs typeface="Times New Roman" pitchFamily="18" charset="0"/>
              </a:rPr>
              <a:t>…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Виховує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 все: люди,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речі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,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явища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,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але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 перш за все, люди. З них на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першому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місці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 — батьки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і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 педагоги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…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» </a:t>
            </a:r>
            <a:endParaRPr lang="ru-RU" i="1" dirty="0" smtClean="0">
              <a:solidFill>
                <a:srgbClr val="002060"/>
              </a:solidFill>
              <a:latin typeface="Thwack Cyrillic" pitchFamily="2" charset="-52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  <a:latin typeface="Thwack Cyrillic" pitchFamily="2" charset="-52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hwack Cyrillic" pitchFamily="2" charset="-52"/>
                <a:cs typeface="Times New Roman" pitchFamily="18" charset="0"/>
              </a:rPr>
              <a:t>Антон Макаренко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857488" y="2071678"/>
            <a:ext cx="3214710" cy="2714644"/>
            <a:chOff x="2857488" y="2071678"/>
            <a:chExt cx="3214710" cy="2714644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2857488" y="2071678"/>
              <a:ext cx="3214710" cy="2714644"/>
            </a:xfrm>
            <a:prstGeom prst="hexagon">
              <a:avLst/>
            </a:prstGeom>
            <a:gradFill>
              <a:gsLst>
                <a:gs pos="0">
                  <a:srgbClr val="0070C0"/>
                </a:gs>
                <a:gs pos="50000">
                  <a:schemeClr val="bg1">
                    <a:lumMod val="85000"/>
                  </a:schemeClr>
                </a:gs>
                <a:gs pos="100000">
                  <a:srgbClr val="FFFF00"/>
                </a:gs>
              </a:gsLst>
              <a:lin ang="5400000" scaled="0"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71802" y="2571744"/>
              <a:ext cx="28575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wack Cyrillic" pitchFamily="2" charset="-52"/>
                </a:rPr>
                <a:t>Напрями виховання</a:t>
              </a:r>
              <a:endPara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857356" y="214290"/>
            <a:ext cx="2214578" cy="1865240"/>
            <a:chOff x="1857356" y="0"/>
            <a:chExt cx="2214578" cy="1865240"/>
          </a:xfrm>
        </p:grpSpPr>
        <p:sp>
          <p:nvSpPr>
            <p:cNvPr id="6" name="Шестиугольник 5"/>
            <p:cNvSpPr/>
            <p:nvPr/>
          </p:nvSpPr>
          <p:spPr>
            <a:xfrm>
              <a:off x="1857356" y="0"/>
              <a:ext cx="2163678" cy="1865240"/>
            </a:xfrm>
            <a:prstGeom prst="hexagon">
              <a:avLst/>
            </a:prstGeom>
            <a:gradFill>
              <a:gsLst>
                <a:gs pos="0">
                  <a:srgbClr val="0070C0"/>
                </a:gs>
                <a:gs pos="50000">
                  <a:schemeClr val="bg1">
                    <a:lumMod val="85000"/>
                  </a:schemeClr>
                </a:gs>
                <a:gs pos="100000">
                  <a:srgbClr val="FFFF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28794" y="428604"/>
              <a:ext cx="2143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wack Cyrillic" pitchFamily="2" charset="-52"/>
                </a:rPr>
                <a:t>Нац</a:t>
              </a:r>
              <a:r>
                <a:rPr lang="uk-UA" sz="16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wack Cyrillic" pitchFamily="2" charset="-52"/>
                </a:rPr>
                <a:t>іонально-патріотичне</a:t>
              </a:r>
              <a:r>
                <a:rPr lang="uk-UA" sz="1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wack Cyrillic" pitchFamily="2" charset="-52"/>
                </a:rPr>
                <a:t> виховання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929190" y="214290"/>
            <a:ext cx="2163678" cy="1865240"/>
            <a:chOff x="4786314" y="0"/>
            <a:chExt cx="2163678" cy="1865240"/>
          </a:xfrm>
        </p:grpSpPr>
        <p:sp>
          <p:nvSpPr>
            <p:cNvPr id="12" name="Шестиугольник 11"/>
            <p:cNvSpPr/>
            <p:nvPr/>
          </p:nvSpPr>
          <p:spPr>
            <a:xfrm>
              <a:off x="4786314" y="0"/>
              <a:ext cx="2163678" cy="1865240"/>
            </a:xfrm>
            <a:prstGeom prst="hexagon">
              <a:avLst/>
            </a:prstGeom>
            <a:gradFill>
              <a:gsLst>
                <a:gs pos="0">
                  <a:srgbClr val="0070C0"/>
                </a:gs>
                <a:gs pos="50000">
                  <a:schemeClr val="bg1">
                    <a:lumMod val="85000"/>
                  </a:schemeClr>
                </a:gs>
                <a:gs pos="100000">
                  <a:srgbClr val="FFFF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29190" y="571504"/>
              <a:ext cx="2000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wack Cyrillic" pitchFamily="2" charset="-52"/>
                </a:rPr>
                <a:t>Правове  виховання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072198" y="2428868"/>
            <a:ext cx="2286016" cy="2008116"/>
            <a:chOff x="6500826" y="1928802"/>
            <a:chExt cx="2286016" cy="2008116"/>
          </a:xfrm>
        </p:grpSpPr>
        <p:sp>
          <p:nvSpPr>
            <p:cNvPr id="16" name="Шестиугольник 15"/>
            <p:cNvSpPr/>
            <p:nvPr/>
          </p:nvSpPr>
          <p:spPr>
            <a:xfrm>
              <a:off x="6500826" y="1928802"/>
              <a:ext cx="2286016" cy="2008116"/>
            </a:xfrm>
            <a:prstGeom prst="hexagon">
              <a:avLst/>
            </a:prstGeom>
            <a:gradFill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6578" y="2643182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wack Cyrillic" pitchFamily="2" charset="-52"/>
                </a:rPr>
                <a:t>Моральне виховання</a:t>
              </a:r>
              <a:endParaRPr lang="ru-RU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929190" y="4786322"/>
            <a:ext cx="2163678" cy="1865240"/>
            <a:chOff x="5500694" y="4500570"/>
            <a:chExt cx="2163678" cy="1865240"/>
          </a:xfrm>
        </p:grpSpPr>
        <p:sp>
          <p:nvSpPr>
            <p:cNvPr id="15" name="Шестиугольник 14"/>
            <p:cNvSpPr/>
            <p:nvPr/>
          </p:nvSpPr>
          <p:spPr>
            <a:xfrm>
              <a:off x="5500694" y="4500570"/>
              <a:ext cx="2163678" cy="1865240"/>
            </a:xfrm>
            <a:prstGeom prst="hexagon">
              <a:avLst/>
            </a:prstGeom>
            <a:gradFill>
              <a:gsLst>
                <a:gs pos="0">
                  <a:srgbClr val="FF0066"/>
                </a:gs>
                <a:gs pos="50000">
                  <a:srgbClr val="FF99CC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43570" y="4929198"/>
              <a:ext cx="17859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wack Cyrillic" pitchFamily="2" charset="-52"/>
                </a:rPr>
                <a:t>Художньо-естетичне виховання</a:t>
              </a:r>
              <a:endParaRPr lang="ru-RU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857356" y="4786322"/>
            <a:ext cx="2163678" cy="1865240"/>
            <a:chOff x="2285984" y="4222694"/>
            <a:chExt cx="2163678" cy="1865240"/>
          </a:xfrm>
        </p:grpSpPr>
        <p:sp>
          <p:nvSpPr>
            <p:cNvPr id="14" name="Шестиугольник 13"/>
            <p:cNvSpPr/>
            <p:nvPr/>
          </p:nvSpPr>
          <p:spPr>
            <a:xfrm>
              <a:off x="2285984" y="4222694"/>
              <a:ext cx="2163678" cy="1865240"/>
            </a:xfrm>
            <a:prstGeom prst="hexagon">
              <a:avLst/>
            </a:prstGeom>
            <a:gradFill>
              <a:gsLst>
                <a:gs pos="0">
                  <a:srgbClr val="0070C0"/>
                </a:gs>
                <a:gs pos="50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1736" y="4865636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41A6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wack Cyrillic" pitchFamily="2" charset="-52"/>
                </a:rPr>
                <a:t>Фізичне виховання</a:t>
              </a:r>
              <a:endParaRPr lang="ru-RU" dirty="0">
                <a:solidFill>
                  <a:srgbClr val="41A6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14348" y="2500306"/>
            <a:ext cx="2163678" cy="1865240"/>
            <a:chOff x="285720" y="2000240"/>
            <a:chExt cx="2163678" cy="1865240"/>
          </a:xfrm>
        </p:grpSpPr>
        <p:sp>
          <p:nvSpPr>
            <p:cNvPr id="13" name="Шестиугольник 12"/>
            <p:cNvSpPr/>
            <p:nvPr/>
          </p:nvSpPr>
          <p:spPr>
            <a:xfrm>
              <a:off x="285720" y="2000240"/>
              <a:ext cx="2163678" cy="1865240"/>
            </a:xfrm>
            <a:prstGeom prst="hexagon">
              <a:avLst/>
            </a:prstGeom>
            <a:gradFill>
              <a:gsLst>
                <a:gs pos="0">
                  <a:srgbClr val="28AC04"/>
                </a:gs>
                <a:gs pos="50000">
                  <a:srgbClr val="00FF00"/>
                </a:gs>
                <a:gs pos="100000">
                  <a:schemeClr val="bg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8596" y="2571744"/>
              <a:ext cx="1857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wack Cyrillic" pitchFamily="2" charset="-52"/>
                </a:rPr>
                <a:t>Екологічне виховання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wack Cyrillic" pitchFamily="2" charset="-52"/>
              </a:endParaRPr>
            </a:p>
          </p:txBody>
        </p:sp>
      </p:grpSp>
    </p:spTree>
  </p:cSld>
  <p:clrMapOvr>
    <a:masterClrMapping/>
  </p:clrMapOvr>
  <p:transition advClick="0"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70526_093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596" y="3857628"/>
            <a:ext cx="4143404" cy="248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Брейн ринг Вишива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4147">
            <a:off x="5887880" y="207220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51517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b="1" dirty="0" err="1" smtClean="0">
                <a:solidFill>
                  <a:srgbClr val="0070C0"/>
                </a:solidFill>
                <a:latin typeface="Stradivari script" pitchFamily="2" charset="0"/>
                <a:cs typeface="Times New Roman" pitchFamily="18" charset="0"/>
              </a:rPr>
              <a:t>Національно</a:t>
            </a:r>
            <a:r>
              <a:rPr lang="uk-UA" sz="4800" b="1" dirty="0" err="1" smtClean="0">
                <a:solidFill>
                  <a:srgbClr val="FFC000"/>
                </a:solidFill>
                <a:latin typeface="Stradivari script" pitchFamily="2" charset="0"/>
                <a:cs typeface="Times New Roman" pitchFamily="18" charset="0"/>
              </a:rPr>
              <a:t>-</a:t>
            </a:r>
            <a:r>
              <a:rPr lang="uk-UA" sz="4800" b="1" dirty="0" smtClean="0">
                <a:solidFill>
                  <a:srgbClr val="FFC000"/>
                </a:solidFill>
                <a:latin typeface="Stradivari script" pitchFamily="2" charset="0"/>
                <a:cs typeface="Times New Roman" pitchFamily="18" charset="0"/>
              </a:rPr>
              <a:t> патріотичне </a:t>
            </a:r>
            <a:r>
              <a:rPr lang="uk-UA" sz="4800" b="1" dirty="0" smtClean="0">
                <a:solidFill>
                  <a:srgbClr val="FFFF00"/>
                </a:solidFill>
                <a:latin typeface="Stradivari script" pitchFamily="2" charset="0"/>
                <a:cs typeface="Times New Roman" pitchFamily="18" charset="0"/>
              </a:rPr>
              <a:t>виховання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патріотичних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вироблення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ідеалу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служіння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народові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трудового та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героїчного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подвигу в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процвітання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Відкриття табірної зміни;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День козацтва;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День вишиванки/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Embroidery Day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открытие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5229200"/>
            <a:ext cx="3303971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70530_0804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6104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01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0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01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01"/>
                            </p:stCondLst>
                            <p:childTnLst>
                              <p:par>
                                <p:cTn id="3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01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201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701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357686" y="3500438"/>
            <a:ext cx="2214578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рейн рин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688" y="1571612"/>
            <a:ext cx="2500312" cy="333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300" b="1" dirty="0" smtClean="0">
                <a:solidFill>
                  <a:schemeClr val="accent6">
                    <a:lumMod val="75000"/>
                  </a:schemeClr>
                </a:solidFill>
                <a:latin typeface="Stradivari script" pitchFamily="2" charset="0"/>
                <a:cs typeface="Times New Roman" pitchFamily="18" charset="0"/>
              </a:rPr>
              <a:t>Правове виховання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ru-RU" sz="27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прищеплення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прав </a:t>
            </a:r>
            <a:r>
              <a:rPr lang="ru-RU" sz="27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свобод </a:t>
            </a:r>
            <a:r>
              <a:rPr lang="ru-RU" sz="27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громадянина</a:t>
            </a:r>
            <a:endParaRPr lang="ru-RU" sz="27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1143008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День захисту прав дитини/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Child`s Day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0531_094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643314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5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75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f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500306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70613_113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571744"/>
            <a:ext cx="2464575" cy="32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ень смех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905361"/>
            <a:ext cx="2928958" cy="19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узей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1643050"/>
            <a:ext cx="2571736" cy="342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DA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DA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</a:br>
            <a:r>
              <a:rPr lang="ru-RU" sz="5300" dirty="0" err="1" smtClean="0">
                <a:solidFill>
                  <a:srgbClr val="DA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Моральне</a:t>
            </a:r>
            <a:r>
              <a:rPr lang="ru-RU" sz="5300" dirty="0" smtClean="0">
                <a:solidFill>
                  <a:srgbClr val="DA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DA1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radivari script" pitchFamily="2" charset="0"/>
                <a:cs typeface="Times New Roman" pitchFamily="18" charset="0"/>
              </a:rPr>
              <a:t>виховання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прищеплення й розвиток моральних почуттів і рис особистості, формування розуміння норм загальнолюдської і народної моралі</a:t>
            </a:r>
            <a:endParaRPr lang="ru-RU" sz="27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161448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Day of Politeness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День сміху/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Day of Laugh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uk-UA" sz="2000" b="1" dirty="0" smtClean="0"/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f00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4286256"/>
            <a:ext cx="3111492" cy="233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9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9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9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9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9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900"/>
                            </p:stCondLst>
                            <p:childTnLst>
                              <p:par>
                                <p:cTn id="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G_20170602_115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857" y="785794"/>
            <a:ext cx="2524143" cy="18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Япония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1682">
            <a:off x="4286248" y="3047997"/>
            <a:ext cx="2857502" cy="381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ДЮТ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76727" flipH="1">
            <a:off x="265222" y="3625825"/>
            <a:ext cx="1743949" cy="310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uk-UA" sz="4900" b="1" dirty="0" smtClean="0">
                <a:solidFill>
                  <a:srgbClr val="7030A0"/>
                </a:solidFill>
                <a:latin typeface="Coca-Cola Regular rus-lat" pitchFamily="2" charset="0"/>
                <a:cs typeface="Times New Roman" pitchFamily="18" charset="0"/>
              </a:rPr>
              <a:t>Художньо-естетичне виховання </a:t>
            </a:r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229600" cy="2500329"/>
          </a:xfrm>
        </p:spPr>
        <p:txBody>
          <a:bodyPr>
            <a:normAutofit/>
          </a:bodyPr>
          <a:lstStyle/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День японської культури/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Day of Japan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День пісні та музики/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Day of Music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Міс та Містер табір – 2017/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«Miss and Mister Camp – 2017»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День прощання з табором/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Day of Farewell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День бантик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The Day of Bows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b="1" dirty="0" smtClean="0"/>
          </a:p>
          <a:p>
            <a:endParaRPr lang="ru-RU" dirty="0"/>
          </a:p>
        </p:txBody>
      </p:sp>
      <p:pic>
        <p:nvPicPr>
          <p:cNvPr id="7" name="Рисунок 6" descr="IMG_20170613_100529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 rot="642387">
            <a:off x="2416160" y="3944638"/>
            <a:ext cx="1914269" cy="255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70613_100413.jpg"/>
          <p:cNvPicPr>
            <a:picLocks noChangeAspect="1"/>
          </p:cNvPicPr>
          <p:nvPr/>
        </p:nvPicPr>
        <p:blipFill>
          <a:blip r:embed="rId7" cstate="print">
            <a:lum contrast="20000"/>
          </a:blip>
          <a:stretch>
            <a:fillRect/>
          </a:stretch>
        </p:blipFill>
        <p:spPr>
          <a:xfrm>
            <a:off x="7308304" y="3501008"/>
            <a:ext cx="1660915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57158" y="57148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художньо-естетичної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освіченості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вихованості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700"/>
                            </p:stCondLst>
                            <p:childTnLst>
                              <p:par>
                                <p:cTn id="8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лімпійский вого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14554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еселі старт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00" y="1142984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физ-ра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643182"/>
            <a:ext cx="3571900" cy="236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tradivari script" pitchFamily="2" charset="0"/>
                <a:cs typeface="Times New Roman" pitchFamily="18" charset="0"/>
              </a:rPr>
              <a:t>Фізичне виховання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Stradivari script" pitchFamily="2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714357"/>
            <a:ext cx="8229600" cy="18573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утвердження здорового способу життя як невід'ємного елемента загальної культури особистості</a:t>
            </a:r>
          </a:p>
          <a:p>
            <a:pPr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День охорони безпеки життєдіяльності;</a:t>
            </a:r>
            <a:endParaRPr lang="uk-UA" sz="2000" b="1" dirty="0" smtClean="0"/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День здоров’я/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Health Day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Олiмпiйський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день /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OlympicDay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uk-UA" b="1" dirty="0" smtClean="0"/>
          </a:p>
          <a:p>
            <a:endParaRPr lang="ru-RU" dirty="0"/>
          </a:p>
        </p:txBody>
      </p:sp>
      <p:pic>
        <p:nvPicPr>
          <p:cNvPr id="6" name="Рисунок 5" descr="Естафет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357694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вест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4823430"/>
            <a:ext cx="3071802" cy="203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muzyka-dlya-fona--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362</Words>
  <Application>Microsoft Office PowerPoint</Application>
  <PresentationFormat>Экран (4:3)</PresentationFormat>
  <Paragraphs>68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Табір відпочинку з денним перебуванням «Лідер» Ізюмської гімназії №3 Ізюмської міської ради Харківської області  вул. Капітана Орлова 5А, місто Ізюм, Харківської області</vt:lpstr>
      <vt:lpstr>Режим роботи</vt:lpstr>
      <vt:lpstr>Слайд 3</vt:lpstr>
      <vt:lpstr>Слайд 4</vt:lpstr>
      <vt:lpstr> </vt:lpstr>
      <vt:lpstr>Правове виховання Мета: формування правової культури, прищеплення поваги до прав і свобод людини і громадянина</vt:lpstr>
      <vt:lpstr> Моральне виховання Мета:  прищеплення й розвиток моральних почуттів і рис особистості, формування розуміння норм загальнолюдської і народної моралі</vt:lpstr>
      <vt:lpstr>Художньо-естетичне виховання  </vt:lpstr>
      <vt:lpstr>Фізичне виховання</vt:lpstr>
      <vt:lpstr>Екологічне виховання  </vt:lpstr>
      <vt:lpstr>Слайд 11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Admin</cp:lastModifiedBy>
  <cp:revision>115</cp:revision>
  <dcterms:created xsi:type="dcterms:W3CDTF">2017-06-19T08:06:08Z</dcterms:created>
  <dcterms:modified xsi:type="dcterms:W3CDTF">2017-06-22T12:30:02Z</dcterms:modified>
</cp:coreProperties>
</file>