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57" r:id="rId4"/>
    <p:sldId id="258" r:id="rId5"/>
    <p:sldId id="263" r:id="rId6"/>
    <p:sldId id="259" r:id="rId7"/>
    <p:sldId id="260" r:id="rId8"/>
    <p:sldId id="262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G:\&#1057;&#1087;&#1080;&#1089;&#1086;&#1082;%20&#1076;&#1077;&#1090;&#1077;&#1081;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G:\&#1057;&#1087;&#1080;&#1089;&#1086;&#1082;%20&#1076;&#1077;&#1090;&#1077;&#1081;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G:\&#1057;&#1087;&#1080;&#1089;&#1086;&#1082;%20&#1076;&#1077;&#1090;&#1077;&#1081;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G:\&#1057;&#1087;&#1080;&#1089;&#1086;&#1082;%20&#1076;&#1077;&#1090;&#1077;&#1081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Лист1!$M$11</c:f>
              <c:strCache>
                <c:ptCount val="1"/>
                <c:pt idx="0">
                  <c:v>Обстежено учнів 
1-4 класів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Лист1!$L$12:$L$20</c:f>
              <c:strCache>
                <c:ptCount val="9"/>
                <c:pt idx="0">
                  <c:v>№1</c:v>
                </c:pt>
                <c:pt idx="1">
                  <c:v>№2</c:v>
                </c:pt>
                <c:pt idx="2">
                  <c:v>№3</c:v>
                </c:pt>
                <c:pt idx="3">
                  <c:v>№4</c:v>
                </c:pt>
                <c:pt idx="4">
                  <c:v>№5</c:v>
                </c:pt>
                <c:pt idx="5">
                  <c:v>№6</c:v>
                </c:pt>
                <c:pt idx="6">
                  <c:v>№10</c:v>
                </c:pt>
                <c:pt idx="7">
                  <c:v>№11</c:v>
                </c:pt>
                <c:pt idx="8">
                  <c:v>№12</c:v>
                </c:pt>
              </c:strCache>
            </c:strRef>
          </c:cat>
          <c:val>
            <c:numRef>
              <c:f>Лист1!$M$12:$M$20</c:f>
              <c:numCache>
                <c:formatCode>General</c:formatCode>
                <c:ptCount val="9"/>
                <c:pt idx="0">
                  <c:v>171</c:v>
                </c:pt>
                <c:pt idx="1">
                  <c:v>187</c:v>
                </c:pt>
                <c:pt idx="2">
                  <c:v>282</c:v>
                </c:pt>
                <c:pt idx="3">
                  <c:v>270</c:v>
                </c:pt>
                <c:pt idx="4">
                  <c:v>163</c:v>
                </c:pt>
                <c:pt idx="5">
                  <c:v>207</c:v>
                </c:pt>
                <c:pt idx="6">
                  <c:v>138</c:v>
                </c:pt>
                <c:pt idx="7">
                  <c:v>169</c:v>
                </c:pt>
                <c:pt idx="8">
                  <c:v>272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444-46AB-B670-6FF5F812AD0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4238208"/>
        <c:axId val="75735040"/>
      </c:barChart>
      <c:catAx>
        <c:axId val="7423820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75735040"/>
        <c:crosses val="autoZero"/>
        <c:auto val="1"/>
        <c:lblAlgn val="ctr"/>
        <c:lblOffset val="100"/>
        <c:noMultiLvlLbl val="0"/>
      </c:catAx>
      <c:valAx>
        <c:axId val="7573504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7423820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/>
              <a:t>Відсоток учнів з порушеннями</a:t>
            </a:r>
            <a:r>
              <a:rPr lang="ru-RU" baseline="0"/>
              <a:t> мовлення, письма та читання, від загальної кількості учнів</a:t>
            </a:r>
            <a:endParaRPr lang="ru-RU"/>
          </a:p>
        </c:rich>
      </c:tx>
      <c:layout>
        <c:manualLayout>
          <c:xMode val="edge"/>
          <c:yMode val="edge"/>
          <c:x val="0.31223600174978128"/>
          <c:y val="2.7777777777777776E-2"/>
        </c:manualLayout>
      </c:layout>
      <c:overlay val="0"/>
      <c:spPr>
        <a:noFill/>
        <a:ln>
          <a:noFill/>
        </a:ln>
        <a:effectLst/>
      </c:spPr>
    </c:title>
    <c:autoTitleDeleted val="0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D882-418A-ADD3-098B1A24B4B6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D882-418A-ADD3-098B1A24B4B6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Лист1!$L$1:$M$1</c:f>
              <c:strCache>
                <c:ptCount val="2"/>
                <c:pt idx="0">
                  <c:v>Кількість дітей без вад</c:v>
                </c:pt>
                <c:pt idx="1">
                  <c:v>Кількість дітей з порушеннями мовлення, письма та читання</c:v>
                </c:pt>
              </c:strCache>
            </c:strRef>
          </c:cat>
          <c:val>
            <c:numRef>
              <c:f>Лист1!$L$3:$M$3</c:f>
              <c:numCache>
                <c:formatCode>General</c:formatCode>
                <c:ptCount val="2"/>
                <c:pt idx="0">
                  <c:v>1493</c:v>
                </c:pt>
                <c:pt idx="1">
                  <c:v>366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D882-418A-ADD3-098B1A24B4B6}"/>
            </c:ext>
          </c:extLst>
        </c:ser>
        <c:ser>
          <c:idx val="1"/>
          <c:order val="1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6-D882-418A-ADD3-098B1A24B4B6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8-D882-418A-ADD3-098B1A24B4B6}"/>
              </c:ext>
            </c:extLst>
          </c:dPt>
          <c:dLbls>
            <c:spPr>
              <a:pattFill prst="pct75">
                <a:fgClr>
                  <a:sysClr val="windowText" lastClr="000000">
                    <a:lumMod val="75000"/>
                    <a:lumOff val="25000"/>
                  </a:sysClr>
                </a:fgClr>
                <a:bgClr>
                  <a:sysClr val="windowText" lastClr="000000">
                    <a:lumMod val="65000"/>
                    <a:lumOff val="35000"/>
                  </a:sys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Лист1!$L$1:$M$1</c:f>
              <c:strCache>
                <c:ptCount val="2"/>
                <c:pt idx="0">
                  <c:v>Кількість дітей без вад</c:v>
                </c:pt>
                <c:pt idx="1">
                  <c:v>Кількість дітей з порушеннями мовлення, письма та читання</c:v>
                </c:pt>
              </c:strCache>
            </c:strRef>
          </c:cat>
          <c:val>
            <c:numRef>
              <c:f>Лист1!$L$3:$M$3</c:f>
              <c:numCache>
                <c:formatCode>General</c:formatCode>
                <c:ptCount val="2"/>
                <c:pt idx="0">
                  <c:v>1493</c:v>
                </c:pt>
                <c:pt idx="1">
                  <c:v>366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D882-418A-ADD3-098B1A24B4B6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4849484274991942"/>
          <c:y val="0.31956962961686375"/>
          <c:w val="0.3427332274255192"/>
          <c:h val="0.32384894084395766"/>
        </c:manualLayout>
      </c:layout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rtl="0">
            <a:defRPr sz="14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Лист1!$M$11</c:f>
              <c:strCache>
                <c:ptCount val="1"/>
                <c:pt idx="0">
                  <c:v>Обстежено учнів 
1-4 класів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Лист1!$L$12:$L$20</c:f>
              <c:strCache>
                <c:ptCount val="9"/>
                <c:pt idx="0">
                  <c:v>№1</c:v>
                </c:pt>
                <c:pt idx="1">
                  <c:v>№2</c:v>
                </c:pt>
                <c:pt idx="2">
                  <c:v>№3</c:v>
                </c:pt>
                <c:pt idx="3">
                  <c:v>№4</c:v>
                </c:pt>
                <c:pt idx="4">
                  <c:v>№5</c:v>
                </c:pt>
                <c:pt idx="5">
                  <c:v>№6</c:v>
                </c:pt>
                <c:pt idx="6">
                  <c:v>№10</c:v>
                </c:pt>
                <c:pt idx="7">
                  <c:v>№11</c:v>
                </c:pt>
                <c:pt idx="8">
                  <c:v>№12</c:v>
                </c:pt>
              </c:strCache>
            </c:strRef>
          </c:cat>
          <c:val>
            <c:numRef>
              <c:f>Лист1!$M$12:$M$20</c:f>
              <c:numCache>
                <c:formatCode>General</c:formatCode>
                <c:ptCount val="9"/>
                <c:pt idx="0">
                  <c:v>171</c:v>
                </c:pt>
                <c:pt idx="1">
                  <c:v>187</c:v>
                </c:pt>
                <c:pt idx="2">
                  <c:v>282</c:v>
                </c:pt>
                <c:pt idx="3">
                  <c:v>270</c:v>
                </c:pt>
                <c:pt idx="4">
                  <c:v>163</c:v>
                </c:pt>
                <c:pt idx="5">
                  <c:v>207</c:v>
                </c:pt>
                <c:pt idx="6">
                  <c:v>138</c:v>
                </c:pt>
                <c:pt idx="7">
                  <c:v>169</c:v>
                </c:pt>
                <c:pt idx="8">
                  <c:v>272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6E0-4356-9917-1C08B9D210B0}"/>
            </c:ext>
          </c:extLst>
        </c:ser>
        <c:ser>
          <c:idx val="1"/>
          <c:order val="1"/>
          <c:tx>
            <c:strRef>
              <c:f>Лист1!$N$11</c:f>
              <c:strCache>
                <c:ptCount val="1"/>
                <c:pt idx="0">
                  <c:v>Учнів з
вадами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Лист1!$L$12:$L$20</c:f>
              <c:strCache>
                <c:ptCount val="9"/>
                <c:pt idx="0">
                  <c:v>№1</c:v>
                </c:pt>
                <c:pt idx="1">
                  <c:v>№2</c:v>
                </c:pt>
                <c:pt idx="2">
                  <c:v>№3</c:v>
                </c:pt>
                <c:pt idx="3">
                  <c:v>№4</c:v>
                </c:pt>
                <c:pt idx="4">
                  <c:v>№5</c:v>
                </c:pt>
                <c:pt idx="5">
                  <c:v>№6</c:v>
                </c:pt>
                <c:pt idx="6">
                  <c:v>№10</c:v>
                </c:pt>
                <c:pt idx="7">
                  <c:v>№11</c:v>
                </c:pt>
                <c:pt idx="8">
                  <c:v>№12</c:v>
                </c:pt>
              </c:strCache>
            </c:strRef>
          </c:cat>
          <c:val>
            <c:numRef>
              <c:f>Лист1!$N$12:$N$20</c:f>
              <c:numCache>
                <c:formatCode>General</c:formatCode>
                <c:ptCount val="9"/>
                <c:pt idx="0">
                  <c:v>27</c:v>
                </c:pt>
                <c:pt idx="1">
                  <c:v>40</c:v>
                </c:pt>
                <c:pt idx="2">
                  <c:v>43</c:v>
                </c:pt>
                <c:pt idx="3">
                  <c:v>38</c:v>
                </c:pt>
                <c:pt idx="4">
                  <c:v>50</c:v>
                </c:pt>
                <c:pt idx="5">
                  <c:v>43</c:v>
                </c:pt>
                <c:pt idx="6">
                  <c:v>46</c:v>
                </c:pt>
                <c:pt idx="7">
                  <c:v>25</c:v>
                </c:pt>
                <c:pt idx="8">
                  <c:v>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6E0-4356-9917-1C08B9D210B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overlap val="40"/>
        <c:axId val="20804736"/>
        <c:axId val="20806272"/>
      </c:barChart>
      <c:catAx>
        <c:axId val="2080473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20806272"/>
        <c:crosses val="autoZero"/>
        <c:auto val="1"/>
        <c:lblAlgn val="ctr"/>
        <c:lblOffset val="100"/>
        <c:noMultiLvlLbl val="0"/>
      </c:catAx>
      <c:valAx>
        <c:axId val="20806272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2080473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Лист1!$N$11</c:f>
              <c:strCache>
                <c:ptCount val="1"/>
                <c:pt idx="0">
                  <c:v>Учнів з
вадами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Лист1!$L$12:$L$20</c:f>
              <c:strCache>
                <c:ptCount val="9"/>
                <c:pt idx="0">
                  <c:v>№1</c:v>
                </c:pt>
                <c:pt idx="1">
                  <c:v>№2</c:v>
                </c:pt>
                <c:pt idx="2">
                  <c:v>№3</c:v>
                </c:pt>
                <c:pt idx="3">
                  <c:v>№4</c:v>
                </c:pt>
                <c:pt idx="4">
                  <c:v>№5</c:v>
                </c:pt>
                <c:pt idx="5">
                  <c:v>№6</c:v>
                </c:pt>
                <c:pt idx="6">
                  <c:v>№10</c:v>
                </c:pt>
                <c:pt idx="7">
                  <c:v>№11</c:v>
                </c:pt>
                <c:pt idx="8">
                  <c:v>№12</c:v>
                </c:pt>
              </c:strCache>
            </c:strRef>
          </c:cat>
          <c:val>
            <c:numRef>
              <c:f>Лист1!$N$12:$N$20</c:f>
              <c:numCache>
                <c:formatCode>General</c:formatCode>
                <c:ptCount val="9"/>
                <c:pt idx="0">
                  <c:v>27</c:v>
                </c:pt>
                <c:pt idx="1">
                  <c:v>40</c:v>
                </c:pt>
                <c:pt idx="2">
                  <c:v>43</c:v>
                </c:pt>
                <c:pt idx="3">
                  <c:v>38</c:v>
                </c:pt>
                <c:pt idx="4">
                  <c:v>50</c:v>
                </c:pt>
                <c:pt idx="5">
                  <c:v>43</c:v>
                </c:pt>
                <c:pt idx="6">
                  <c:v>46</c:v>
                </c:pt>
                <c:pt idx="7">
                  <c:v>25</c:v>
                </c:pt>
                <c:pt idx="8">
                  <c:v>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AA2-428C-8FE0-A748E953195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6006912"/>
        <c:axId val="76008448"/>
      </c:barChart>
      <c:catAx>
        <c:axId val="7600691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76008448"/>
        <c:crosses val="autoZero"/>
        <c:auto val="1"/>
        <c:lblAlgn val="ctr"/>
        <c:lblOffset val="100"/>
        <c:noMultiLvlLbl val="0"/>
      </c:catAx>
      <c:valAx>
        <c:axId val="7600844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7600691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Лист1!$O$11</c:f>
              <c:strCache>
                <c:ptCount val="1"/>
                <c:pt idx="0">
                  <c:v>% учнів з
вадами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Лист1!$L$12:$L$20</c:f>
              <c:strCache>
                <c:ptCount val="9"/>
                <c:pt idx="0">
                  <c:v>№1</c:v>
                </c:pt>
                <c:pt idx="1">
                  <c:v>№2</c:v>
                </c:pt>
                <c:pt idx="2">
                  <c:v>№3</c:v>
                </c:pt>
                <c:pt idx="3">
                  <c:v>№4</c:v>
                </c:pt>
                <c:pt idx="4">
                  <c:v>№5</c:v>
                </c:pt>
                <c:pt idx="5">
                  <c:v>№6</c:v>
                </c:pt>
                <c:pt idx="6">
                  <c:v>№10</c:v>
                </c:pt>
                <c:pt idx="7">
                  <c:v>№11</c:v>
                </c:pt>
                <c:pt idx="8">
                  <c:v>№12</c:v>
                </c:pt>
              </c:strCache>
            </c:strRef>
          </c:cat>
          <c:val>
            <c:numRef>
              <c:f>Лист1!$O$12:$O$20</c:f>
              <c:numCache>
                <c:formatCode>0</c:formatCode>
                <c:ptCount val="9"/>
                <c:pt idx="0">
                  <c:v>15.789473684210526</c:v>
                </c:pt>
                <c:pt idx="1">
                  <c:v>21.390374331550802</c:v>
                </c:pt>
                <c:pt idx="2">
                  <c:v>15.24822695035461</c:v>
                </c:pt>
                <c:pt idx="3">
                  <c:v>14.074074074074074</c:v>
                </c:pt>
                <c:pt idx="4">
                  <c:v>30.674846625766872</c:v>
                </c:pt>
                <c:pt idx="5">
                  <c:v>20.772946859903382</c:v>
                </c:pt>
                <c:pt idx="6">
                  <c:v>33.333333333333336</c:v>
                </c:pt>
                <c:pt idx="7">
                  <c:v>14.792899408284024</c:v>
                </c:pt>
                <c:pt idx="8">
                  <c:v>19.852941176470587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AC0-4445-A467-3C188CA77B0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6066816"/>
        <c:axId val="76068352"/>
      </c:barChart>
      <c:catAx>
        <c:axId val="7606681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76068352"/>
        <c:crosses val="autoZero"/>
        <c:auto val="1"/>
        <c:lblAlgn val="ctr"/>
        <c:lblOffset val="100"/>
        <c:noMultiLvlLbl val="0"/>
      </c:catAx>
      <c:valAx>
        <c:axId val="76068352"/>
        <c:scaling>
          <c:orientation val="minMax"/>
        </c:scaling>
        <c:delete val="0"/>
        <c:axPos val="l"/>
        <c:majorGridlines/>
        <c:numFmt formatCode="0" sourceLinked="1"/>
        <c:majorTickMark val="out"/>
        <c:minorTickMark val="none"/>
        <c:tickLblPos val="nextTo"/>
        <c:crossAx val="7606681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14.03.2018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Объект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14.03.2018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14.03.2018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14.03.2018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Объект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14.03.2018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14.03.2018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14.03.2018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14.03.2018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r"/>
            <a:r>
              <a:rPr lang="uk-UA" sz="2000" dirty="0" smtClean="0"/>
              <a:t>Комарова О.В.</a:t>
            </a:r>
            <a:br>
              <a:rPr lang="uk-UA" sz="2000" dirty="0" smtClean="0"/>
            </a:br>
            <a:r>
              <a:rPr lang="uk-UA" sz="2000" dirty="0" smtClean="0"/>
              <a:t/>
            </a:r>
            <a:br>
              <a:rPr lang="uk-UA" sz="2000" dirty="0" smtClean="0"/>
            </a:br>
            <a:r>
              <a:rPr lang="uk-UA" sz="2000" dirty="0" smtClean="0"/>
              <a:t>вчитель-логопед логопедичного пункту</a:t>
            </a:r>
            <a:endParaRPr lang="ru-RU" sz="2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61020" y="836712"/>
            <a:ext cx="8098160" cy="1512168"/>
          </a:xfrm>
        </p:spPr>
        <p:txBody>
          <a:bodyPr>
            <a:normAutofit/>
          </a:bodyPr>
          <a:lstStyle/>
          <a:p>
            <a:r>
              <a:rPr lang="uk-UA" sz="4000" dirty="0" smtClean="0"/>
              <a:t>Результати обстеження учнів 1-4 класів в </a:t>
            </a:r>
            <a:r>
              <a:rPr lang="uk-UA" sz="4000" dirty="0" smtClean="0"/>
              <a:t>ЗЗ</a:t>
            </a:r>
            <a:r>
              <a:rPr lang="en-US" sz="4000" dirty="0" smtClean="0"/>
              <a:t>C</a:t>
            </a:r>
            <a:r>
              <a:rPr lang="uk-UA" sz="4000" dirty="0"/>
              <a:t>О</a:t>
            </a:r>
            <a:r>
              <a:rPr lang="uk-UA" sz="4000" dirty="0" smtClean="0"/>
              <a:t>  </a:t>
            </a:r>
            <a:r>
              <a:rPr lang="uk-UA" sz="4000" dirty="0" err="1" smtClean="0"/>
              <a:t>м.Ізюм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31642732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457200"/>
            <a:ext cx="7920880" cy="595536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484784"/>
            <a:ext cx="8686800" cy="4525963"/>
          </a:xfrm>
        </p:spPr>
        <p:txBody>
          <a:bodyPr>
            <a:normAutofit/>
          </a:bodyPr>
          <a:lstStyle/>
          <a:p>
            <a:r>
              <a:rPr lang="uk-UA" sz="4000" dirty="0" smtClean="0"/>
              <a:t>Наказ </a:t>
            </a:r>
            <a:r>
              <a:rPr lang="en-US" sz="4000" dirty="0" smtClean="0"/>
              <a:t>“</a:t>
            </a:r>
            <a:r>
              <a:rPr lang="uk-UA" sz="4000" dirty="0" smtClean="0"/>
              <a:t>Про затвердження положення про логопедичний пункт системи освіти від 13.05.1993 №135</a:t>
            </a:r>
            <a:r>
              <a:rPr lang="en-US" sz="4000" dirty="0" smtClean="0"/>
              <a:t>”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21617392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800" dirty="0" err="1"/>
              <a:t>Кількість</a:t>
            </a:r>
            <a:r>
              <a:rPr lang="ru-RU" sz="2800" dirty="0"/>
              <a:t> </a:t>
            </a:r>
            <a:r>
              <a:rPr lang="ru-RU" sz="2800" dirty="0" err="1"/>
              <a:t>обстежених</a:t>
            </a:r>
            <a:r>
              <a:rPr lang="ru-RU" sz="2800" dirty="0"/>
              <a:t> </a:t>
            </a:r>
            <a:r>
              <a:rPr lang="ru-RU" sz="2800" dirty="0" err="1" smtClean="0"/>
              <a:t>учнів</a:t>
            </a:r>
            <a:r>
              <a:rPr lang="ru-RU" sz="2800" dirty="0" smtClean="0"/>
              <a:t> 1-4 </a:t>
            </a:r>
            <a:r>
              <a:rPr lang="ru-RU" sz="2800" dirty="0" err="1"/>
              <a:t>класів</a:t>
            </a:r>
            <a:r>
              <a:rPr lang="ru-RU" sz="2800" dirty="0"/>
              <a:t> в ЗЗСО</a:t>
            </a:r>
            <a:br>
              <a:rPr lang="ru-RU" sz="2800" dirty="0"/>
            </a:br>
            <a:endParaRPr lang="ru-RU" sz="2800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04200627"/>
              </p:ext>
            </p:extLst>
          </p:nvPr>
        </p:nvGraphicFramePr>
        <p:xfrm>
          <a:off x="304800" y="1554163"/>
          <a:ext cx="86868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925889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000" dirty="0" smtClean="0"/>
              <a:t>% </a:t>
            </a:r>
            <a:r>
              <a:rPr lang="ru-RU" sz="2000" dirty="0" err="1"/>
              <a:t>учнів</a:t>
            </a:r>
            <a:r>
              <a:rPr lang="ru-RU" sz="2000" dirty="0"/>
              <a:t> з </a:t>
            </a:r>
            <a:r>
              <a:rPr lang="ru-RU" sz="2000" dirty="0" err="1"/>
              <a:t>порушеннями</a:t>
            </a:r>
            <a:r>
              <a:rPr lang="ru-RU" sz="2000" dirty="0"/>
              <a:t> </a:t>
            </a:r>
            <a:r>
              <a:rPr lang="ru-RU" sz="2000" dirty="0" err="1"/>
              <a:t>мовлення</a:t>
            </a:r>
            <a:r>
              <a:rPr lang="ru-RU" sz="2000" dirty="0"/>
              <a:t>, письма та </a:t>
            </a:r>
            <a:r>
              <a:rPr lang="ru-RU" sz="2000" dirty="0" err="1"/>
              <a:t>читання</a:t>
            </a:r>
            <a:r>
              <a:rPr lang="ru-RU" sz="2000" dirty="0"/>
              <a:t>, </a:t>
            </a:r>
            <a:r>
              <a:rPr lang="ru-RU" sz="2000" dirty="0" err="1"/>
              <a:t>від</a:t>
            </a:r>
            <a:r>
              <a:rPr lang="ru-RU" sz="2000" dirty="0"/>
              <a:t> </a:t>
            </a:r>
            <a:r>
              <a:rPr lang="ru-RU" sz="2000" dirty="0" err="1"/>
              <a:t>загальної</a:t>
            </a:r>
            <a:r>
              <a:rPr lang="ru-RU" sz="2000" dirty="0"/>
              <a:t> </a:t>
            </a:r>
            <a:r>
              <a:rPr lang="ru-RU" sz="2000" dirty="0" err="1"/>
              <a:t>кількості</a:t>
            </a:r>
            <a:r>
              <a:rPr lang="ru-RU" sz="2000" dirty="0"/>
              <a:t> </a:t>
            </a:r>
            <a:r>
              <a:rPr lang="ru-RU" sz="2000" dirty="0" err="1" smtClean="0"/>
              <a:t>учнів</a:t>
            </a:r>
            <a:r>
              <a:rPr lang="ru-RU" sz="2000" dirty="0" smtClean="0"/>
              <a:t> в ЗЗСО </a:t>
            </a:r>
            <a:r>
              <a:rPr lang="ru-RU" sz="2000" dirty="0" err="1" smtClean="0"/>
              <a:t>міста</a:t>
            </a:r>
            <a:r>
              <a:rPr lang="ru-RU" sz="2000" dirty="0" smtClean="0"/>
              <a:t> </a:t>
            </a:r>
            <a:r>
              <a:rPr lang="ru-RU" sz="2000" dirty="0" err="1" smtClean="0"/>
              <a:t>Ізюм</a:t>
            </a:r>
            <a:r>
              <a:rPr lang="ru-RU" sz="2000" dirty="0"/>
              <a:t/>
            </a:r>
            <a:br>
              <a:rPr lang="ru-RU" sz="2000" dirty="0"/>
            </a:br>
            <a:endParaRPr lang="ru-RU" sz="20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90050107"/>
              </p:ext>
            </p:extLst>
          </p:nvPr>
        </p:nvGraphicFramePr>
        <p:xfrm>
          <a:off x="304800" y="1554163"/>
          <a:ext cx="86868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697037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400" dirty="0" err="1"/>
              <a:t>Порівняльний</a:t>
            </a:r>
            <a:r>
              <a:rPr lang="ru-RU" sz="2400" dirty="0"/>
              <a:t> </a:t>
            </a:r>
            <a:r>
              <a:rPr lang="ru-RU" sz="2400" dirty="0" err="1"/>
              <a:t>аналіз</a:t>
            </a:r>
            <a:r>
              <a:rPr lang="ru-RU" sz="2400" dirty="0"/>
              <a:t> </a:t>
            </a:r>
            <a:r>
              <a:rPr lang="ru-RU" sz="2400" dirty="0" err="1"/>
              <a:t>кількості</a:t>
            </a:r>
            <a:r>
              <a:rPr lang="ru-RU" sz="2400" dirty="0"/>
              <a:t> </a:t>
            </a:r>
            <a:r>
              <a:rPr lang="ru-RU" sz="2400" dirty="0" err="1"/>
              <a:t>обстежених</a:t>
            </a:r>
            <a:r>
              <a:rPr lang="ru-RU" sz="2400" dirty="0"/>
              <a:t> </a:t>
            </a:r>
            <a:r>
              <a:rPr lang="ru-RU" sz="2400" dirty="0" err="1"/>
              <a:t>учнів</a:t>
            </a:r>
            <a:r>
              <a:rPr lang="ru-RU" sz="2400" dirty="0"/>
              <a:t> до </a:t>
            </a:r>
            <a:r>
              <a:rPr lang="ru-RU" sz="2400" dirty="0" err="1"/>
              <a:t>кількості</a:t>
            </a:r>
            <a:r>
              <a:rPr lang="ru-RU" sz="2400" dirty="0"/>
              <a:t> </a:t>
            </a:r>
            <a:r>
              <a:rPr lang="ru-RU" sz="2400" dirty="0" err="1"/>
              <a:t>учнів</a:t>
            </a:r>
            <a:r>
              <a:rPr lang="ru-RU" sz="2400" dirty="0"/>
              <a:t> з </a:t>
            </a:r>
            <a:r>
              <a:rPr lang="ru-RU" sz="2400" dirty="0" err="1"/>
              <a:t>вадами</a:t>
            </a:r>
            <a:r>
              <a:rPr lang="ru-RU" sz="2400" dirty="0"/>
              <a:t/>
            </a:r>
            <a:br>
              <a:rPr lang="ru-RU" sz="2400" dirty="0"/>
            </a:br>
            <a:endParaRPr lang="ru-RU" sz="24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83814376"/>
              </p:ext>
            </p:extLst>
          </p:nvPr>
        </p:nvGraphicFramePr>
        <p:xfrm>
          <a:off x="304800" y="1554163"/>
          <a:ext cx="86868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088428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700" dirty="0" err="1"/>
              <a:t>Кількість</a:t>
            </a:r>
            <a:r>
              <a:rPr lang="ru-RU" sz="2700" dirty="0"/>
              <a:t> </a:t>
            </a:r>
            <a:r>
              <a:rPr lang="ru-RU" sz="2700" dirty="0" err="1"/>
              <a:t>учнів</a:t>
            </a:r>
            <a:r>
              <a:rPr lang="ru-RU" sz="2700" dirty="0"/>
              <a:t> у </a:t>
            </a:r>
            <a:r>
              <a:rPr lang="ru-RU" sz="2700" dirty="0" err="1"/>
              <a:t>яких</a:t>
            </a:r>
            <a:r>
              <a:rPr lang="ru-RU" sz="2700" dirty="0"/>
              <a:t> </a:t>
            </a:r>
            <a:r>
              <a:rPr lang="ru-RU" sz="2700" dirty="0" err="1" smtClean="0"/>
              <a:t>виявлено</a:t>
            </a:r>
            <a:r>
              <a:rPr lang="ru-RU" sz="2700" dirty="0" smtClean="0"/>
              <a:t> вади</a:t>
            </a:r>
            <a:r>
              <a:rPr lang="ru-RU" sz="2700" dirty="0"/>
              <a:t>, з числа </a:t>
            </a:r>
            <a:r>
              <a:rPr lang="ru-RU" sz="2700" dirty="0" err="1"/>
              <a:t>обстежених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17675279"/>
              </p:ext>
            </p:extLst>
          </p:nvPr>
        </p:nvGraphicFramePr>
        <p:xfrm>
          <a:off x="304800" y="1554163"/>
          <a:ext cx="86868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998059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400" dirty="0"/>
              <a:t>% </a:t>
            </a:r>
            <a:r>
              <a:rPr lang="ru-RU" sz="2400" dirty="0" err="1"/>
              <a:t>учнів</a:t>
            </a:r>
            <a:r>
              <a:rPr lang="ru-RU" sz="2400" dirty="0"/>
              <a:t> у </a:t>
            </a:r>
            <a:r>
              <a:rPr lang="ru-RU" sz="2400" dirty="0" err="1"/>
              <a:t>яких</a:t>
            </a:r>
            <a:r>
              <a:rPr lang="ru-RU" sz="2400" dirty="0"/>
              <a:t> </a:t>
            </a:r>
            <a:r>
              <a:rPr lang="ru-RU" sz="2400" dirty="0" err="1"/>
              <a:t>виявлено</a:t>
            </a:r>
            <a:r>
              <a:rPr lang="ru-RU" sz="2400" dirty="0"/>
              <a:t> </a:t>
            </a:r>
            <a:r>
              <a:rPr lang="ru-RU" sz="2400" dirty="0" smtClean="0"/>
              <a:t>вади, </a:t>
            </a:r>
            <a:r>
              <a:rPr lang="ru-RU" sz="2400" dirty="0"/>
              <a:t>з числа </a:t>
            </a:r>
            <a:r>
              <a:rPr lang="ru-RU" sz="2400" dirty="0" err="1"/>
              <a:t>обстежених</a:t>
            </a:r>
            <a:r>
              <a:rPr lang="ru-RU" sz="2400" dirty="0"/>
              <a:t/>
            </a:r>
            <a:br>
              <a:rPr lang="ru-RU" sz="2400" dirty="0"/>
            </a:br>
            <a:endParaRPr lang="ru-RU" sz="24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84792071"/>
              </p:ext>
            </p:extLst>
          </p:nvPr>
        </p:nvGraphicFramePr>
        <p:xfrm>
          <a:off x="304800" y="1554163"/>
          <a:ext cx="86868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721453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Рекомендації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sz="3600" dirty="0" smtClean="0"/>
              <a:t>Консультації спеціалістів (</a:t>
            </a:r>
            <a:r>
              <a:rPr lang="uk-UA" sz="3600" dirty="0" err="1" smtClean="0"/>
              <a:t>психіатра,невропатолога,стоматолога</a:t>
            </a:r>
            <a:r>
              <a:rPr lang="uk-UA" sz="3600" dirty="0" smtClean="0"/>
              <a:t> ).</a:t>
            </a:r>
          </a:p>
          <a:p>
            <a:r>
              <a:rPr lang="uk-UA" sz="3600" dirty="0" smtClean="0"/>
              <a:t>Логопедична корекція.</a:t>
            </a:r>
          </a:p>
        </p:txBody>
      </p:sp>
    </p:spTree>
    <p:extLst>
      <p:ext uri="{BB962C8B-B14F-4D97-AF65-F5344CB8AC3E}">
        <p14:creationId xmlns:p14="http://schemas.microsoft.com/office/powerpoint/2010/main" val="420238656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166</TotalTime>
  <Words>107</Words>
  <Application>Microsoft Office PowerPoint</Application>
  <PresentationFormat>Экран (4:3)</PresentationFormat>
  <Paragraphs>13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2" baseType="lpstr">
      <vt:lpstr>Franklin Gothic Book</vt:lpstr>
      <vt:lpstr>Franklin Gothic Medium</vt:lpstr>
      <vt:lpstr>Wingdings 2</vt:lpstr>
      <vt:lpstr>Трек</vt:lpstr>
      <vt:lpstr>Комарова О.В.  вчитель-логопед логопедичного пункту</vt:lpstr>
      <vt:lpstr> </vt:lpstr>
      <vt:lpstr>Кількість обстежених учнів 1-4 класів в ЗЗСО </vt:lpstr>
      <vt:lpstr>% учнів з порушеннями мовлення, письма та читання, від загальної кількості учнів в ЗЗСО міста Ізюм </vt:lpstr>
      <vt:lpstr>Порівняльний аналіз кількості обстежених учнів до кількості учнів з вадами </vt:lpstr>
      <vt:lpstr>Кількість учнів у яких виявлено вади, з числа обстежених </vt:lpstr>
      <vt:lpstr>% учнів у яких виявлено вади, з числа обстежених </vt:lpstr>
      <vt:lpstr>Рекомендації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Комарова О.В.  вчитель-логопед логопедичного пункту</dc:title>
  <dc:creator>admin</dc:creator>
  <cp:lastModifiedBy>Алена Комарова</cp:lastModifiedBy>
  <cp:revision>12</cp:revision>
  <dcterms:created xsi:type="dcterms:W3CDTF">2018-03-01T08:30:53Z</dcterms:created>
  <dcterms:modified xsi:type="dcterms:W3CDTF">2018-03-14T20:40:19Z</dcterms:modified>
</cp:coreProperties>
</file>