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309" r:id="rId3"/>
    <p:sldId id="265" r:id="rId4"/>
    <p:sldId id="305" r:id="rId5"/>
    <p:sldId id="306" r:id="rId6"/>
    <p:sldId id="311" r:id="rId7"/>
    <p:sldId id="312" r:id="rId8"/>
    <p:sldId id="313" r:id="rId9"/>
    <p:sldId id="316" r:id="rId10"/>
    <p:sldId id="317" r:id="rId11"/>
    <p:sldId id="318" r:id="rId12"/>
    <p:sldId id="319" r:id="rId13"/>
    <p:sldId id="320" r:id="rId14"/>
    <p:sldId id="322" r:id="rId15"/>
    <p:sldId id="321" r:id="rId16"/>
    <p:sldId id="315" r:id="rId17"/>
    <p:sldId id="290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C0AA90B-21EB-4934-9120-2B84703A4127}">
          <p14:sldIdLst>
            <p14:sldId id="256"/>
            <p14:sldId id="309"/>
            <p14:sldId id="265"/>
            <p14:sldId id="305"/>
            <p14:sldId id="306"/>
            <p14:sldId id="311"/>
            <p14:sldId id="312"/>
            <p14:sldId id="313"/>
            <p14:sldId id="316"/>
            <p14:sldId id="317"/>
            <p14:sldId id="318"/>
            <p14:sldId id="319"/>
            <p14:sldId id="320"/>
            <p14:sldId id="322"/>
            <p14:sldId id="321"/>
            <p14:sldId id="315"/>
          </p14:sldIdLst>
        </p14:section>
        <p14:section name="Раздел без заголовка" id="{4B85214B-5FD8-4628-9DEE-3045BD071BE4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CC66"/>
    <a:srgbClr val="FFB3B3"/>
    <a:srgbClr val="FFCC00"/>
    <a:srgbClr val="F1700F"/>
    <a:srgbClr val="FF962D"/>
    <a:srgbClr val="FF8E11"/>
    <a:srgbClr val="FF9393"/>
    <a:srgbClr val="B41896"/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334" autoAdjust="0"/>
    <p:restoredTop sz="94660"/>
  </p:normalViewPr>
  <p:slideViewPr>
    <p:cSldViewPr>
      <p:cViewPr varScale="1">
        <p:scale>
          <a:sx n="84" d="100"/>
          <a:sy n="84" d="100"/>
        </p:scale>
        <p:origin x="102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17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6;&#1045;&#1049;&#1058;&#1048;&#1053;&#1043;&#1059;&#1042;&#1040;&#1053;&#1053;&#1071;%20&#1042;&#1048;&#1061;%20&#1056;&#1054;&#104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600" b="1" cap="none" spc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Результативність участі ЗЗСО </a:t>
            </a:r>
            <a:r>
              <a:rPr lang="uk-UA" sz="1600" b="1" cap="none" spc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м.Ізюма</a:t>
            </a:r>
            <a:r>
              <a:rPr lang="uk-UA" sz="1600" b="1" cap="none" spc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у регіональних, обласних та всеукраїнських етапах конкурсів</a:t>
            </a:r>
          </a:p>
          <a:p>
            <a:pPr>
              <a:defRPr/>
            </a:pPr>
            <a:r>
              <a:rPr lang="uk-UA" sz="1600" b="1" cap="none" spc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протягом  2017/2018 </a:t>
            </a:r>
            <a:r>
              <a:rPr lang="uk-UA" sz="1600" b="1" cap="none" spc="0" noProof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н.р</a:t>
            </a:r>
            <a:r>
              <a:rPr lang="uk-UA" sz="1600" b="1" cap="none" spc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uk-UA" sz="1600" b="1" cap="none" spc="0" noProof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13712003014157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143382216790718E-2"/>
          <c:y val="0.20632158757428037"/>
          <c:w val="0.90177968908804373"/>
          <c:h val="0.6698127714806756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lumMod val="110000"/>
                  </a:schemeClr>
                </a:gs>
                <a:gs pos="100000">
                  <a:schemeClr val="accent4">
                    <a:tint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КОНКУРС!$C$55:$K$55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КОНКУРС!$C$72:$K$72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5</c:v>
                </c:pt>
                <c:pt idx="4">
                  <c:v>16</c:v>
                </c:pt>
                <c:pt idx="5">
                  <c:v>19</c:v>
                </c:pt>
                <c:pt idx="6">
                  <c:v>9</c:v>
                </c:pt>
                <c:pt idx="7">
                  <c:v>8</c:v>
                </c:pt>
                <c:pt idx="8">
                  <c:v>12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0788632"/>
        <c:axId val="140792160"/>
      </c:barChart>
      <c:catAx>
        <c:axId val="140788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Заклад загальної середньої освіти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792160"/>
        <c:crosses val="autoZero"/>
        <c:auto val="1"/>
        <c:lblAlgn val="ctr"/>
        <c:lblOffset val="100"/>
        <c:noMultiLvlLbl val="0"/>
      </c:catAx>
      <c:valAx>
        <c:axId val="14079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Кількість балів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788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DDF98-7A5E-4984-A41A-33B36ABCD84B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82D-8781-452D-8346-BB65FB64D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1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7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7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1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940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A82D-8781-452D-8346-BB65FB64D38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9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D688C86-8C93-4665-9B45-5FE97CDF76CF}" type="datetimeFigureOut">
              <a:rPr lang="uk-UA" smtClean="0"/>
              <a:pPr/>
              <a:t>30.08.2018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705490F-AA9B-4714-8369-2B19BC3080F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osvita/zagalna-serednya-osvita/protidiya-bulingu/bezpechna-shkola-nik-vujchich-video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453-2018-%D0%BF#n1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38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8640762" cy="597693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uk-UA" sz="4000" dirty="0" smtClean="0">
                <a:solidFill>
                  <a:srgbClr val="FF0000"/>
                </a:solidFill>
                <a:cs typeface="David" panose="020E0502060401010101" pitchFamily="34" charset="-79"/>
              </a:rPr>
              <a:t/>
            </a:r>
            <a:br>
              <a:rPr lang="uk-UA" sz="4000" dirty="0" smtClean="0">
                <a:solidFill>
                  <a:srgbClr val="FF0000"/>
                </a:solidFill>
                <a:cs typeface="David" panose="020E0502060401010101" pitchFamily="34" charset="-79"/>
              </a:rPr>
            </a:br>
            <a:r>
              <a:rPr lang="uk-UA" sz="4000" dirty="0">
                <a:solidFill>
                  <a:srgbClr val="FF0000"/>
                </a:solidFill>
                <a:cs typeface="David" panose="020E0502060401010101" pitchFamily="34" charset="-79"/>
              </a:rPr>
              <a:t/>
            </a:r>
            <a:br>
              <a:rPr lang="uk-UA" sz="4000" dirty="0">
                <a:solidFill>
                  <a:srgbClr val="FF0000"/>
                </a:solidFill>
                <a:cs typeface="David" panose="020E0502060401010101" pitchFamily="34" charset="-79"/>
              </a:rPr>
            </a:br>
            <a:r>
              <a:rPr lang="uk-UA" sz="4000" i="1" dirty="0">
                <a:solidFill>
                  <a:srgbClr val="FFFF00"/>
                </a:solidFill>
                <a:effectLst/>
              </a:rPr>
              <a:t>Побудова ефективної системи </a:t>
            </a:r>
            <a:r>
              <a:rPr lang="uk-UA" sz="4000" i="1" dirty="0" smtClean="0">
                <a:solidFill>
                  <a:srgbClr val="FFFF00"/>
                </a:solidFill>
                <a:effectLst/>
              </a:rPr>
              <a:t>виховання</a:t>
            </a:r>
            <a:br>
              <a:rPr lang="uk-UA" sz="4000" i="1" dirty="0" smtClean="0">
                <a:solidFill>
                  <a:srgbClr val="FFFF00"/>
                </a:solidFill>
                <a:effectLst/>
              </a:rPr>
            </a:br>
            <a:r>
              <a:rPr lang="uk-UA" sz="4000" i="1" dirty="0" smtClean="0">
                <a:solidFill>
                  <a:srgbClr val="FFFF00"/>
                </a:solidFill>
              </a:rPr>
              <a:t>в 2018-2019 </a:t>
            </a:r>
            <a:r>
              <a:rPr lang="uk-UA" sz="4000" i="1" dirty="0" smtClean="0">
                <a:solidFill>
                  <a:srgbClr val="FFFF00"/>
                </a:solidFill>
              </a:rPr>
              <a:t>н.</a:t>
            </a:r>
            <a:br>
              <a:rPr lang="uk-UA" sz="4000" i="1" dirty="0" smtClean="0">
                <a:solidFill>
                  <a:srgbClr val="FFFF00"/>
                </a:solidFill>
              </a:rPr>
            </a:br>
            <a:r>
              <a:rPr lang="uk-UA" sz="4000" i="1" dirty="0" smtClean="0">
                <a:solidFill>
                  <a:srgbClr val="FFFF00"/>
                </a:solidFill>
              </a:rPr>
              <a:t/>
            </a:r>
            <a:br>
              <a:rPr lang="uk-UA" sz="4000" i="1" dirty="0" smtClean="0">
                <a:solidFill>
                  <a:srgbClr val="FFFF00"/>
                </a:solidFill>
              </a:rPr>
            </a:br>
            <a:r>
              <a:rPr lang="uk-UA" sz="4000" i="1" dirty="0" smtClean="0">
                <a:solidFill>
                  <a:srgbClr val="FFFF00"/>
                </a:solidFill>
              </a:rPr>
              <a:t/>
            </a:r>
            <a:br>
              <a:rPr lang="uk-UA" sz="4000" i="1" dirty="0" smtClean="0">
                <a:solidFill>
                  <a:srgbClr val="FFFF00"/>
                </a:solidFill>
              </a:rPr>
            </a:br>
            <a:r>
              <a:rPr lang="uk-UA" sz="4000" i="1" dirty="0">
                <a:solidFill>
                  <a:srgbClr val="7030A0"/>
                </a:solidFill>
              </a:rPr>
              <a:t/>
            </a:r>
            <a:br>
              <a:rPr lang="uk-UA" sz="4000" i="1" dirty="0">
                <a:solidFill>
                  <a:srgbClr val="7030A0"/>
                </a:solidFill>
              </a:rPr>
            </a:br>
            <a:r>
              <a:rPr lang="uk-UA" sz="1400" dirty="0" smtClean="0">
                <a:solidFill>
                  <a:srgbClr val="7030A0"/>
                </a:solidFill>
                <a:cs typeface="David" panose="020E0502060401010101" pitchFamily="34" charset="-79"/>
              </a:rPr>
              <a:t>Головний спеціаліст відділу науково-методичного</a:t>
            </a:r>
            <a:br>
              <a:rPr lang="uk-UA" sz="1400" dirty="0" smtClean="0">
                <a:solidFill>
                  <a:srgbClr val="7030A0"/>
                </a:solidFill>
                <a:cs typeface="David" panose="020E0502060401010101" pitchFamily="34" charset="-79"/>
              </a:rPr>
            </a:br>
            <a:r>
              <a:rPr lang="uk-UA" sz="1400" dirty="0" smtClean="0">
                <a:solidFill>
                  <a:srgbClr val="7030A0"/>
                </a:solidFill>
                <a:cs typeface="David" panose="020E0502060401010101" pitchFamily="34" charset="-79"/>
              </a:rPr>
              <a:t> та інформаційного забезпечення П</a:t>
            </a:r>
            <a:r>
              <a:rPr lang="uk-UA" sz="1400" dirty="0" smtClean="0">
                <a:solidFill>
                  <a:srgbClr val="7030A0"/>
                </a:solidFill>
                <a:cs typeface="David" panose="020E0502060401010101" pitchFamily="34" charset="-79"/>
              </a:rPr>
              <a:t>огоріла Т.В.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2715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00808"/>
            <a:ext cx="705678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2800" b="1" i="1" dirty="0">
                <a:ln w="11430"/>
                <a:solidFill>
                  <a:srgbClr val="FFC000"/>
                </a:solidFill>
              </a:rPr>
              <a:t>Про деякі питання  організації</a:t>
            </a: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2800" b="1" i="1" dirty="0">
                <a:ln w="11430"/>
                <a:solidFill>
                  <a:srgbClr val="FFC000"/>
                </a:solidFill>
              </a:rPr>
              <a:t>в закладах освіти виховної роботи щодо  безпеки й благополуччя дитини у 2018-2019 </a:t>
            </a:r>
            <a:r>
              <a:rPr lang="uk-UA" sz="2800" b="1" i="1" dirty="0" err="1">
                <a:ln w="11430"/>
                <a:solidFill>
                  <a:srgbClr val="FFC000"/>
                </a:solidFill>
              </a:rPr>
              <a:t>н.р</a:t>
            </a:r>
            <a:r>
              <a:rPr lang="uk-UA" sz="2800" b="1" i="1" dirty="0">
                <a:ln w="11430"/>
                <a:solidFill>
                  <a:srgbClr val="FFC000"/>
                </a:solidFill>
              </a:rPr>
              <a:t>.</a:t>
            </a: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uk-UA" sz="2800" b="1" dirty="0" smtClean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uk-UA" sz="2800" b="1" dirty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uk-UA" sz="2800" b="1" dirty="0" smtClean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uk-UA" sz="2800" b="1" dirty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  <a:p>
            <a:pPr lvl="0" algn="r">
              <a:lnSpc>
                <a:spcPct val="80000"/>
              </a:lnSpc>
              <a:spcBef>
                <a:spcPct val="0"/>
              </a:spcBef>
              <a:defRPr/>
            </a:pPr>
            <a:r>
              <a:rPr lang="uk-UA" b="1" dirty="0" smtClean="0">
                <a:solidFill>
                  <a:srgbClr val="7030A0"/>
                </a:solidFill>
              </a:rPr>
              <a:t>Лист Міністерства освіти і науки України від 07.08.2018 №1/9-48</a:t>
            </a:r>
            <a:endParaRPr lang="uk-UA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8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16832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У сучасному світі активізуються такі негативні явища серед дітей та учнівської̈ молоді як </a:t>
            </a:r>
            <a:r>
              <a:rPr lang="uk-UA" sz="2400" b="1" dirty="0">
                <a:solidFill>
                  <a:srgbClr val="7030A0"/>
                </a:solidFill>
              </a:rPr>
              <a:t>насильство, </a:t>
            </a:r>
            <a:r>
              <a:rPr lang="uk-UA" sz="2400" b="1" dirty="0" err="1">
                <a:solidFill>
                  <a:srgbClr val="7030A0"/>
                </a:solidFill>
              </a:rPr>
              <a:t>кібертретирування</a:t>
            </a:r>
            <a:r>
              <a:rPr lang="uk-UA" sz="2400" b="1" dirty="0">
                <a:solidFill>
                  <a:srgbClr val="7030A0"/>
                </a:solidFill>
              </a:rPr>
              <a:t>, </a:t>
            </a:r>
            <a:r>
              <a:rPr lang="uk-UA" sz="2400" b="1" dirty="0" err="1">
                <a:solidFill>
                  <a:srgbClr val="7030A0"/>
                </a:solidFill>
              </a:rPr>
              <a:t>секстинг</a:t>
            </a:r>
            <a:r>
              <a:rPr lang="uk-UA" sz="2400" b="1" dirty="0">
                <a:solidFill>
                  <a:srgbClr val="7030A0"/>
                </a:solidFill>
              </a:rPr>
              <a:t>, </a:t>
            </a:r>
            <a:r>
              <a:rPr lang="uk-UA" sz="2400" b="1" dirty="0" err="1">
                <a:solidFill>
                  <a:srgbClr val="7030A0"/>
                </a:solidFill>
              </a:rPr>
              <a:t>булінг</a:t>
            </a:r>
            <a:r>
              <a:rPr lang="uk-UA" sz="2400" b="1" dirty="0">
                <a:solidFill>
                  <a:srgbClr val="7030A0"/>
                </a:solidFill>
              </a:rPr>
              <a:t> </a:t>
            </a:r>
            <a:r>
              <a:rPr lang="uk-UA" sz="2400" b="1" dirty="0">
                <a:solidFill>
                  <a:srgbClr val="FFFF00"/>
                </a:solidFill>
              </a:rPr>
              <a:t>тощо, що не може не викликати стурбованості й </a:t>
            </a:r>
            <a:r>
              <a:rPr lang="uk-UA" sz="2400" b="1" dirty="0" err="1">
                <a:solidFill>
                  <a:srgbClr val="FFFF00"/>
                </a:solidFill>
              </a:rPr>
              <a:t>посиленоі</a:t>
            </a:r>
            <a:r>
              <a:rPr lang="uk-UA" sz="2400" b="1" dirty="0">
                <a:solidFill>
                  <a:srgbClr val="FFFF00"/>
                </a:solidFill>
              </a:rPr>
              <a:t>̈ уваги широких кіл громадськості, освітян, батьків. </a:t>
            </a:r>
          </a:p>
        </p:txBody>
      </p:sp>
    </p:spTree>
    <p:extLst>
      <p:ext uri="{BB962C8B-B14F-4D97-AF65-F5344CB8AC3E}">
        <p14:creationId xmlns:p14="http://schemas.microsoft.com/office/powerpoint/2010/main" val="3792637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66843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Суспільний запит спрямований на </a:t>
            </a:r>
            <a:r>
              <a:rPr lang="uk-UA" sz="2400" b="1" dirty="0">
                <a:solidFill>
                  <a:srgbClr val="7030A0"/>
                </a:solidFill>
              </a:rPr>
              <a:t>школу</a:t>
            </a:r>
            <a:r>
              <a:rPr lang="uk-UA" sz="2400" b="1" dirty="0">
                <a:solidFill>
                  <a:srgbClr val="FFFF00"/>
                </a:solidFill>
              </a:rPr>
              <a:t>, яка є місцем, де дітей не тільки навчають, а, перш за все, школа є простором для їх повноцінного розвитку, осередком успішних, креативних і щасливих людей. А такий омріяний заклад освіти можливий лише в атмосфері фізичного комфорту, сприятливого соціального та психологічного клімату, який підтримує особистість, яка розвивається, вчасно реагує на її потреби та з повагою ставиться до її особливостей</a:t>
            </a:r>
            <a:r>
              <a:rPr lang="uk-UA" sz="2400" b="1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529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43841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Найголовнішою проблемою, що стосується цькування в закладі освіти, експерти називають </a:t>
            </a:r>
            <a:r>
              <a:rPr lang="uk-UA" sz="2400" b="1" dirty="0">
                <a:solidFill>
                  <a:srgbClr val="7030A0"/>
                </a:solidFill>
              </a:rPr>
              <a:t>розрив між поколіннями. </a:t>
            </a:r>
            <a:r>
              <a:rPr lang="uk-UA" sz="2400" b="1" dirty="0">
                <a:solidFill>
                  <a:srgbClr val="FFFF00"/>
                </a:solidFill>
              </a:rPr>
              <a:t>Причинами цього є природна втрата монополії батьків на авторитет, посилення цінностей індивідуалізму в суспільстві, який витісняє на другий план цінності сім’ї, та розвиток інформаційних технологій, що дозволяє дітям самостійно отримувати необхідну інформацію.</a:t>
            </a:r>
          </a:p>
        </p:txBody>
      </p:sp>
    </p:spTree>
    <p:extLst>
      <p:ext uri="{BB962C8B-B14F-4D97-AF65-F5344CB8AC3E}">
        <p14:creationId xmlns:p14="http://schemas.microsoft.com/office/powerpoint/2010/main" val="46751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05273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FF00"/>
                </a:solidFill>
              </a:rPr>
              <a:t>Агресія і залякування серед школярів стали серйозною проблемою в Україні. За даними дослідження ЮНІСЕФ понад </a:t>
            </a:r>
            <a:r>
              <a:rPr lang="uk-UA" sz="2800" b="1" dirty="0">
                <a:solidFill>
                  <a:srgbClr val="7030A0"/>
                </a:solidFill>
              </a:rPr>
              <a:t>80% дітей </a:t>
            </a:r>
            <a:r>
              <a:rPr lang="uk-UA" sz="2800" b="1" dirty="0">
                <a:solidFill>
                  <a:srgbClr val="FFFF00"/>
                </a:solidFill>
              </a:rPr>
              <a:t>у віці від </a:t>
            </a:r>
            <a:r>
              <a:rPr lang="uk-UA" sz="2800" b="1" dirty="0">
                <a:solidFill>
                  <a:srgbClr val="7030A0"/>
                </a:solidFill>
              </a:rPr>
              <a:t>11 до 17 років </a:t>
            </a:r>
            <a:r>
              <a:rPr lang="uk-UA" sz="2800" b="1" dirty="0">
                <a:solidFill>
                  <a:srgbClr val="FFFF00"/>
                </a:solidFill>
              </a:rPr>
              <a:t>стикалися із цькуванням у закладах освіти,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>
                <a:solidFill>
                  <a:srgbClr val="7030A0"/>
                </a:solidFill>
              </a:rPr>
              <a:t>24% дітей </a:t>
            </a:r>
            <a:r>
              <a:rPr lang="uk-UA" sz="2800" b="1" dirty="0">
                <a:solidFill>
                  <a:srgbClr val="FFFF00"/>
                </a:solidFill>
              </a:rPr>
              <a:t>стали жертвами </a:t>
            </a:r>
            <a:r>
              <a:rPr lang="uk-UA" sz="2800" b="1" dirty="0" err="1">
                <a:solidFill>
                  <a:srgbClr val="FFFF00"/>
                </a:solidFill>
              </a:rPr>
              <a:t>булінгу</a:t>
            </a:r>
            <a:r>
              <a:rPr lang="uk-UA" sz="2800" b="1" dirty="0">
                <a:solidFill>
                  <a:srgbClr val="FFFF00"/>
                </a:solidFill>
              </a:rPr>
              <a:t>, а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>
                <a:solidFill>
                  <a:srgbClr val="7030A0"/>
                </a:solidFill>
              </a:rPr>
              <a:t>48% </a:t>
            </a:r>
            <a:r>
              <a:rPr lang="uk-UA" sz="2800" b="1" dirty="0">
                <a:solidFill>
                  <a:srgbClr val="FFFF00"/>
                </a:solidFill>
              </a:rPr>
              <a:t>з них нікому не розповідали про ці випадки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5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23B5CE04-E3D9-47D9-8CF3-46BAE7E6EB9B}"/>
              </a:ext>
            </a:extLst>
          </p:cNvPr>
          <p:cNvSpPr txBox="1">
            <a:spLocks/>
          </p:cNvSpPr>
          <p:nvPr/>
        </p:nvSpPr>
        <p:spPr>
          <a:xfrm>
            <a:off x="755576" y="332656"/>
            <a:ext cx="8003232" cy="525658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uk-UA" sz="9600" b="1" dirty="0" smtClean="0">
                <a:solidFill>
                  <a:srgbClr val="7030A0"/>
                </a:solidFill>
              </a:rPr>
              <a:t>17 відеороликів кожен з яких може бути окремою темою розмови з дітьми: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А чи готовий ти сьогодні робити зміни навколо себе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Де брати любов до тих, хто тебе принижує або ігнорує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Живе опитування по </a:t>
            </a:r>
            <a:r>
              <a:rPr lang="uk-UA" sz="4800" b="1" dirty="0" err="1" smtClean="0">
                <a:solidFill>
                  <a:srgbClr val="002060"/>
                </a:solidFill>
              </a:rPr>
              <a:t>булінгу</a:t>
            </a:r>
            <a:endParaRPr lang="uk-UA" sz="4800" b="1" dirty="0" smtClean="0">
              <a:solidFill>
                <a:srgbClr val="002060"/>
              </a:solidFill>
            </a:endParaRPr>
          </a:p>
          <a:p>
            <a:r>
              <a:rPr lang="uk-UA" sz="4800" b="1" dirty="0" smtClean="0">
                <a:solidFill>
                  <a:srgbClr val="002060"/>
                </a:solidFill>
              </a:rPr>
              <a:t>З чого почати боротьбу з </a:t>
            </a:r>
            <a:r>
              <a:rPr lang="uk-UA" sz="4800" b="1" dirty="0" err="1" smtClean="0">
                <a:solidFill>
                  <a:srgbClr val="002060"/>
                </a:solidFill>
              </a:rPr>
              <a:t>булінгом</a:t>
            </a:r>
            <a:r>
              <a:rPr lang="uk-UA" sz="4800" b="1" dirty="0" smtClean="0">
                <a:solidFill>
                  <a:srgbClr val="002060"/>
                </a:solidFill>
              </a:rPr>
              <a:t> у школах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З яких слів потрібно почати діалог під час </a:t>
            </a:r>
            <a:r>
              <a:rPr lang="uk-UA" sz="4800" b="1" dirty="0" err="1" smtClean="0">
                <a:solidFill>
                  <a:srgbClr val="002060"/>
                </a:solidFill>
              </a:rPr>
              <a:t>булінгу</a:t>
            </a:r>
            <a:r>
              <a:rPr lang="uk-UA" sz="4800" b="1" dirty="0" smtClean="0">
                <a:solidFill>
                  <a:srgbClr val="002060"/>
                </a:solidFill>
              </a:rPr>
              <a:t> в школі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Прийми себе таким як є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Результати опитування підлітків щодо суїциду з причин  </a:t>
            </a:r>
            <a:r>
              <a:rPr lang="uk-UA" sz="4800" b="1" dirty="0" err="1" smtClean="0">
                <a:solidFill>
                  <a:srgbClr val="002060"/>
                </a:solidFill>
              </a:rPr>
              <a:t>булінгу</a:t>
            </a:r>
            <a:r>
              <a:rPr lang="uk-UA" sz="4800" b="1" dirty="0" smtClean="0">
                <a:solidFill>
                  <a:srgbClr val="002060"/>
                </a:solidFill>
              </a:rPr>
              <a:t>; але ти можеш змінити статистику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Стережіться, бо що посієш те й пожнеш. Про стосунки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Ставлення Ніка </a:t>
            </a:r>
            <a:r>
              <a:rPr lang="uk-UA" sz="4800" b="1" dirty="0" err="1" smtClean="0">
                <a:solidFill>
                  <a:srgbClr val="002060"/>
                </a:solidFill>
              </a:rPr>
              <a:t>Вуйчича</a:t>
            </a:r>
            <a:r>
              <a:rPr lang="uk-UA" sz="4800" b="1" dirty="0" smtClean="0">
                <a:solidFill>
                  <a:srgbClr val="002060"/>
                </a:solidFill>
              </a:rPr>
              <a:t> до пропаганди ЛГБТ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Ти можеш зіграти ключову роль у чиємусь житті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Ти можеш стати рушійною силою на добро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Допоможи собі, рятуючи інших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Україна стала на шлях  реального вкладу в майбутнє покоління. Оцінка Ніка </a:t>
            </a:r>
            <a:r>
              <a:rPr lang="uk-UA" sz="4800" b="1" dirty="0" err="1" smtClean="0">
                <a:solidFill>
                  <a:srgbClr val="002060"/>
                </a:solidFill>
              </a:rPr>
              <a:t>Вуйчича</a:t>
            </a:r>
            <a:endParaRPr lang="uk-UA" sz="4800" b="1" dirty="0" smtClean="0">
              <a:solidFill>
                <a:srgbClr val="002060"/>
              </a:solidFill>
            </a:endParaRPr>
          </a:p>
          <a:p>
            <a:r>
              <a:rPr lang="uk-UA" sz="4800" b="1" dirty="0" smtClean="0">
                <a:solidFill>
                  <a:srgbClr val="002060"/>
                </a:solidFill>
              </a:rPr>
              <a:t>Цінності, які вкладаються в дітей Мексики та США.А чого хочемо ми?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Як довіряти і бути вдячним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Як </a:t>
            </a:r>
            <a:r>
              <a:rPr lang="uk-UA" sz="4800" b="1" dirty="0" err="1" smtClean="0">
                <a:solidFill>
                  <a:srgbClr val="002060"/>
                </a:solidFill>
              </a:rPr>
              <a:t>Нік</a:t>
            </a:r>
            <a:r>
              <a:rPr lang="uk-UA" sz="4800" b="1" dirty="0" smtClean="0">
                <a:solidFill>
                  <a:srgbClr val="002060"/>
                </a:solidFill>
              </a:rPr>
              <a:t> </a:t>
            </a:r>
            <a:r>
              <a:rPr lang="uk-UA" sz="4800" b="1" dirty="0" err="1" smtClean="0">
                <a:solidFill>
                  <a:srgbClr val="002060"/>
                </a:solidFill>
              </a:rPr>
              <a:t>Вуйчич</a:t>
            </a:r>
            <a:r>
              <a:rPr lang="uk-UA" sz="4800" b="1" dirty="0" smtClean="0">
                <a:solidFill>
                  <a:srgbClr val="002060"/>
                </a:solidFill>
              </a:rPr>
              <a:t> боровся з </a:t>
            </a:r>
            <a:r>
              <a:rPr lang="uk-UA" sz="4800" b="1" dirty="0" err="1" smtClean="0">
                <a:solidFill>
                  <a:srgbClr val="002060"/>
                </a:solidFill>
              </a:rPr>
              <a:t>булінгом</a:t>
            </a:r>
            <a:r>
              <a:rPr lang="uk-UA" sz="4800" b="1" dirty="0" smtClean="0">
                <a:solidFill>
                  <a:srgbClr val="002060"/>
                </a:solidFill>
              </a:rPr>
              <a:t>  у своєму житті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Який я всередині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Які у мене цінності</a:t>
            </a:r>
          </a:p>
          <a:p>
            <a:r>
              <a:rPr lang="uk-UA" sz="4800" b="1" dirty="0" smtClean="0">
                <a:solidFill>
                  <a:srgbClr val="002060"/>
                </a:solidFill>
              </a:rPr>
              <a:t>Безпечна школа - </a:t>
            </a:r>
            <a:r>
              <a:rPr lang="uk-UA" sz="4800" b="1" dirty="0" err="1" smtClean="0">
                <a:solidFill>
                  <a:srgbClr val="002060"/>
                </a:solidFill>
              </a:rPr>
              <a:t>Нік</a:t>
            </a:r>
            <a:r>
              <a:rPr lang="uk-UA" sz="4800" b="1" dirty="0" smtClean="0">
                <a:solidFill>
                  <a:srgbClr val="002060"/>
                </a:solidFill>
              </a:rPr>
              <a:t> </a:t>
            </a:r>
            <a:r>
              <a:rPr lang="uk-UA" sz="4800" b="1" dirty="0" err="1" smtClean="0">
                <a:solidFill>
                  <a:srgbClr val="002060"/>
                </a:solidFill>
              </a:rPr>
              <a:t>Вуйчич</a:t>
            </a:r>
            <a:r>
              <a:rPr lang="uk-UA" sz="4800" b="1" dirty="0" smtClean="0">
                <a:solidFill>
                  <a:srgbClr val="002060"/>
                </a:solidFill>
              </a:rPr>
              <a:t> (ВІДЕО</a:t>
            </a:r>
            <a:r>
              <a:rPr lang="ru-RU" sz="4800" b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Font typeface="Wingdings 2" charset="2"/>
              <a:buNone/>
            </a:pPr>
            <a:r>
              <a:rPr lang="uk-UA" sz="4800" b="1" u="sng" dirty="0" smtClean="0">
                <a:hlinkClick r:id="rId2"/>
              </a:rPr>
              <a:t>https://mon.gov.ua/ua/osvita/zagalna-serednya-osvita/protidiya-bulingu/bezpechna-shkola-nik-vujchich-video</a:t>
            </a:r>
            <a:endParaRPr lang="ru-RU" sz="4800" b="1" dirty="0" smtClean="0"/>
          </a:p>
          <a:p>
            <a:endParaRPr lang="en-US" sz="4800" b="1" dirty="0" smtClean="0">
              <a:solidFill>
                <a:srgbClr val="002060"/>
              </a:solidFill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8623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>
                <a:solidFill>
                  <a:srgbClr val="FFFF00"/>
                </a:solidFill>
                <a:latin typeface="Mistral" panose="03090702030407020403" pitchFamily="66" charset="0"/>
                <a:cs typeface="Times New Roman" panose="02020603050405020304" pitchFamily="18" charset="0"/>
              </a:rPr>
              <a:t>		Інтернет-ресурси </a:t>
            </a:r>
            <a:r>
              <a:rPr lang="uk-UA" altLang="ru-RU" dirty="0">
                <a:solidFill>
                  <a:srgbClr val="FFFF00"/>
                </a:solidFill>
                <a:latin typeface="Mistral" panose="03090702030407020403" pitchFamily="66" charset="0"/>
                <a:cs typeface="Times New Roman" panose="02020603050405020304" pitchFamily="18" charset="0"/>
              </a:rPr>
              <a:t>з питань виховання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Науково-методична </a:t>
            </a:r>
            <a:r>
              <a:rPr lang="uk-UA" dirty="0"/>
              <a:t>лабораторія виховної роботи і формування культури здоров'я</a:t>
            </a:r>
            <a:br>
              <a:rPr lang="uk-UA" dirty="0"/>
            </a:br>
            <a:r>
              <a:rPr lang="uk-UA" dirty="0"/>
              <a:t>комунального закладу </a:t>
            </a:r>
            <a:r>
              <a:rPr lang="uk-UA" dirty="0" smtClean="0"/>
              <a:t>«Кіровоградський </a:t>
            </a:r>
            <a:r>
              <a:rPr lang="uk-UA" dirty="0"/>
              <a:t>обласний інститут післядипломної педагогічної освіти імені Василя </a:t>
            </a:r>
            <a:r>
              <a:rPr lang="uk-UA" dirty="0" smtClean="0"/>
              <a:t>Сухомлинського».</a:t>
            </a:r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54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06489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uk-UA" sz="7200" dirty="0" smtClean="0">
                <a:solidFill>
                  <a:srgbClr val="FF0000"/>
                </a:solidFill>
              </a:rPr>
              <a:t>Дякую за увагу!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80920" cy="117264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2500" dirty="0" smtClean="0">
                <a:solidFill>
                  <a:srgbClr val="FFFF00"/>
                </a:solidFill>
                <a:effectLst/>
                <a:latin typeface="Impact" pitchFamily="34" charset="0"/>
              </a:rPr>
              <a:t/>
            </a:r>
            <a:br>
              <a:rPr lang="uk-UA" sz="2500" dirty="0" smtClean="0">
                <a:solidFill>
                  <a:srgbClr val="FFFF00"/>
                </a:solidFill>
                <a:effectLst/>
                <a:latin typeface="Impact" pitchFamily="34" charset="0"/>
              </a:rPr>
            </a:br>
            <a:r>
              <a:rPr lang="uk-UA" sz="2500" dirty="0" smtClean="0">
                <a:solidFill>
                  <a:srgbClr val="FFFF00"/>
                </a:solidFill>
                <a:effectLst/>
                <a:latin typeface="+mn-lt"/>
              </a:rPr>
              <a:t>Результативність участі ЗЗСО  у міських заходах</a:t>
            </a:r>
            <a:r>
              <a:rPr lang="ru-RU" sz="25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25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+mn-lt"/>
              </a:rPr>
              <a:t> 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507876"/>
              </p:ext>
            </p:extLst>
          </p:nvPr>
        </p:nvGraphicFramePr>
        <p:xfrm>
          <a:off x="785786" y="2643182"/>
          <a:ext cx="7776864" cy="30900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4414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 місце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ІІ місце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ІІІ місце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2012/2013 н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№6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2013/2014 н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№4 та №12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2014/2015 н 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№6 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2015/2016 н 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№5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2016/2017 н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№5</a:t>
                      </a:r>
                      <a:endParaRPr lang="ru-RU" dirty="0"/>
                    </a:p>
                  </a:txBody>
                  <a:tcPr/>
                </a:tc>
              </a:tr>
              <a:tr h="441439">
                <a:tc>
                  <a:txBody>
                    <a:bodyPr/>
                    <a:lstStyle/>
                    <a:p>
                      <a:r>
                        <a:rPr lang="uk-UA" dirty="0" smtClean="0"/>
                        <a:t>2017/2018 н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63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869639"/>
              </p:ext>
            </p:extLst>
          </p:nvPr>
        </p:nvGraphicFramePr>
        <p:xfrm>
          <a:off x="827584" y="548680"/>
          <a:ext cx="777686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4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868863"/>
            <a:ext cx="8892480" cy="8636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FF00"/>
                </a:solidFill>
                <a:cs typeface="FrankRuehl" panose="020E0503060101010101" pitchFamily="34" charset="-79"/>
              </a:rPr>
              <a:t>Планування</a:t>
            </a:r>
            <a:endParaRPr lang="uk-UA" dirty="0">
              <a:solidFill>
                <a:srgbClr val="FFFF00"/>
              </a:solidFill>
              <a:cs typeface="FrankRuehl" panose="020E0503060101010101" pitchFamily="34" charset="-79"/>
            </a:endParaRPr>
          </a:p>
        </p:txBody>
      </p:sp>
      <p:pic>
        <p:nvPicPr>
          <p:cNvPr id="5" name="Picture 2" descr="C:\Users\Админ\Desktop\збори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63688" y="620688"/>
            <a:ext cx="5688632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60648"/>
            <a:ext cx="7786742" cy="50405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Створення системи виховної роботи управління освіти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324533"/>
              </p:ext>
            </p:extLst>
          </p:nvPr>
        </p:nvGraphicFramePr>
        <p:xfrm>
          <a:off x="251520" y="764704"/>
          <a:ext cx="8568960" cy="58663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92088"/>
                <a:gridCol w="921704"/>
                <a:gridCol w="856896"/>
                <a:gridCol w="856896"/>
                <a:gridCol w="856896"/>
                <a:gridCol w="856896"/>
                <a:gridCol w="835288"/>
                <a:gridCol w="878504"/>
                <a:gridCol w="856896"/>
                <a:gridCol w="856896"/>
              </a:tblGrid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</a:rPr>
                        <a:t>Січень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Лютий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Березень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Квітень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Травень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Червень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Вересень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Жовтень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Листопад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Грудень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0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uk-UA" sz="1050" u="none" strike="noStrike" noProof="0" dirty="0" smtClean="0">
                          <a:effectLst/>
                        </a:rPr>
                        <a:t>Всеукраїнський </a:t>
                      </a:r>
                      <a:br>
                        <a:rPr lang="uk-UA" sz="1050" u="none" strike="noStrike" noProof="0" dirty="0" smtClean="0">
                          <a:effectLst/>
                        </a:rPr>
                      </a:br>
                      <a:r>
                        <a:rPr lang="uk-UA" sz="1050" u="none" strike="noStrike" noProof="0" dirty="0" smtClean="0">
                          <a:effectLst/>
                        </a:rPr>
                        <a:t>юнацький фестиваль «В об’єктиві натураліста»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конкурс музично</a:t>
                      </a:r>
                      <a:br>
                        <a:rPr lang="uk-UA" sz="1050" u="none" strike="noStrike" noProof="0" dirty="0" smtClean="0">
                          <a:effectLst/>
                        </a:rPr>
                      </a:br>
                      <a:r>
                        <a:rPr lang="uk-UA" sz="1050" u="none" strike="noStrike" noProof="0" dirty="0" smtClean="0">
                          <a:effectLst/>
                        </a:rPr>
                        <a:t>-літературних композицій, присвячених ІІ Світовій війні «Тих днів незгасна слава»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 конкурс серед учнів 3-4 класів «</a:t>
                      </a:r>
                      <a:r>
                        <a:rPr lang="uk-UA" sz="1050" u="none" strike="noStrike" noProof="0" dirty="0" err="1" smtClean="0">
                          <a:effectLst/>
                        </a:rPr>
                        <a:t>Чомусик</a:t>
                      </a:r>
                      <a:r>
                        <a:rPr lang="uk-UA" sz="1050" u="none" strike="noStrike" noProof="0" dirty="0" smtClean="0">
                          <a:effectLst/>
                        </a:rPr>
                        <a:t>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</a:t>
                      </a:r>
                      <a:br>
                        <a:rPr lang="uk-UA" sz="1050" u="none" strike="noStrike" noProof="0" dirty="0" smtClean="0">
                          <a:effectLst/>
                        </a:rPr>
                      </a:br>
                      <a:r>
                        <a:rPr lang="uk-UA" sz="1050" u="none" strike="noStrike" noProof="0" dirty="0" smtClean="0">
                          <a:effectLst/>
                        </a:rPr>
                        <a:t>фестиваль гумору «Кубок сміху»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етап військово-патріотичної гри «Сокіл (Джура)»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Танцювальний конкурс-</a:t>
                      </a:r>
                      <a:r>
                        <a:rPr lang="uk-UA" sz="1050" u="none" strike="noStrike" noProof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флешмоб</a:t>
                      </a:r>
                      <a:r>
                        <a:rPr lang="uk-UA" sz="1050" u="none" strike="noStrike" noProof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050" u="none" strike="noStrike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Літо</a:t>
                      </a:r>
                      <a:r>
                        <a:rPr lang="ru-RU" sz="105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5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Fest</a:t>
                      </a:r>
                      <a:r>
                        <a:rPr lang="en-US" sz="105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»</a:t>
                      </a:r>
                      <a:r>
                        <a:rPr lang="uk-UA" sz="105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uk-UA" sz="105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Тема року “Оскар”</a:t>
                      </a:r>
                      <a:endParaRPr lang="en-US" sz="105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Міські змагання з шахів до Дня фізичної культури та спорту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конкурс хорових колективів ЗЗСО «Співаймо разом»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Всеукраїнського конкурсу поробок «Зробимо життя безпечним»</a:t>
                      </a:r>
                      <a:endParaRPr lang="uk-UA" sz="105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Всеукраїнського фестивалю-конкурсу «Молодь обирає здоров’я» 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374776"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Міські змагання учнів</a:t>
                      </a:r>
                      <a:br>
                        <a:rPr lang="uk-UA" sz="1050" u="none" strike="noStrike" noProof="0" dirty="0" smtClean="0">
                          <a:effectLst/>
                        </a:rPr>
                      </a:br>
                      <a:r>
                        <a:rPr lang="uk-UA" sz="1050" u="none" strike="noStrike" noProof="0" dirty="0" smtClean="0">
                          <a:effectLst/>
                        </a:rPr>
                        <a:t> молодшого шкільного віку з початкового технічного моделювання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u="none" strike="noStrike" noProof="0" dirty="0" smtClean="0">
                          <a:effectLst/>
                        </a:rPr>
                        <a:t>Конкурс «Безпека очима дітей»</a:t>
                      </a:r>
                      <a:endParaRPr lang="uk-UA" sz="105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етап військово-патріотичної акції «Слобожанські дзвони Перемоги»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конкурс учнівських творів «</a:t>
                      </a:r>
                      <a:r>
                        <a:rPr lang="uk-UA" sz="10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Ізюмщина</a:t>
                      </a:r>
                      <a:r>
                        <a:rPr lang="uk-UA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роки Другої світової війни»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r>
                        <a:rPr lang="uk-UA" sz="1050" u="none" strike="noStrike" noProof="0" dirty="0" smtClean="0">
                          <a:effectLst/>
                        </a:rPr>
                        <a:t>Відкриті змагання по запуску повітряних зміїв на кубок В.М. </a:t>
                      </a:r>
                      <a:r>
                        <a:rPr lang="uk-UA" sz="1050" u="none" strike="noStrike" noProof="0" dirty="0" err="1" smtClean="0">
                          <a:effectLst/>
                        </a:rPr>
                        <a:t>Хворостова</a:t>
                      </a:r>
                      <a:endParaRPr lang="uk-UA" sz="105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Всеукраїнської експедиції учнівської молоді «Моя Батьківщина – Україна»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Обласний конкурс </a:t>
                      </a:r>
                      <a:r>
                        <a:rPr lang="uk-UA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інформаційної Листівки </a:t>
                      </a:r>
                      <a:r>
                        <a:rPr lang="ru-RU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handmade» (</a:t>
                      </a:r>
                      <a:r>
                        <a:rPr lang="ru-RU" sz="10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ручної</a:t>
                      </a:r>
                      <a:r>
                        <a:rPr lang="ru-RU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uk-UA" sz="105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«Енергетика у сучасному світі»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Всеукраїнського</a:t>
                      </a:r>
                      <a:br>
                        <a:rPr lang="uk-UA" sz="1050" u="none" strike="noStrike" noProof="0" dirty="0" smtClean="0">
                          <a:effectLst/>
                        </a:rPr>
                      </a:br>
                      <a:r>
                        <a:rPr lang="uk-UA" sz="1050" u="none" strike="noStrike" noProof="0" dirty="0" smtClean="0">
                          <a:effectLst/>
                        </a:rPr>
                        <a:t> конкурсу агітбригад  «Земля – наш спільний дім</a:t>
                      </a:r>
                      <a:r>
                        <a:rPr lang="ru-RU" sz="1050" u="none" strike="noStrike" dirty="0" smtClean="0">
                          <a:effectLst/>
                        </a:rPr>
                        <a:t>» 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Всеукраїнського конкурсу учнівської творчості «Об’єднаймося ж, брати мої!»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04408"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smtClean="0">
                          <a:effectLst/>
                        </a:rPr>
                        <a:t>Міський етап Всеукраїнського </a:t>
                      </a:r>
                      <a:br>
                        <a:rPr lang="uk-UA" sz="1050" u="none" strike="noStrike" noProof="0" smtClean="0">
                          <a:effectLst/>
                        </a:rPr>
                      </a:br>
                      <a:r>
                        <a:rPr lang="uk-UA" sz="1050" u="none" strike="noStrike" noProof="0" smtClean="0">
                          <a:effectLst/>
                        </a:rPr>
                        <a:t>конкурсу малюнків «Охорона праці очима дітей»</a:t>
                      </a:r>
                      <a:endParaRPr lang="uk-UA" sz="1050" b="0" i="0" u="none" strike="noStrike" noProof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 smtClean="0">
                          <a:effectLst/>
                        </a:rPr>
                        <a:t>Фестиваль ДЮПР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Міський конкурс «Учень року»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50" u="none" strike="noStrike" noProof="0" dirty="0" smtClean="0">
                          <a:effectLst/>
                        </a:rPr>
                        <a:t>Міські змагання до Всесвітнього дня туризму 27 вересня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u="none" strike="noStrike" noProof="0" dirty="0" smtClean="0">
                          <a:effectLst/>
                        </a:rPr>
                        <a:t>Міський етап обласного конкурсу ораторського мистецтва </a:t>
                      </a:r>
                      <a:endParaRPr lang="uk-UA" sz="105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r>
                        <a:rPr lang="uk-UA" sz="1050" u="none" strike="noStrike" noProof="0" dirty="0" smtClean="0">
                          <a:effectLst/>
                        </a:rPr>
                        <a:t>Міський етап Всеукраїнського конкурсу творів «Я європеєць»</a:t>
                      </a:r>
                      <a:endParaRPr lang="uk-UA" sz="105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80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1" cy="100104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solidFill>
                  <a:srgbClr val="FFFF00"/>
                </a:solidFill>
              </a:rPr>
              <a:t>План заходів з патріотичного виховання</a:t>
            </a:r>
            <a:br>
              <a:rPr lang="uk-UA" sz="2000" dirty="0" smtClean="0">
                <a:solidFill>
                  <a:srgbClr val="FFFF00"/>
                </a:solidFill>
              </a:rPr>
            </a:br>
            <a:r>
              <a:rPr lang="uk-UA" sz="2000" dirty="0" smtClean="0">
                <a:solidFill>
                  <a:srgbClr val="FFFF00"/>
                </a:solidFill>
              </a:rPr>
              <a:t>(на основі Концепції національно-патріотичного виховання молоді) 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642334"/>
              </p:ext>
            </p:extLst>
          </p:nvPr>
        </p:nvGraphicFramePr>
        <p:xfrm>
          <a:off x="467544" y="1412776"/>
          <a:ext cx="8352928" cy="488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4"/>
                <a:gridCol w="705678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Термін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Заходи</a:t>
                      </a:r>
                      <a:r>
                        <a:rPr lang="uk-UA" sz="1400" baseline="0" dirty="0" smtClean="0"/>
                        <a:t> з національно-патріотичного виховання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Вересень</a:t>
                      </a:r>
                    </a:p>
                    <a:p>
                      <a:r>
                        <a:rPr lang="uk-UA" sz="1400" dirty="0" smtClean="0"/>
                        <a:t>21.09.18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Всеукраїнська освітня кампанія «Голуб миру» під гаслом «Право на мир – 70-та річниця Загальної декларації прав людини»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Жовтень</a:t>
                      </a:r>
                    </a:p>
                    <a:p>
                      <a:r>
                        <a:rPr lang="uk-UA" sz="1400" dirty="0" smtClean="0"/>
                        <a:t>11.10.18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Битва хорів «Моя, соборна, суверенна…»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Листопад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Презентаційний меседж </a:t>
                      </a:r>
                      <a:r>
                        <a:rPr lang="uk-UA" sz="1400" dirty="0" smtClean="0"/>
                        <a:t>«Моя, твоя,</a:t>
                      </a:r>
                      <a:r>
                        <a:rPr lang="uk-UA" sz="1400" baseline="0" dirty="0" smtClean="0"/>
                        <a:t> наша Україна»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Грудень</a:t>
                      </a:r>
                    </a:p>
                    <a:p>
                      <a:r>
                        <a:rPr lang="uk-UA" sz="1400" dirty="0" smtClean="0"/>
                        <a:t>До 20.12.18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u="none" strike="noStrike" noProof="0" dirty="0" smtClean="0">
                          <a:effectLst/>
                        </a:rPr>
                        <a:t>Міський етап Всеукраїнського конкурсу учнівської творчості «Об’єднаймося ж, брати мої!»</a:t>
                      </a:r>
                      <a:endParaRPr lang="uk-UA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Січень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bg1"/>
                          </a:solidFill>
                        </a:rPr>
                        <a:t>Проект учнівського самоврядування «Вернісаж </a:t>
                      </a:r>
                      <a:r>
                        <a:rPr lang="uk-UA" sz="1400" dirty="0" err="1" smtClean="0">
                          <a:solidFill>
                            <a:schemeClr val="bg1"/>
                          </a:solidFill>
                        </a:rPr>
                        <a:t>лепбуків</a:t>
                      </a:r>
                      <a:r>
                        <a:rPr lang="uk-UA" sz="1400" dirty="0" smtClean="0">
                          <a:solidFill>
                            <a:schemeClr val="bg1"/>
                          </a:solidFill>
                        </a:rPr>
                        <a:t> «Мрії про Україну»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Лютий</a:t>
                      </a:r>
                    </a:p>
                    <a:p>
                      <a:r>
                        <a:rPr lang="uk-UA" sz="1400" dirty="0" smtClean="0"/>
                        <a:t>05.02.18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uk-UA" sz="1400" u="none" strike="noStrike" noProof="0" dirty="0" err="1" smtClean="0">
                          <a:solidFill>
                            <a:schemeClr val="bg1"/>
                          </a:solidFill>
                          <a:effectLst/>
                        </a:rPr>
                        <a:t>іський</a:t>
                      </a:r>
                      <a:r>
                        <a:rPr lang="uk-UA" sz="1400" u="none" strike="noStrike" noProof="0" dirty="0" smtClean="0">
                          <a:solidFill>
                            <a:schemeClr val="bg1"/>
                          </a:solidFill>
                          <a:effectLst/>
                        </a:rPr>
                        <a:t> конкурс музично-літературних композицій, присвячених ІІ Світовій війні «Тих днів незгасне слава»</a:t>
                      </a:r>
                      <a:endParaRPr lang="uk-UA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Березень</a:t>
                      </a:r>
                    </a:p>
                    <a:p>
                      <a:r>
                        <a:rPr lang="uk-UA" sz="1400" dirty="0" smtClean="0"/>
                        <a:t>До 29.03.18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u="none" strike="noStrike" noProof="0" dirty="0" smtClean="0">
                          <a:effectLst/>
                        </a:rPr>
                        <a:t>Міський етап військово-патріотичної акції «Слобожанські дзвони Перемоги»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Квітень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effectLst/>
                        </a:rPr>
                        <a:t>Мі</a:t>
                      </a:r>
                      <a:r>
                        <a:rPr lang="uk-UA" sz="1400" u="none" strike="noStrike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ський</a:t>
                      </a:r>
                      <a:r>
                        <a:rPr lang="uk-UA" sz="1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конкурс учнівських творів «</a:t>
                      </a:r>
                      <a:r>
                        <a:rPr lang="uk-UA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Ізюмщина</a:t>
                      </a:r>
                      <a:r>
                        <a:rPr lang="uk-UA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роки Другої світової війни»</a:t>
                      </a:r>
                      <a:endParaRPr lang="uk-UA" sz="14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Травень</a:t>
                      </a:r>
                    </a:p>
                    <a:p>
                      <a:r>
                        <a:rPr lang="uk-UA" sz="1400" smtClean="0"/>
                        <a:t>До 20.05.18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effectLst/>
                        </a:rPr>
                        <a:t>Мі</a:t>
                      </a:r>
                      <a:r>
                        <a:rPr lang="uk-UA" sz="1400" u="none" strike="noStrike" noProof="0" dirty="0" err="1" smtClean="0">
                          <a:effectLst/>
                        </a:rPr>
                        <a:t>ський</a:t>
                      </a:r>
                      <a:r>
                        <a:rPr lang="uk-UA" sz="1400" u="none" strike="noStrike" noProof="0" dirty="0" smtClean="0">
                          <a:effectLst/>
                        </a:rPr>
                        <a:t> етап військово-патріотичної гри «Сокіл (Джура)»</a:t>
                      </a:r>
                      <a:endParaRPr lang="uk-UA" sz="1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67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16632"/>
            <a:ext cx="6512511" cy="5040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Практичні семінари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34869"/>
              </p:ext>
            </p:extLst>
          </p:nvPr>
        </p:nvGraphicFramePr>
        <p:xfrm>
          <a:off x="1357290" y="764704"/>
          <a:ext cx="6400800" cy="3199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2133600"/>
                <a:gridCol w="2133600"/>
              </a:tblGrid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Навчальний рік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Заклад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Заклад</a:t>
                      </a:r>
                      <a:endParaRPr lang="ru-RU" sz="1600" dirty="0"/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2012/2013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№11</a:t>
                      </a:r>
                      <a:endParaRPr lang="ru-RU" sz="1600" dirty="0"/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2013/2014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№3</a:t>
                      </a:r>
                      <a:endParaRPr lang="ru-RU" sz="1600" dirty="0"/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2014/2015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№1</a:t>
                      </a:r>
                      <a:endParaRPr lang="ru-RU" sz="1600" dirty="0"/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2015/2016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№12</a:t>
                      </a:r>
                      <a:endParaRPr lang="ru-RU" sz="1600" dirty="0"/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 smtClean="0">
                          <a:solidFill>
                            <a:schemeClr val="bg1"/>
                          </a:solidFill>
                        </a:rPr>
                        <a:t>2016/2017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 smtClean="0">
                          <a:solidFill>
                            <a:schemeClr val="bg1"/>
                          </a:solidFill>
                        </a:rPr>
                        <a:t>№6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FF0000"/>
                          </a:solidFill>
                        </a:rPr>
                        <a:t>№3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2017/2018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FF0000"/>
                          </a:solidFill>
                        </a:rPr>
                        <a:t>№3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FF0000"/>
                          </a:solidFill>
                        </a:rPr>
                        <a:t>№5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909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2018/2019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№2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№3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63888" y="3861048"/>
            <a:ext cx="3750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Обмін</a:t>
            </a:r>
            <a:r>
              <a:rPr lang="uk-UA" sz="3600" b="1" dirty="0" smtClean="0">
                <a:solidFill>
                  <a:srgbClr val="FF0000"/>
                </a:solidFill>
              </a:rPr>
              <a:t> досвідом</a:t>
            </a:r>
            <a:endParaRPr lang="ru-RU" sz="3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45290"/>
              </p:ext>
            </p:extLst>
          </p:nvPr>
        </p:nvGraphicFramePr>
        <p:xfrm>
          <a:off x="1455109" y="4437112"/>
          <a:ext cx="6096000" cy="21264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42528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Навчальний рік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Заклад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Заклад</a:t>
                      </a:r>
                      <a:endParaRPr lang="ru-RU" sz="1400" dirty="0"/>
                    </a:p>
                  </a:txBody>
                  <a:tcPr/>
                </a:tc>
              </a:tr>
              <a:tr h="42528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2015/2016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№2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№5</a:t>
                      </a:r>
                      <a:endParaRPr lang="ru-RU" sz="1400" dirty="0"/>
                    </a:p>
                  </a:txBody>
                  <a:tcPr/>
                </a:tc>
              </a:tr>
              <a:tr h="425281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bg1"/>
                          </a:solidFill>
                        </a:rPr>
                        <a:t>2016/2017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FF0000"/>
                          </a:solidFill>
                        </a:rPr>
                        <a:t>№1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chemeClr val="bg1"/>
                          </a:solidFill>
                        </a:rPr>
                        <a:t>№11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5281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2017/2018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chemeClr val="bg1"/>
                          </a:solidFill>
                        </a:rPr>
                        <a:t>№1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FF0000"/>
                          </a:solidFill>
                        </a:rPr>
                        <a:t>№12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5281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2018/2019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CC66"/>
                          </a:solidFill>
                        </a:rPr>
                        <a:t>№6 (Вересень)</a:t>
                      </a:r>
                      <a:endParaRPr lang="ru-RU" sz="1400" b="1" dirty="0">
                        <a:solidFill>
                          <a:srgbClr val="00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CC66"/>
                          </a:solidFill>
                        </a:rPr>
                        <a:t>№4 </a:t>
                      </a:r>
                      <a:r>
                        <a:rPr lang="uk-UA" sz="1400" b="1" dirty="0" smtClean="0">
                          <a:solidFill>
                            <a:srgbClr val="00CC66"/>
                          </a:solidFill>
                        </a:rPr>
                        <a:t>(Травень)</a:t>
                      </a:r>
                      <a:endParaRPr lang="ru-RU" sz="1400" b="1" dirty="0">
                        <a:solidFill>
                          <a:srgbClr val="00CC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18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29285" cy="92447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Нові нормативно-правові документи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185123"/>
            <a:ext cx="3471277" cy="493161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3 </a:t>
            </a:r>
            <a:r>
              <a:rPr lang="uk-UA" dirty="0"/>
              <a:t>липня 2018 року відбулася зустріч Міністра освіти і науки України Лілії Гриневич з Послом Франції в Україні </a:t>
            </a:r>
            <a:r>
              <a:rPr lang="uk-UA" dirty="0" err="1"/>
              <a:t>Ізабель</a:t>
            </a:r>
            <a:r>
              <a:rPr lang="uk-UA" dirty="0"/>
              <a:t> </a:t>
            </a:r>
            <a:r>
              <a:rPr lang="uk-UA" dirty="0" err="1"/>
              <a:t>Дюмон</a:t>
            </a:r>
            <a:r>
              <a:rPr lang="uk-UA" dirty="0"/>
              <a:t>. Сторони домовилися, що найближчим часом буде розроблено детальний план заходів для проведення Року французької мови.</a:t>
            </a:r>
          </a:p>
          <a:p>
            <a:r>
              <a:rPr lang="uk-UA" dirty="0"/>
              <a:t>Кабінет Міністрів України 30 травня 2018 року постановою № 453 затвердив </a:t>
            </a:r>
            <a:r>
              <a:rPr lang="uk-UA" dirty="0">
                <a:hlinkClick r:id="rId3"/>
              </a:rPr>
              <a:t>Державну соціальну </a:t>
            </a:r>
            <a:r>
              <a:rPr lang="uk-UA" dirty="0" smtClean="0">
                <a:hlinkClick r:id="rId3"/>
              </a:rPr>
              <a:t>програму «Національний </a:t>
            </a:r>
            <a:r>
              <a:rPr lang="uk-UA" dirty="0">
                <a:hlinkClick r:id="rId3"/>
              </a:rPr>
              <a:t>план дій щодо реалізації Конвенції ООН про права </a:t>
            </a:r>
            <a:r>
              <a:rPr lang="uk-UA" dirty="0" smtClean="0">
                <a:hlinkClick r:id="rId3"/>
              </a:rPr>
              <a:t>дитини» </a:t>
            </a:r>
            <a:r>
              <a:rPr lang="uk-UA" dirty="0">
                <a:hlinkClick r:id="rId3"/>
              </a:rPr>
              <a:t>на період до 2021 </a:t>
            </a:r>
            <a:r>
              <a:rPr lang="uk-UA" dirty="0" smtClean="0">
                <a:hlinkClick r:id="rId3"/>
              </a:rPr>
              <a:t>року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63281" y="1268760"/>
            <a:ext cx="3469242" cy="49685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УКРАЇНИ №156/2018</a:t>
            </a:r>
          </a:p>
          <a:p>
            <a:pPr marL="45720" indent="0">
              <a:buNone/>
            </a:pPr>
            <a:r>
              <a:rPr lang="ru-RU" dirty="0" smtClean="0"/>
              <a:t>«Про </a:t>
            </a:r>
            <a:r>
              <a:rPr lang="uk-UA" dirty="0" smtClean="0"/>
              <a:t>невідкладні заходи щодо зміцнення державного статусу української мови та сприяння створенню єдиного культурного простору України</a:t>
            </a:r>
            <a:r>
              <a:rPr lang="ru-RU" dirty="0" smtClean="0"/>
              <a:t>.»</a:t>
            </a:r>
          </a:p>
          <a:p>
            <a:pPr marL="331470" indent="-285750"/>
            <a:r>
              <a:rPr lang="uk-UA" dirty="0"/>
              <a:t>Лист Міністерства освіти і науки України від 07.08.2018 №</a:t>
            </a:r>
            <a:r>
              <a:rPr lang="uk-UA" dirty="0" smtClean="0"/>
              <a:t>1/9-186 «Про </a:t>
            </a:r>
            <a:r>
              <a:rPr lang="uk-UA" dirty="0"/>
              <a:t>деякі питання організації в закладах освіти виховної роботи щодо безпеки й благополуччя дитини в 2018/2019 </a:t>
            </a:r>
            <a:r>
              <a:rPr lang="uk-UA" dirty="0" err="1"/>
              <a:t>н.р</a:t>
            </a:r>
            <a:r>
              <a:rPr lang="uk-UA" dirty="0"/>
              <a:t>.».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09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09443" y="188640"/>
            <a:ext cx="7123080" cy="1008112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rgbClr val="FFFF00"/>
                </a:solidFill>
              </a:rPr>
              <a:t>Нові нормативно-правові </a:t>
            </a:r>
            <a:r>
              <a:rPr lang="uk-UA" sz="2800" dirty="0" smtClean="0">
                <a:solidFill>
                  <a:srgbClr val="FFFF00"/>
                </a:solidFill>
              </a:rPr>
              <a:t>документи психологічної служби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9706" y="1116259"/>
            <a:ext cx="3471277" cy="430425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Лист МОНУ від 07.08.2018 № 1/9-487 «</a:t>
            </a:r>
            <a:r>
              <a:rPr lang="ru-RU" sz="2400" dirty="0" smtClean="0"/>
              <a:t>Про </a:t>
            </a:r>
            <a:r>
              <a:rPr lang="ru-RU" sz="2400" dirty="0" err="1"/>
              <a:t>пріоритетні</a:t>
            </a:r>
            <a:r>
              <a:rPr lang="ru-RU" sz="2400" dirty="0"/>
              <a:t> </a:t>
            </a:r>
            <a:r>
              <a:rPr lang="ru-RU" sz="2400" dirty="0" err="1"/>
              <a:t>напрями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психологічної</a:t>
            </a:r>
            <a:r>
              <a:rPr lang="ru-RU" sz="2400" dirty="0"/>
              <a:t> </a:t>
            </a:r>
            <a:r>
              <a:rPr lang="ru-RU" sz="2400" dirty="0" err="1"/>
              <a:t>служби</a:t>
            </a:r>
            <a:r>
              <a:rPr lang="ru-RU" sz="2400" dirty="0"/>
              <a:t> у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на 2018-2019 </a:t>
            </a:r>
            <a:r>
              <a:rPr lang="ru-RU" sz="2400" dirty="0" err="1"/>
              <a:t>н.р</a:t>
            </a:r>
            <a:r>
              <a:rPr lang="ru-RU" sz="2400" dirty="0" smtClean="0"/>
              <a:t>.»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1" y="188640"/>
            <a:ext cx="3469242" cy="567241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Наказ МОНУ від 03.07.2017 №948</a:t>
            </a:r>
          </a:p>
          <a:p>
            <a:r>
              <a:rPr lang="uk-UA" sz="2400" dirty="0" smtClean="0"/>
              <a:t> Положення про психологічну службу (Наказ МОНУ від 22.05.2018 №509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797158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1095</Words>
  <Application>Microsoft Office PowerPoint</Application>
  <PresentationFormat>Экран (4:3)</PresentationFormat>
  <Paragraphs>194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30" baseType="lpstr">
      <vt:lpstr>Arial</vt:lpstr>
      <vt:lpstr>Calibri</vt:lpstr>
      <vt:lpstr>Courier New</vt:lpstr>
      <vt:lpstr>David</vt:lpstr>
      <vt:lpstr>FrankRuehl</vt:lpstr>
      <vt:lpstr>Impact</vt:lpstr>
      <vt:lpstr>Matilda</vt:lpstr>
      <vt:lpstr>Mistral</vt:lpstr>
      <vt:lpstr>Times New Roman</vt:lpstr>
      <vt:lpstr>Trebuchet MS</vt:lpstr>
      <vt:lpstr>Verdana</vt:lpstr>
      <vt:lpstr>Wingdings 2</vt:lpstr>
      <vt:lpstr>Autumn</vt:lpstr>
      <vt:lpstr>  Побудова ефективної системи виховання в 2018-2019 н.    Головний спеціаліст відділу науково-методичного  та інформаційного забезпечення Погоріла Т.В. </vt:lpstr>
      <vt:lpstr> Результативність участі ЗЗСО  у міських заходах  </vt:lpstr>
      <vt:lpstr>Презентация PowerPoint</vt:lpstr>
      <vt:lpstr>Планування</vt:lpstr>
      <vt:lpstr>Створення системи виховної роботи управління освіти</vt:lpstr>
      <vt:lpstr>План заходів з патріотичного виховання (на основі Концепції національно-патріотичного виховання молоді) </vt:lpstr>
      <vt:lpstr>Практичні семінари</vt:lpstr>
      <vt:lpstr>Нові нормативно-правові документи</vt:lpstr>
      <vt:lpstr>Нові нормативно-правові документи психологічної служби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Інтернет-ресурси з питань виховання</vt:lpstr>
      <vt:lpstr>Дякую за увагу!</vt:lpstr>
    </vt:vector>
  </TitlesOfParts>
  <Company>Repack by Conductor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admin</cp:lastModifiedBy>
  <cp:revision>219</cp:revision>
  <cp:lastPrinted>2018-08-27T14:47:23Z</cp:lastPrinted>
  <dcterms:created xsi:type="dcterms:W3CDTF">2015-03-26T04:21:47Z</dcterms:created>
  <dcterms:modified xsi:type="dcterms:W3CDTF">2018-08-30T06:03:29Z</dcterms:modified>
</cp:coreProperties>
</file>