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47;&#1042;&#1030;&#1058;&#1048;%20&#1030;%20&#1089;&#1077;&#1084;&#1077;&#1089;&#1090;&#1088;%202017-2018\&#1051;&#1080;&#1089;&#1090;%20Microsoft%20Exce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47;&#1042;&#1030;&#1058;&#1048;%20&#1030;%20&#1089;&#1077;&#1084;&#1077;&#1089;&#1090;&#1088;%202017-2018\&#1051;&#1080;&#1089;&#1090;%20Microsoft%20Exce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47;&#1042;&#1030;&#1058;&#1048;%20&#1030;%20&#1089;&#1077;&#1084;&#1077;&#1089;&#1090;&#1088;%202017-2018\&#1051;&#1080;&#1089;&#1090;%20Microsoft%20Exce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47;&#1042;&#1030;&#1058;&#1048;%20&#1030;%20&#1089;&#1077;&#1084;&#1077;&#1089;&#1090;&#1088;%202017-2018\&#1051;&#1080;&#1089;&#1090;%20Microsoft%20Exce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47;&#1042;&#1030;&#1058;&#1048;%20&#1030;%20&#1089;&#1077;&#1084;&#1077;&#1089;&#1090;&#1088;%202017-2018\&#1051;&#1080;&#1089;&#1090;%20Microsoft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9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Відвідування!$B$5:$B$14</c:f>
              <c:strCache>
                <c:ptCount val="10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№10</c:v>
                </c:pt>
                <c:pt idx="7">
                  <c:v>№11</c:v>
                </c:pt>
                <c:pt idx="8">
                  <c:v>№12</c:v>
                </c:pt>
                <c:pt idx="9">
                  <c:v>Середній 
по місту</c:v>
                </c:pt>
              </c:strCache>
            </c:strRef>
          </c:cat>
          <c:val>
            <c:numRef>
              <c:f>Відвідування!$E$5:$E$14</c:f>
              <c:numCache>
                <c:formatCode>General</c:formatCode>
                <c:ptCount val="10"/>
                <c:pt idx="0">
                  <c:v>10.5</c:v>
                </c:pt>
                <c:pt idx="1">
                  <c:v>9</c:v>
                </c:pt>
                <c:pt idx="2">
                  <c:v>8</c:v>
                </c:pt>
                <c:pt idx="3">
                  <c:v>8.9</c:v>
                </c:pt>
                <c:pt idx="4">
                  <c:v>9.9</c:v>
                </c:pt>
                <c:pt idx="5" formatCode="0.0">
                  <c:v>8.7134020618556693</c:v>
                </c:pt>
                <c:pt idx="6">
                  <c:v>8.1999999999999993</c:v>
                </c:pt>
                <c:pt idx="7">
                  <c:v>9.4</c:v>
                </c:pt>
                <c:pt idx="8">
                  <c:v>6.3</c:v>
                </c:pt>
                <c:pt idx="9" formatCode="0.0">
                  <c:v>8.6409448818897641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594048"/>
        <c:axId val="87068672"/>
      </c:barChart>
      <c:catAx>
        <c:axId val="82594048"/>
        <c:scaling>
          <c:orientation val="minMax"/>
        </c:scaling>
        <c:delete val="0"/>
        <c:axPos val="b"/>
        <c:majorTickMark val="out"/>
        <c:minorTickMark val="none"/>
        <c:tickLblPos val="nextTo"/>
        <c:crossAx val="87068672"/>
        <c:crosses val="autoZero"/>
        <c:auto val="1"/>
        <c:lblAlgn val="ctr"/>
        <c:lblOffset val="100"/>
        <c:noMultiLvlLbl val="0"/>
      </c:catAx>
      <c:valAx>
        <c:axId val="87068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25940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Відвідування!$F$4</c:f>
              <c:strCache>
                <c:ptCount val="1"/>
                <c:pt idx="0">
                  <c:v>по хворобі</c:v>
                </c:pt>
              </c:strCache>
            </c:strRef>
          </c:tx>
          <c:invertIfNegative val="0"/>
          <c:dPt>
            <c:idx val="9"/>
            <c:invertIfNegative val="0"/>
            <c:bubble3D val="0"/>
            <c:spPr>
              <a:solidFill>
                <a:srgbClr val="FF0048"/>
              </a:solidFill>
            </c:spPr>
          </c:dPt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Відвідування!$B$5:$B$14</c:f>
              <c:strCache>
                <c:ptCount val="10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№10</c:v>
                </c:pt>
                <c:pt idx="7">
                  <c:v>№11</c:v>
                </c:pt>
                <c:pt idx="8">
                  <c:v>№12</c:v>
                </c:pt>
                <c:pt idx="9">
                  <c:v>Середній 
по місту</c:v>
                </c:pt>
              </c:strCache>
            </c:strRef>
          </c:cat>
          <c:val>
            <c:numRef>
              <c:f>Відвідування!$G$5:$G$14</c:f>
              <c:numCache>
                <c:formatCode>General</c:formatCode>
                <c:ptCount val="10"/>
                <c:pt idx="0">
                  <c:v>8.1999999999999993</c:v>
                </c:pt>
                <c:pt idx="1">
                  <c:v>6</c:v>
                </c:pt>
                <c:pt idx="2">
                  <c:v>5.9</c:v>
                </c:pt>
                <c:pt idx="3">
                  <c:v>6.8</c:v>
                </c:pt>
                <c:pt idx="4">
                  <c:v>9</c:v>
                </c:pt>
                <c:pt idx="5">
                  <c:v>6.2</c:v>
                </c:pt>
                <c:pt idx="6">
                  <c:v>5.7</c:v>
                </c:pt>
                <c:pt idx="7">
                  <c:v>9</c:v>
                </c:pt>
                <c:pt idx="8">
                  <c:v>5</c:v>
                </c:pt>
                <c:pt idx="9" formatCode="0.0">
                  <c:v>6.7534308211473562</c:v>
                </c:pt>
              </c:numCache>
            </c:numRef>
          </c:val>
        </c:ser>
        <c:ser>
          <c:idx val="1"/>
          <c:order val="1"/>
          <c:tx>
            <c:strRef>
              <c:f>Відвідування!$H$4</c:f>
              <c:strCache>
                <c:ptCount val="1"/>
                <c:pt idx="0">
                  <c:v>з поважних причин</c:v>
                </c:pt>
              </c:strCache>
            </c:strRef>
          </c:tx>
          <c:invertIfNegative val="0"/>
          <c:dPt>
            <c:idx val="9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Відвідування!$B$5:$B$14</c:f>
              <c:strCache>
                <c:ptCount val="10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№10</c:v>
                </c:pt>
                <c:pt idx="7">
                  <c:v>№11</c:v>
                </c:pt>
                <c:pt idx="8">
                  <c:v>№12</c:v>
                </c:pt>
                <c:pt idx="9">
                  <c:v>Середній 
по місту</c:v>
                </c:pt>
              </c:strCache>
            </c:strRef>
          </c:cat>
          <c:val>
            <c:numRef>
              <c:f>Відвідування!$I$5:$I$14</c:f>
              <c:numCache>
                <c:formatCode>General</c:formatCode>
                <c:ptCount val="10"/>
                <c:pt idx="0">
                  <c:v>2.2000000000000002</c:v>
                </c:pt>
                <c:pt idx="1">
                  <c:v>3</c:v>
                </c:pt>
                <c:pt idx="2">
                  <c:v>2.1</c:v>
                </c:pt>
                <c:pt idx="3">
                  <c:v>2.1</c:v>
                </c:pt>
                <c:pt idx="4">
                  <c:v>0.8</c:v>
                </c:pt>
                <c:pt idx="5">
                  <c:v>2.4</c:v>
                </c:pt>
                <c:pt idx="6">
                  <c:v>0.2</c:v>
                </c:pt>
                <c:pt idx="7">
                  <c:v>0.16</c:v>
                </c:pt>
                <c:pt idx="8">
                  <c:v>1.3</c:v>
                </c:pt>
                <c:pt idx="9" formatCode="0.0">
                  <c:v>1.4701912260967378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7107840"/>
        <c:axId val="87109632"/>
      </c:barChart>
      <c:catAx>
        <c:axId val="87107840"/>
        <c:scaling>
          <c:orientation val="minMax"/>
        </c:scaling>
        <c:delete val="0"/>
        <c:axPos val="b"/>
        <c:majorTickMark val="out"/>
        <c:minorTickMark val="none"/>
        <c:tickLblPos val="nextTo"/>
        <c:crossAx val="87109632"/>
        <c:crosses val="autoZero"/>
        <c:auto val="1"/>
        <c:lblAlgn val="ctr"/>
        <c:lblOffset val="100"/>
        <c:noMultiLvlLbl val="0"/>
      </c:catAx>
      <c:valAx>
        <c:axId val="871096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71078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Відвідування!$P$3</c:f>
              <c:strCache>
                <c:ptCount val="1"/>
                <c:pt idx="0">
                  <c:v>2017/2018 н.р.</c:v>
                </c:pt>
              </c:strCache>
            </c:strRef>
          </c:tx>
          <c:invertIfNegative val="0"/>
          <c:dPt>
            <c:idx val="10"/>
            <c:invertIfNegative val="0"/>
            <c:bubble3D val="0"/>
            <c:spPr>
              <a:solidFill>
                <a:srgbClr val="7030A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Відвідування!$O$4:$O$14</c:f>
              <c:strCache>
                <c:ptCount val="11"/>
                <c:pt idx="1">
                  <c:v>№1</c:v>
                </c:pt>
                <c:pt idx="2">
                  <c:v>№2</c:v>
                </c:pt>
                <c:pt idx="3">
                  <c:v>№3</c:v>
                </c:pt>
                <c:pt idx="4">
                  <c:v>№4</c:v>
                </c:pt>
                <c:pt idx="5">
                  <c:v>№5</c:v>
                </c:pt>
                <c:pt idx="6">
                  <c:v>№6</c:v>
                </c:pt>
                <c:pt idx="7">
                  <c:v>№10</c:v>
                </c:pt>
                <c:pt idx="8">
                  <c:v>№11</c:v>
                </c:pt>
                <c:pt idx="9">
                  <c:v>№12</c:v>
                </c:pt>
                <c:pt idx="10">
                  <c:v>Середній 
по місту</c:v>
                </c:pt>
              </c:strCache>
            </c:strRef>
          </c:cat>
          <c:val>
            <c:numRef>
              <c:f>Відвідування!$P$4:$P$14</c:f>
              <c:numCache>
                <c:formatCode>General</c:formatCode>
                <c:ptCount val="11"/>
                <c:pt idx="1">
                  <c:v>10.5</c:v>
                </c:pt>
                <c:pt idx="2">
                  <c:v>9</c:v>
                </c:pt>
                <c:pt idx="3">
                  <c:v>8</c:v>
                </c:pt>
                <c:pt idx="4">
                  <c:v>8.9</c:v>
                </c:pt>
                <c:pt idx="5">
                  <c:v>9.9</c:v>
                </c:pt>
                <c:pt idx="6" formatCode="0.0">
                  <c:v>8.6999999999999993</c:v>
                </c:pt>
                <c:pt idx="7">
                  <c:v>8.1999999999999993</c:v>
                </c:pt>
                <c:pt idx="8">
                  <c:v>9.4</c:v>
                </c:pt>
                <c:pt idx="9">
                  <c:v>6.3</c:v>
                </c:pt>
                <c:pt idx="10" formatCode="0.0">
                  <c:v>8.6</c:v>
                </c:pt>
              </c:numCache>
            </c:numRef>
          </c:val>
        </c:ser>
        <c:ser>
          <c:idx val="1"/>
          <c:order val="1"/>
          <c:tx>
            <c:strRef>
              <c:f>Відвідування!$Q$3</c:f>
              <c:strCache>
                <c:ptCount val="1"/>
                <c:pt idx="0">
                  <c:v>2016/2017 н.р.</c:v>
                </c:pt>
              </c:strCache>
            </c:strRef>
          </c:tx>
          <c:invertIfNegative val="0"/>
          <c:dPt>
            <c:idx val="10"/>
            <c:invertIfNegative val="0"/>
            <c:bubble3D val="0"/>
            <c:spPr>
              <a:solidFill>
                <a:srgbClr val="CC0099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Відвідування!$O$4:$O$14</c:f>
              <c:strCache>
                <c:ptCount val="11"/>
                <c:pt idx="1">
                  <c:v>№1</c:v>
                </c:pt>
                <c:pt idx="2">
                  <c:v>№2</c:v>
                </c:pt>
                <c:pt idx="3">
                  <c:v>№3</c:v>
                </c:pt>
                <c:pt idx="4">
                  <c:v>№4</c:v>
                </c:pt>
                <c:pt idx="5">
                  <c:v>№5</c:v>
                </c:pt>
                <c:pt idx="6">
                  <c:v>№6</c:v>
                </c:pt>
                <c:pt idx="7">
                  <c:v>№10</c:v>
                </c:pt>
                <c:pt idx="8">
                  <c:v>№11</c:v>
                </c:pt>
                <c:pt idx="9">
                  <c:v>№12</c:v>
                </c:pt>
                <c:pt idx="10">
                  <c:v>Середній 
по місту</c:v>
                </c:pt>
              </c:strCache>
            </c:strRef>
          </c:cat>
          <c:val>
            <c:numRef>
              <c:f>Відвідування!$Q$4:$Q$14</c:f>
              <c:numCache>
                <c:formatCode>General</c:formatCode>
                <c:ptCount val="11"/>
                <c:pt idx="1">
                  <c:v>8.1999999999999993</c:v>
                </c:pt>
                <c:pt idx="2">
                  <c:v>6</c:v>
                </c:pt>
                <c:pt idx="3">
                  <c:v>6.5</c:v>
                </c:pt>
                <c:pt idx="4">
                  <c:v>6.5</c:v>
                </c:pt>
                <c:pt idx="5">
                  <c:v>5.7</c:v>
                </c:pt>
                <c:pt idx="6">
                  <c:v>7.7</c:v>
                </c:pt>
                <c:pt idx="7">
                  <c:v>7.8</c:v>
                </c:pt>
                <c:pt idx="8">
                  <c:v>6.7</c:v>
                </c:pt>
                <c:pt idx="9">
                  <c:v>5.9</c:v>
                </c:pt>
                <c:pt idx="10">
                  <c:v>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239296"/>
        <c:axId val="87269760"/>
      </c:barChart>
      <c:catAx>
        <c:axId val="87239296"/>
        <c:scaling>
          <c:orientation val="minMax"/>
        </c:scaling>
        <c:delete val="0"/>
        <c:axPos val="b"/>
        <c:majorTickMark val="out"/>
        <c:minorTickMark val="none"/>
        <c:tickLblPos val="nextTo"/>
        <c:crossAx val="87269760"/>
        <c:crosses val="autoZero"/>
        <c:auto val="1"/>
        <c:lblAlgn val="ctr"/>
        <c:lblOffset val="100"/>
        <c:noMultiLvlLbl val="0"/>
      </c:catAx>
      <c:valAx>
        <c:axId val="87269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72392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0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Відвідування!$R$3</c:f>
              <c:strCache>
                <c:ptCount val="1"/>
                <c:pt idx="0">
                  <c:v>2016/2017</c:v>
                </c:pt>
              </c:strCache>
            </c:strRef>
          </c:tx>
          <c:invertIfNegative val="0"/>
          <c:dPt>
            <c:idx val="1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Відвідування!$O$4:$O$14</c:f>
              <c:strCache>
                <c:ptCount val="11"/>
                <c:pt idx="1">
                  <c:v>№1</c:v>
                </c:pt>
                <c:pt idx="2">
                  <c:v>№2</c:v>
                </c:pt>
                <c:pt idx="3">
                  <c:v>№3</c:v>
                </c:pt>
                <c:pt idx="4">
                  <c:v>№4</c:v>
                </c:pt>
                <c:pt idx="5">
                  <c:v>№5</c:v>
                </c:pt>
                <c:pt idx="6">
                  <c:v>№6</c:v>
                </c:pt>
                <c:pt idx="7">
                  <c:v>№10</c:v>
                </c:pt>
                <c:pt idx="8">
                  <c:v>№11</c:v>
                </c:pt>
                <c:pt idx="9">
                  <c:v>№12</c:v>
                </c:pt>
                <c:pt idx="10">
                  <c:v>Середній 
по місту</c:v>
                </c:pt>
              </c:strCache>
            </c:strRef>
          </c:cat>
          <c:val>
            <c:numRef>
              <c:f>Відвідування!$R$4:$R$14</c:f>
              <c:numCache>
                <c:formatCode>General</c:formatCode>
                <c:ptCount val="11"/>
                <c:pt idx="1">
                  <c:v>5.8</c:v>
                </c:pt>
                <c:pt idx="2">
                  <c:v>4.8</c:v>
                </c:pt>
                <c:pt idx="3">
                  <c:v>5.6</c:v>
                </c:pt>
                <c:pt idx="4">
                  <c:v>5.5</c:v>
                </c:pt>
                <c:pt idx="5">
                  <c:v>5.6</c:v>
                </c:pt>
                <c:pt idx="6">
                  <c:v>7</c:v>
                </c:pt>
                <c:pt idx="7">
                  <c:v>1.6</c:v>
                </c:pt>
                <c:pt idx="8">
                  <c:v>5.9</c:v>
                </c:pt>
                <c:pt idx="9">
                  <c:v>5.5</c:v>
                </c:pt>
                <c:pt idx="10">
                  <c:v>5.4</c:v>
                </c:pt>
              </c:numCache>
            </c:numRef>
          </c:val>
        </c:ser>
        <c:ser>
          <c:idx val="1"/>
          <c:order val="1"/>
          <c:tx>
            <c:strRef>
              <c:f>Відвідування!$T$3</c:f>
              <c:strCache>
                <c:ptCount val="1"/>
                <c:pt idx="0">
                  <c:v>2017/2018</c:v>
                </c:pt>
              </c:strCache>
            </c:strRef>
          </c:tx>
          <c:invertIfNegative val="0"/>
          <c:dPt>
            <c:idx val="10"/>
            <c:invertIfNegative val="0"/>
            <c:bubble3D val="0"/>
            <c:spPr>
              <a:solidFill>
                <a:srgbClr val="FF000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Відвідування!$O$4:$O$14</c:f>
              <c:strCache>
                <c:ptCount val="11"/>
                <c:pt idx="1">
                  <c:v>№1</c:v>
                </c:pt>
                <c:pt idx="2">
                  <c:v>№2</c:v>
                </c:pt>
                <c:pt idx="3">
                  <c:v>№3</c:v>
                </c:pt>
                <c:pt idx="4">
                  <c:v>№4</c:v>
                </c:pt>
                <c:pt idx="5">
                  <c:v>№5</c:v>
                </c:pt>
                <c:pt idx="6">
                  <c:v>№6</c:v>
                </c:pt>
                <c:pt idx="7">
                  <c:v>№10</c:v>
                </c:pt>
                <c:pt idx="8">
                  <c:v>№11</c:v>
                </c:pt>
                <c:pt idx="9">
                  <c:v>№12</c:v>
                </c:pt>
                <c:pt idx="10">
                  <c:v>Середній 
по місту</c:v>
                </c:pt>
              </c:strCache>
            </c:strRef>
          </c:cat>
          <c:val>
            <c:numRef>
              <c:f>Відвідування!$T$4:$T$14</c:f>
              <c:numCache>
                <c:formatCode>General</c:formatCode>
                <c:ptCount val="11"/>
                <c:pt idx="1">
                  <c:v>8.1999999999999993</c:v>
                </c:pt>
                <c:pt idx="2">
                  <c:v>6</c:v>
                </c:pt>
                <c:pt idx="3">
                  <c:v>5.9</c:v>
                </c:pt>
                <c:pt idx="4">
                  <c:v>6.8</c:v>
                </c:pt>
                <c:pt idx="5">
                  <c:v>9</c:v>
                </c:pt>
                <c:pt idx="6">
                  <c:v>6.2</c:v>
                </c:pt>
                <c:pt idx="7">
                  <c:v>5.7</c:v>
                </c:pt>
                <c:pt idx="8">
                  <c:v>9</c:v>
                </c:pt>
                <c:pt idx="9">
                  <c:v>5</c:v>
                </c:pt>
                <c:pt idx="10" formatCode="0.0">
                  <c:v>6.8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7326080"/>
        <c:axId val="87327872"/>
        <c:axId val="0"/>
      </c:bar3DChart>
      <c:catAx>
        <c:axId val="87326080"/>
        <c:scaling>
          <c:orientation val="minMax"/>
        </c:scaling>
        <c:delete val="0"/>
        <c:axPos val="b"/>
        <c:majorTickMark val="out"/>
        <c:minorTickMark val="none"/>
        <c:tickLblPos val="nextTo"/>
        <c:crossAx val="87327872"/>
        <c:crosses val="autoZero"/>
        <c:auto val="1"/>
        <c:lblAlgn val="ctr"/>
        <c:lblOffset val="100"/>
        <c:noMultiLvlLbl val="0"/>
      </c:catAx>
      <c:valAx>
        <c:axId val="87327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73260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Відвідування!$S$3</c:f>
              <c:strCache>
                <c:ptCount val="1"/>
                <c:pt idx="0">
                  <c:v>2016/2017</c:v>
                </c:pt>
              </c:strCache>
            </c:strRef>
          </c:tx>
          <c:invertIfNegative val="0"/>
          <c:dPt>
            <c:idx val="1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Відвідування!$O$4:$O$14</c:f>
              <c:strCache>
                <c:ptCount val="11"/>
                <c:pt idx="1">
                  <c:v>№1</c:v>
                </c:pt>
                <c:pt idx="2">
                  <c:v>№2</c:v>
                </c:pt>
                <c:pt idx="3">
                  <c:v>№3</c:v>
                </c:pt>
                <c:pt idx="4">
                  <c:v>№4</c:v>
                </c:pt>
                <c:pt idx="5">
                  <c:v>№5</c:v>
                </c:pt>
                <c:pt idx="6">
                  <c:v>№6</c:v>
                </c:pt>
                <c:pt idx="7">
                  <c:v>№10</c:v>
                </c:pt>
                <c:pt idx="8">
                  <c:v>№11</c:v>
                </c:pt>
                <c:pt idx="9">
                  <c:v>№12</c:v>
                </c:pt>
                <c:pt idx="10">
                  <c:v>Середній 
по місту</c:v>
                </c:pt>
              </c:strCache>
            </c:strRef>
          </c:cat>
          <c:val>
            <c:numRef>
              <c:f>Відвідування!$S$4:$S$14</c:f>
              <c:numCache>
                <c:formatCode>General</c:formatCode>
                <c:ptCount val="11"/>
                <c:pt idx="1">
                  <c:v>2.4</c:v>
                </c:pt>
                <c:pt idx="2">
                  <c:v>1.2</c:v>
                </c:pt>
                <c:pt idx="3">
                  <c:v>0.9</c:v>
                </c:pt>
                <c:pt idx="4">
                  <c:v>1</c:v>
                </c:pt>
                <c:pt idx="5">
                  <c:v>0.1</c:v>
                </c:pt>
                <c:pt idx="6">
                  <c:v>0.7</c:v>
                </c:pt>
                <c:pt idx="7">
                  <c:v>6.2</c:v>
                </c:pt>
                <c:pt idx="8">
                  <c:v>0.8</c:v>
                </c:pt>
                <c:pt idx="9">
                  <c:v>0.4</c:v>
                </c:pt>
                <c:pt idx="10">
                  <c:v>1.3</c:v>
                </c:pt>
              </c:numCache>
            </c:numRef>
          </c:val>
        </c:ser>
        <c:ser>
          <c:idx val="1"/>
          <c:order val="1"/>
          <c:tx>
            <c:strRef>
              <c:f>Відвідування!$U$3</c:f>
              <c:strCache>
                <c:ptCount val="1"/>
                <c:pt idx="0">
                  <c:v>2017/2018</c:v>
                </c:pt>
              </c:strCache>
            </c:strRef>
          </c:tx>
          <c:invertIfNegative val="0"/>
          <c:dPt>
            <c:idx val="10"/>
            <c:invertIfNegative val="0"/>
            <c:bubble3D val="0"/>
            <c:spPr>
              <a:solidFill>
                <a:srgbClr val="FF000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Відвідування!$O$4:$O$14</c:f>
              <c:strCache>
                <c:ptCount val="11"/>
                <c:pt idx="1">
                  <c:v>№1</c:v>
                </c:pt>
                <c:pt idx="2">
                  <c:v>№2</c:v>
                </c:pt>
                <c:pt idx="3">
                  <c:v>№3</c:v>
                </c:pt>
                <c:pt idx="4">
                  <c:v>№4</c:v>
                </c:pt>
                <c:pt idx="5">
                  <c:v>№5</c:v>
                </c:pt>
                <c:pt idx="6">
                  <c:v>№6</c:v>
                </c:pt>
                <c:pt idx="7">
                  <c:v>№10</c:v>
                </c:pt>
                <c:pt idx="8">
                  <c:v>№11</c:v>
                </c:pt>
                <c:pt idx="9">
                  <c:v>№12</c:v>
                </c:pt>
                <c:pt idx="10">
                  <c:v>Середній 
по місту</c:v>
                </c:pt>
              </c:strCache>
            </c:strRef>
          </c:cat>
          <c:val>
            <c:numRef>
              <c:f>Відвідування!$U$4:$U$14</c:f>
              <c:numCache>
                <c:formatCode>General</c:formatCode>
                <c:ptCount val="11"/>
                <c:pt idx="1">
                  <c:v>2.2000000000000002</c:v>
                </c:pt>
                <c:pt idx="2">
                  <c:v>3</c:v>
                </c:pt>
                <c:pt idx="3">
                  <c:v>2.1</c:v>
                </c:pt>
                <c:pt idx="4">
                  <c:v>2.1</c:v>
                </c:pt>
                <c:pt idx="5">
                  <c:v>0.8</c:v>
                </c:pt>
                <c:pt idx="6">
                  <c:v>2.4</c:v>
                </c:pt>
                <c:pt idx="7">
                  <c:v>0.2</c:v>
                </c:pt>
                <c:pt idx="8">
                  <c:v>0.16</c:v>
                </c:pt>
                <c:pt idx="9">
                  <c:v>1.3</c:v>
                </c:pt>
                <c:pt idx="10" formatCode="0.0">
                  <c:v>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7622016"/>
        <c:axId val="87623552"/>
        <c:axId val="0"/>
      </c:bar3DChart>
      <c:catAx>
        <c:axId val="87622016"/>
        <c:scaling>
          <c:orientation val="minMax"/>
        </c:scaling>
        <c:delete val="0"/>
        <c:axPos val="b"/>
        <c:majorTickMark val="out"/>
        <c:minorTickMark val="none"/>
        <c:tickLblPos val="nextTo"/>
        <c:crossAx val="87623552"/>
        <c:crosses val="autoZero"/>
        <c:auto val="1"/>
        <c:lblAlgn val="ctr"/>
        <c:lblOffset val="100"/>
        <c:noMultiLvlLbl val="0"/>
      </c:catAx>
      <c:valAx>
        <c:axId val="876235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76220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13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525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120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363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002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599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11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205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871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334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042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Прямоугольник 9"/>
          <p:cNvSpPr/>
          <p:nvPr userDrawn="1"/>
        </p:nvSpPr>
        <p:spPr>
          <a:xfrm>
            <a:off x="0" y="1296537"/>
            <a:ext cx="9144000" cy="5561463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172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765544"/>
            <a:ext cx="7620000" cy="4401879"/>
          </a:xfrm>
        </p:spPr>
        <p:txBody>
          <a:bodyPr>
            <a:noAutofit/>
          </a:bodyPr>
          <a:lstStyle/>
          <a:p>
            <a:r>
              <a:rPr lang="uk-UA" sz="4400" dirty="0"/>
              <a:t>Про аналіз обліку відвідування навчальних занять учнями закладів загальної середньої освіти за І семестр 2017/2018 навчального року</a:t>
            </a:r>
            <a:r>
              <a:rPr lang="uk-UA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Times New Roman" panose="02020603050405020304" pitchFamily="18" charset="0"/>
              </a:rPr>
              <a:t/>
            </a:r>
            <a:br>
              <a:rPr lang="uk-UA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cs typeface="Times New Roman" panose="02020603050405020304" pitchFamily="18" charset="0"/>
              </a:rPr>
            </a:br>
            <a:endParaRPr lang="ru-RU" sz="4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76177" y="5845629"/>
            <a:ext cx="80303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uk-UA" altLang="ru-RU" sz="2400" b="1" dirty="0" smtClean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А.І.Сергієнко</a:t>
            </a:r>
          </a:p>
          <a:p>
            <a:pPr algn="r"/>
            <a:r>
              <a:rPr lang="uk-UA" altLang="ru-RU" sz="2400" b="1" dirty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uk-UA" altLang="ru-RU" sz="2400" b="1" dirty="0" smtClean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оловний спеціаліст відділу змісту та якості освіти</a:t>
            </a:r>
            <a:endParaRPr lang="ru-RU" altLang="ru-RU" sz="2400" b="1" dirty="0">
              <a:solidFill>
                <a:srgbClr val="4472C4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43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Нормативне забезпечення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2800" dirty="0" smtClean="0"/>
              <a:t>Закон </a:t>
            </a:r>
            <a:r>
              <a:rPr lang="uk-UA" sz="2800" dirty="0"/>
              <a:t>України «Про </a:t>
            </a:r>
            <a:r>
              <a:rPr lang="uk-UA" sz="2800" dirty="0" smtClean="0"/>
              <a:t>освіту»</a:t>
            </a:r>
          </a:p>
          <a:p>
            <a:pPr marL="0" indent="0" algn="just">
              <a:buNone/>
            </a:pPr>
            <a:endParaRPr lang="uk-UA" sz="2800" dirty="0" smtClean="0"/>
          </a:p>
          <a:p>
            <a:pPr marL="0" indent="0" algn="just">
              <a:buNone/>
            </a:pPr>
            <a:r>
              <a:rPr lang="uk-UA" sz="2800" dirty="0" smtClean="0"/>
              <a:t>Порядок </a:t>
            </a:r>
            <a:r>
              <a:rPr lang="uk-UA" sz="2800" dirty="0"/>
              <a:t>ведення обліку дітей шкільного віку та учнів, </a:t>
            </a:r>
            <a:r>
              <a:rPr lang="uk-UA" sz="2800" dirty="0" smtClean="0"/>
              <a:t>затверджений </a:t>
            </a:r>
            <a:r>
              <a:rPr lang="uk-UA" sz="2800" dirty="0"/>
              <a:t>Постановою Кабінету Міністрів України </a:t>
            </a:r>
            <a:r>
              <a:rPr lang="uk-UA" sz="2800" dirty="0" smtClean="0"/>
              <a:t>від 13.09.2017 </a:t>
            </a:r>
            <a:r>
              <a:rPr lang="uk-UA" sz="2800" dirty="0"/>
              <a:t>№ 684 </a:t>
            </a:r>
            <a:endParaRPr lang="uk-UA" sz="2800" dirty="0" smtClean="0"/>
          </a:p>
          <a:p>
            <a:pPr marL="0" indent="0" algn="just">
              <a:buNone/>
            </a:pPr>
            <a:endParaRPr lang="uk-UA" sz="2800" dirty="0" smtClean="0"/>
          </a:p>
          <a:p>
            <a:pPr marL="0" indent="0" algn="just">
              <a:buNone/>
            </a:pPr>
            <a:r>
              <a:rPr lang="uk-UA" sz="2800" dirty="0" smtClean="0"/>
              <a:t>Наказ МОНУ від 22.12.2009 №1175 «Про вдосконалення контролю за охопленням навчанням дітей і підлітків шкільного віку» (зі змінами від 23.07.2015 №791)</a:t>
            </a:r>
          </a:p>
          <a:p>
            <a:pPr marL="0" indent="0" algn="just">
              <a:buNone/>
            </a:pPr>
            <a:endParaRPr lang="uk-UA" dirty="0" smtClean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1339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Нормативне забезпечення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28650" y="1329070"/>
            <a:ext cx="7886700" cy="5358809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4400" b="1" dirty="0"/>
              <a:t>МІНІСТЕРСТВО ОСВІТИ І НАУКИ УКРАЇНИ</a:t>
            </a:r>
          </a:p>
          <a:p>
            <a:pPr marL="0" indent="0" algn="ctr">
              <a:buNone/>
            </a:pPr>
            <a:r>
              <a:rPr lang="ru-RU" sz="4400" b="1" dirty="0"/>
              <a:t>НАКАЗ</a:t>
            </a:r>
          </a:p>
          <a:p>
            <a:pPr marL="0" indent="0" algn="ctr">
              <a:buNone/>
            </a:pPr>
            <a:r>
              <a:rPr lang="ru-RU" sz="4400" b="1" dirty="0"/>
              <a:t>22 грудня 2009 року № 1175</a:t>
            </a:r>
          </a:p>
          <a:p>
            <a:pPr marL="0" indent="0" algn="ctr">
              <a:buNone/>
            </a:pPr>
            <a:r>
              <a:rPr lang="ru-RU" sz="4400" b="1" dirty="0">
                <a:solidFill>
                  <a:srgbClr val="FF0000"/>
                </a:solidFill>
              </a:rPr>
              <a:t>Про вдосконалення контролю за охопленням навчанням дітей і підлітків шкільного віку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Останн</a:t>
            </a:r>
            <a:r>
              <a:rPr lang="en-US" sz="4400" b="1" dirty="0">
                <a:solidFill>
                  <a:srgbClr val="FF0000"/>
                </a:solidFill>
              </a:rPr>
              <a:t>i </a:t>
            </a:r>
            <a:r>
              <a:rPr lang="ru-RU" sz="4400" b="1" dirty="0">
                <a:solidFill>
                  <a:srgbClr val="FF0000"/>
                </a:solidFill>
              </a:rPr>
              <a:t>зм</a:t>
            </a:r>
            <a:r>
              <a:rPr lang="en-US" sz="4400" b="1" dirty="0">
                <a:solidFill>
                  <a:srgbClr val="FF0000"/>
                </a:solidFill>
              </a:rPr>
              <a:t>i</a:t>
            </a:r>
            <a:r>
              <a:rPr lang="ru-RU" sz="4400" b="1" dirty="0">
                <a:solidFill>
                  <a:srgbClr val="FF0000"/>
                </a:solidFill>
              </a:rPr>
              <a:t>ни внесено: </a:t>
            </a:r>
            <a:r>
              <a:rPr lang="ru-RU" sz="4400" b="1" u="sng" dirty="0">
                <a:solidFill>
                  <a:srgbClr val="FF0000"/>
                </a:solidFill>
              </a:rPr>
              <a:t>наказ М</a:t>
            </a:r>
            <a:r>
              <a:rPr lang="en-US" sz="4400" b="1" u="sng" dirty="0">
                <a:solidFill>
                  <a:srgbClr val="FF0000"/>
                </a:solidFill>
              </a:rPr>
              <a:t>i</a:t>
            </a:r>
            <a:r>
              <a:rPr lang="ru-RU" sz="4400" b="1" u="sng" dirty="0">
                <a:solidFill>
                  <a:srgbClr val="FF0000"/>
                </a:solidFill>
              </a:rPr>
              <a:t>н</a:t>
            </a:r>
            <a:r>
              <a:rPr lang="en-US" sz="4400" b="1" u="sng" dirty="0">
                <a:solidFill>
                  <a:srgbClr val="FF0000"/>
                </a:solidFill>
              </a:rPr>
              <a:t>i</a:t>
            </a:r>
            <a:r>
              <a:rPr lang="ru-RU" sz="4400" b="1" u="sng" dirty="0">
                <a:solidFill>
                  <a:srgbClr val="FF0000"/>
                </a:solidFill>
              </a:rPr>
              <a:t>стерства осв</a:t>
            </a:r>
            <a:r>
              <a:rPr lang="en-US" sz="4400" b="1" u="sng" dirty="0">
                <a:solidFill>
                  <a:srgbClr val="FF0000"/>
                </a:solidFill>
              </a:rPr>
              <a:t>i</a:t>
            </a:r>
            <a:r>
              <a:rPr lang="ru-RU" sz="4400" b="1" u="sng" dirty="0">
                <a:solidFill>
                  <a:srgbClr val="FF0000"/>
                </a:solidFill>
              </a:rPr>
              <a:t>ти </a:t>
            </a:r>
            <a:r>
              <a:rPr lang="en-US" sz="4400" b="1" u="sng" dirty="0">
                <a:solidFill>
                  <a:srgbClr val="FF0000"/>
                </a:solidFill>
              </a:rPr>
              <a:t>i </a:t>
            </a:r>
            <a:r>
              <a:rPr lang="ru-RU" sz="4400" b="1" u="sng" dirty="0">
                <a:solidFill>
                  <a:srgbClr val="FF0000"/>
                </a:solidFill>
              </a:rPr>
              <a:t>науки України в</a:t>
            </a:r>
            <a:r>
              <a:rPr lang="en-US" sz="4400" b="1" u="sng" dirty="0">
                <a:solidFill>
                  <a:srgbClr val="FF0000"/>
                </a:solidFill>
              </a:rPr>
              <a:t>i</a:t>
            </a:r>
            <a:r>
              <a:rPr lang="ru-RU" sz="4400" b="1" u="sng" dirty="0">
                <a:solidFill>
                  <a:srgbClr val="FF0000"/>
                </a:solidFill>
              </a:rPr>
              <a:t>д 23.07.2015 № 791</a:t>
            </a:r>
            <a:endParaRPr lang="ru-RU" sz="44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4400" dirty="0"/>
              <a:t>З метою реал</a:t>
            </a:r>
            <a:r>
              <a:rPr lang="en-US" sz="4400" dirty="0"/>
              <a:t>i</a:t>
            </a:r>
            <a:r>
              <a:rPr lang="ru-RU" sz="4400" dirty="0"/>
              <a:t>зац</a:t>
            </a:r>
            <a:r>
              <a:rPr lang="en-US" sz="4400" dirty="0"/>
              <a:t>i</a:t>
            </a:r>
            <a:r>
              <a:rPr lang="ru-RU" sz="4400" dirty="0"/>
              <a:t>ї державної пол</a:t>
            </a:r>
            <a:r>
              <a:rPr lang="en-US" sz="4400" dirty="0"/>
              <a:t>i</a:t>
            </a:r>
            <a:r>
              <a:rPr lang="ru-RU" sz="4400" dirty="0"/>
              <a:t>тики щодо забезпечення права д</a:t>
            </a:r>
            <a:r>
              <a:rPr lang="en-US" sz="4400" dirty="0"/>
              <a:t>i</a:t>
            </a:r>
            <a:r>
              <a:rPr lang="ru-RU" sz="4400" dirty="0"/>
              <a:t>тей на здобуття повної загальної середньої осв</a:t>
            </a:r>
            <a:r>
              <a:rPr lang="en-US" sz="4400" dirty="0"/>
              <a:t>i</a:t>
            </a:r>
            <a:r>
              <a:rPr lang="ru-RU" sz="4400" dirty="0"/>
              <a:t>ти, на виконання р</a:t>
            </a:r>
            <a:r>
              <a:rPr lang="en-US" sz="4400" dirty="0"/>
              <a:t>i</a:t>
            </a:r>
            <a:r>
              <a:rPr lang="ru-RU" sz="4400" dirty="0"/>
              <a:t>шення колег</a:t>
            </a:r>
            <a:r>
              <a:rPr lang="en-US" sz="4400" dirty="0"/>
              <a:t>i</a:t>
            </a:r>
            <a:r>
              <a:rPr lang="ru-RU" sz="4400" dirty="0"/>
              <a:t>ї М</a:t>
            </a:r>
            <a:r>
              <a:rPr lang="en-US" sz="4400" dirty="0"/>
              <a:t>i</a:t>
            </a:r>
            <a:r>
              <a:rPr lang="ru-RU" sz="4400" dirty="0"/>
              <a:t>н</a:t>
            </a:r>
            <a:r>
              <a:rPr lang="en-US" sz="4400" dirty="0"/>
              <a:t>i</a:t>
            </a:r>
            <a:r>
              <a:rPr lang="ru-RU" sz="4400" dirty="0"/>
              <a:t>стерства осв</a:t>
            </a:r>
            <a:r>
              <a:rPr lang="en-US" sz="4400" dirty="0"/>
              <a:t>i</a:t>
            </a:r>
            <a:r>
              <a:rPr lang="ru-RU" sz="4400" dirty="0"/>
              <a:t>ти </a:t>
            </a:r>
            <a:r>
              <a:rPr lang="en-US" sz="4400" dirty="0"/>
              <a:t>i </a:t>
            </a:r>
            <a:r>
              <a:rPr lang="ru-RU" sz="4400" dirty="0"/>
              <a:t>науки України в</a:t>
            </a:r>
            <a:r>
              <a:rPr lang="en-US" sz="4400" dirty="0"/>
              <a:t>i</a:t>
            </a:r>
            <a:r>
              <a:rPr lang="ru-RU" sz="4400" dirty="0"/>
              <a:t>д 26 серпня 2009 року (протокол № 9/1-2)</a:t>
            </a:r>
          </a:p>
          <a:p>
            <a:pPr marL="0" indent="0" algn="ctr">
              <a:buNone/>
            </a:pPr>
            <a:r>
              <a:rPr lang="ru-RU" sz="4400" dirty="0"/>
              <a:t>НАКАЗУЮ:</a:t>
            </a:r>
          </a:p>
          <a:p>
            <a:pPr marL="0" indent="0" algn="ctr">
              <a:buNone/>
            </a:pPr>
            <a:r>
              <a:rPr lang="ru-RU" sz="4400" dirty="0"/>
              <a:t>1. М</a:t>
            </a:r>
            <a:r>
              <a:rPr lang="en-US" sz="4400" dirty="0"/>
              <a:t>i</a:t>
            </a:r>
            <a:r>
              <a:rPr lang="ru-RU" sz="4400" dirty="0"/>
              <a:t>н</a:t>
            </a:r>
            <a:r>
              <a:rPr lang="en-US" sz="4400" dirty="0"/>
              <a:t>i</a:t>
            </a:r>
            <a:r>
              <a:rPr lang="ru-RU" sz="4400" dirty="0"/>
              <a:t>стру осв</a:t>
            </a:r>
            <a:r>
              <a:rPr lang="en-US" sz="4400" dirty="0"/>
              <a:t>i</a:t>
            </a:r>
            <a:r>
              <a:rPr lang="ru-RU" sz="4400" dirty="0"/>
              <a:t>ти </a:t>
            </a:r>
            <a:r>
              <a:rPr lang="en-US" sz="4400" dirty="0"/>
              <a:t>i </a:t>
            </a:r>
            <a:r>
              <a:rPr lang="ru-RU" sz="4400" dirty="0"/>
              <a:t>науки Автономної Республ</a:t>
            </a:r>
            <a:r>
              <a:rPr lang="en-US" sz="4400" dirty="0"/>
              <a:t>i</a:t>
            </a:r>
            <a:r>
              <a:rPr lang="ru-RU" sz="4400" dirty="0"/>
              <a:t>ки Крим, начальникам управл</a:t>
            </a:r>
            <a:r>
              <a:rPr lang="en-US" sz="4400" dirty="0"/>
              <a:t>i</a:t>
            </a:r>
            <a:r>
              <a:rPr lang="ru-RU" sz="4400" dirty="0"/>
              <a:t>нь осв</a:t>
            </a:r>
            <a:r>
              <a:rPr lang="en-US" sz="4400" dirty="0"/>
              <a:t>i</a:t>
            </a:r>
            <a:r>
              <a:rPr lang="ru-RU" sz="4400" dirty="0"/>
              <a:t>ти </a:t>
            </a:r>
            <a:r>
              <a:rPr lang="en-US" sz="4400" dirty="0"/>
              <a:t>i </a:t>
            </a:r>
            <a:r>
              <a:rPr lang="ru-RU" sz="4400" dirty="0"/>
              <a:t>науки обласних, Київської та Севастопольської м</a:t>
            </a:r>
            <a:r>
              <a:rPr lang="en-US" sz="4400" dirty="0"/>
              <a:t>i</a:t>
            </a:r>
            <a:r>
              <a:rPr lang="ru-RU" sz="4400" dirty="0"/>
              <a:t>ських державних адм</a:t>
            </a:r>
            <a:r>
              <a:rPr lang="en-US" sz="4400" dirty="0"/>
              <a:t>i</a:t>
            </a:r>
            <a:r>
              <a:rPr lang="ru-RU" sz="4400" dirty="0"/>
              <a:t>н</a:t>
            </a:r>
            <a:r>
              <a:rPr lang="en-US" sz="4400" dirty="0"/>
              <a:t>i</a:t>
            </a:r>
            <a:r>
              <a:rPr lang="ru-RU" sz="4400" dirty="0"/>
              <a:t>страц</a:t>
            </a:r>
            <a:r>
              <a:rPr lang="en-US" sz="4400" dirty="0"/>
              <a:t>i</a:t>
            </a:r>
            <a:r>
              <a:rPr lang="ru-RU" sz="4400" dirty="0"/>
              <a:t>й:</a:t>
            </a:r>
          </a:p>
          <a:p>
            <a:pPr marL="0" indent="0" algn="ctr">
              <a:buNone/>
            </a:pPr>
            <a:r>
              <a:rPr lang="ru-RU" sz="4400" dirty="0"/>
              <a:t>1.1. Забезпечити виконання Інструкц</a:t>
            </a:r>
            <a:r>
              <a:rPr lang="en-US" sz="4400" dirty="0"/>
              <a:t>i</a:t>
            </a:r>
            <a:r>
              <a:rPr lang="ru-RU" sz="4400" dirty="0"/>
              <a:t>ї з обл</a:t>
            </a:r>
            <a:r>
              <a:rPr lang="en-US" sz="4400" dirty="0"/>
              <a:t>i</a:t>
            </a:r>
            <a:r>
              <a:rPr lang="ru-RU" sz="4400" dirty="0"/>
              <a:t>ку д</a:t>
            </a:r>
            <a:r>
              <a:rPr lang="en-US" sz="4400" dirty="0"/>
              <a:t>i</a:t>
            </a:r>
            <a:r>
              <a:rPr lang="ru-RU" sz="4400" dirty="0"/>
              <a:t>тей </a:t>
            </a:r>
            <a:r>
              <a:rPr lang="en-US" sz="4400" dirty="0"/>
              <a:t>i </a:t>
            </a:r>
            <a:r>
              <a:rPr lang="ru-RU" sz="4400" dirty="0"/>
              <a:t>п</a:t>
            </a:r>
            <a:r>
              <a:rPr lang="en-US" sz="4400" dirty="0"/>
              <a:t>i</a:t>
            </a:r>
            <a:r>
              <a:rPr lang="ru-RU" sz="4400" dirty="0"/>
              <a:t>дл</a:t>
            </a:r>
            <a:r>
              <a:rPr lang="en-US" sz="4400" dirty="0"/>
              <a:t>i</a:t>
            </a:r>
            <a:r>
              <a:rPr lang="ru-RU" sz="4400" dirty="0"/>
              <a:t>тк</a:t>
            </a:r>
            <a:r>
              <a:rPr lang="en-US" sz="4400" dirty="0"/>
              <a:t>i</a:t>
            </a:r>
            <a:r>
              <a:rPr lang="ru-RU" sz="4400" dirty="0"/>
              <a:t>в шк</a:t>
            </a:r>
            <a:r>
              <a:rPr lang="en-US" sz="4400" dirty="0"/>
              <a:t>i</a:t>
            </a:r>
            <a:r>
              <a:rPr lang="ru-RU" sz="4400" dirty="0"/>
              <a:t>льного в</a:t>
            </a:r>
            <a:r>
              <a:rPr lang="en-US" sz="4400" dirty="0"/>
              <a:t>i</a:t>
            </a:r>
            <a:r>
              <a:rPr lang="ru-RU" sz="4400" dirty="0"/>
              <a:t>ку, затвердженої постановою Каб</a:t>
            </a:r>
            <a:r>
              <a:rPr lang="en-US" sz="4400" dirty="0"/>
              <a:t>i</a:t>
            </a:r>
            <a:r>
              <a:rPr lang="ru-RU" sz="4400" dirty="0"/>
              <a:t>нету М</a:t>
            </a:r>
            <a:r>
              <a:rPr lang="en-US" sz="4400" dirty="0"/>
              <a:t>i</a:t>
            </a:r>
            <a:r>
              <a:rPr lang="ru-RU" sz="4400" dirty="0"/>
              <a:t>н</a:t>
            </a:r>
            <a:r>
              <a:rPr lang="en-US" sz="4400" dirty="0"/>
              <a:t>i</a:t>
            </a:r>
            <a:r>
              <a:rPr lang="ru-RU" sz="4400" dirty="0"/>
              <a:t>стр</a:t>
            </a:r>
            <a:r>
              <a:rPr lang="en-US" sz="4400" dirty="0"/>
              <a:t>i</a:t>
            </a:r>
            <a:r>
              <a:rPr lang="ru-RU" sz="4400" dirty="0"/>
              <a:t>в України в</a:t>
            </a:r>
            <a:r>
              <a:rPr lang="en-US" sz="4400" dirty="0"/>
              <a:t>i</a:t>
            </a:r>
            <a:r>
              <a:rPr lang="ru-RU" sz="4400" dirty="0"/>
              <a:t>д 12.04.2000 р. № </a:t>
            </a:r>
            <a:r>
              <a:rPr lang="ru-RU" sz="4400" dirty="0" smtClean="0"/>
              <a:t>646 </a:t>
            </a:r>
            <a:r>
              <a:rPr lang="ru-RU" sz="4400" b="1" dirty="0" smtClean="0">
                <a:solidFill>
                  <a:srgbClr val="FF0000"/>
                </a:solidFill>
              </a:rPr>
              <a:t>(втратила чинність</a:t>
            </a:r>
            <a:r>
              <a:rPr lang="ru-RU" sz="4400" dirty="0" smtClean="0"/>
              <a:t>)</a:t>
            </a:r>
            <a:r>
              <a:rPr lang="ru-RU" sz="4400" dirty="0"/>
              <a:t> .</a:t>
            </a:r>
          </a:p>
          <a:p>
            <a:pPr marL="0" indent="0" algn="ctr">
              <a:buNone/>
            </a:pPr>
            <a:r>
              <a:rPr lang="ru-RU" sz="4400" dirty="0"/>
              <a:t>1.2</a:t>
            </a:r>
            <a:r>
              <a:rPr lang="ru-RU" sz="4400" b="1" dirty="0"/>
              <a:t>. Зобов’язати кер</a:t>
            </a:r>
            <a:r>
              <a:rPr lang="en-US" sz="4400" b="1" dirty="0"/>
              <a:t>i</a:t>
            </a:r>
            <a:r>
              <a:rPr lang="ru-RU" sz="4400" b="1" dirty="0"/>
              <a:t>вник</a:t>
            </a:r>
            <a:r>
              <a:rPr lang="en-US" sz="4400" b="1" dirty="0"/>
              <a:t>i</a:t>
            </a:r>
            <a:r>
              <a:rPr lang="ru-RU" sz="4400" b="1" dirty="0"/>
              <a:t>в м</a:t>
            </a:r>
            <a:r>
              <a:rPr lang="en-US" sz="4400" b="1" dirty="0"/>
              <a:t>i</a:t>
            </a:r>
            <a:r>
              <a:rPr lang="ru-RU" sz="4400" b="1" dirty="0"/>
              <a:t>сцевих орган</a:t>
            </a:r>
            <a:r>
              <a:rPr lang="en-US" sz="4400" b="1" dirty="0"/>
              <a:t>i</a:t>
            </a:r>
            <a:r>
              <a:rPr lang="ru-RU" sz="4400" b="1" dirty="0"/>
              <a:t>в управл</a:t>
            </a:r>
            <a:r>
              <a:rPr lang="en-US" sz="4400" b="1" dirty="0"/>
              <a:t>i</a:t>
            </a:r>
            <a:r>
              <a:rPr lang="ru-RU" sz="4400" b="1" dirty="0"/>
              <a:t>ння осв</a:t>
            </a:r>
            <a:r>
              <a:rPr lang="en-US" sz="4400" b="1" dirty="0"/>
              <a:t>i</a:t>
            </a:r>
            <a:r>
              <a:rPr lang="ru-RU" sz="4400" b="1" dirty="0"/>
              <a:t>тою та кер</a:t>
            </a:r>
            <a:r>
              <a:rPr lang="en-US" sz="4400" b="1" dirty="0"/>
              <a:t>i</a:t>
            </a:r>
            <a:r>
              <a:rPr lang="ru-RU" sz="4400" b="1" dirty="0"/>
              <a:t>вник</a:t>
            </a:r>
            <a:r>
              <a:rPr lang="en-US" sz="4400" b="1" dirty="0"/>
              <a:t>i</a:t>
            </a:r>
            <a:r>
              <a:rPr lang="ru-RU" sz="4400" b="1" dirty="0"/>
              <a:t>в загальноосв</a:t>
            </a:r>
            <a:r>
              <a:rPr lang="en-US" sz="4400" b="1" dirty="0"/>
              <a:t>i</a:t>
            </a:r>
            <a:r>
              <a:rPr lang="ru-RU" sz="4400" b="1" dirty="0"/>
              <a:t>тн</a:t>
            </a:r>
            <a:r>
              <a:rPr lang="en-US" sz="4400" b="1" dirty="0"/>
              <a:t>i</a:t>
            </a:r>
            <a:r>
              <a:rPr lang="ru-RU" sz="4400" b="1" dirty="0"/>
              <a:t>х навчальних заклад</a:t>
            </a:r>
            <a:r>
              <a:rPr lang="en-US" sz="4400" b="1" dirty="0"/>
              <a:t>i</a:t>
            </a:r>
            <a:r>
              <a:rPr lang="ru-RU" sz="4400" b="1" dirty="0"/>
              <a:t>в:</a:t>
            </a:r>
          </a:p>
          <a:p>
            <a:pPr marL="0" indent="0" algn="ctr">
              <a:buNone/>
            </a:pPr>
            <a:r>
              <a:rPr lang="ru-RU" sz="4400" dirty="0"/>
              <a:t>1.2.1.Вжити заход</a:t>
            </a:r>
            <a:r>
              <a:rPr lang="en-US" sz="4400" dirty="0"/>
              <a:t>i</a:t>
            </a:r>
            <a:r>
              <a:rPr lang="ru-RU" sz="4400" dirty="0"/>
              <a:t>в щодо повного охоплення д</a:t>
            </a:r>
            <a:r>
              <a:rPr lang="en-US" sz="4400" dirty="0"/>
              <a:t>i</a:t>
            </a:r>
            <a:r>
              <a:rPr lang="ru-RU" sz="4400" dirty="0"/>
              <a:t>тей та п</a:t>
            </a:r>
            <a:r>
              <a:rPr lang="en-US" sz="4400" dirty="0"/>
              <a:t>i</a:t>
            </a:r>
            <a:r>
              <a:rPr lang="ru-RU" sz="4400" dirty="0"/>
              <a:t>дл</a:t>
            </a:r>
            <a:r>
              <a:rPr lang="en-US" sz="4400" dirty="0"/>
              <a:t>i</a:t>
            </a:r>
            <a:r>
              <a:rPr lang="ru-RU" sz="4400" dirty="0"/>
              <a:t>тк</a:t>
            </a:r>
            <a:r>
              <a:rPr lang="en-US" sz="4400" dirty="0"/>
              <a:t>i</a:t>
            </a:r>
            <a:r>
              <a:rPr lang="ru-RU" sz="4400" dirty="0"/>
              <a:t>в шк</a:t>
            </a:r>
            <a:r>
              <a:rPr lang="en-US" sz="4400" dirty="0"/>
              <a:t>i</a:t>
            </a:r>
            <a:r>
              <a:rPr lang="ru-RU" sz="4400" dirty="0"/>
              <a:t>льного в</a:t>
            </a:r>
            <a:r>
              <a:rPr lang="en-US" sz="4400" dirty="0"/>
              <a:t>i</a:t>
            </a:r>
            <a:r>
              <a:rPr lang="ru-RU" sz="4400" dirty="0"/>
              <a:t>ку р</a:t>
            </a:r>
            <a:r>
              <a:rPr lang="en-US" sz="4400" dirty="0"/>
              <a:t>i</a:t>
            </a:r>
            <a:r>
              <a:rPr lang="ru-RU" sz="4400" dirty="0"/>
              <a:t>зними формами навчання;</a:t>
            </a:r>
          </a:p>
          <a:p>
            <a:pPr marL="0" indent="0" algn="ctr">
              <a:buNone/>
            </a:pPr>
            <a:r>
              <a:rPr lang="ru-RU" sz="4400" dirty="0"/>
              <a:t>1.2.2. </a:t>
            </a:r>
            <a:r>
              <a:rPr lang="uk-UA" sz="4400" b="1" dirty="0" smtClean="0">
                <a:solidFill>
                  <a:srgbClr val="FF0000"/>
                </a:solidFill>
              </a:rPr>
              <a:t>Посилити</a:t>
            </a:r>
            <a:r>
              <a:rPr lang="ru-RU" sz="4400" b="1" dirty="0" smtClean="0">
                <a:solidFill>
                  <a:srgbClr val="FF0000"/>
                </a:solidFill>
              </a:rPr>
              <a:t> </a:t>
            </a:r>
            <a:r>
              <a:rPr lang="ru-RU" sz="4400" b="1" dirty="0">
                <a:solidFill>
                  <a:srgbClr val="FF0000"/>
                </a:solidFill>
              </a:rPr>
              <a:t>контроль за в</a:t>
            </a:r>
            <a:r>
              <a:rPr lang="en-US" sz="4400" b="1" dirty="0">
                <a:solidFill>
                  <a:srgbClr val="FF0000"/>
                </a:solidFill>
              </a:rPr>
              <a:t>i</a:t>
            </a:r>
            <a:r>
              <a:rPr lang="ru-RU" sz="4400" b="1" dirty="0">
                <a:solidFill>
                  <a:srgbClr val="FF0000"/>
                </a:solidFill>
              </a:rPr>
              <a:t>дв</a:t>
            </a:r>
            <a:r>
              <a:rPr lang="en-US" sz="4400" b="1" dirty="0">
                <a:solidFill>
                  <a:srgbClr val="FF0000"/>
                </a:solidFill>
              </a:rPr>
              <a:t>i</a:t>
            </a:r>
            <a:r>
              <a:rPr lang="ru-RU" sz="4400" b="1" dirty="0">
                <a:solidFill>
                  <a:srgbClr val="FF0000"/>
                </a:solidFill>
              </a:rPr>
              <a:t>дуванням учнями навчальних занять</a:t>
            </a:r>
            <a:r>
              <a:rPr lang="ru-RU" sz="4400" dirty="0"/>
              <a:t>.</a:t>
            </a:r>
          </a:p>
          <a:p>
            <a:pPr marL="0" indent="0" algn="ctr">
              <a:buNone/>
            </a:pPr>
            <a:r>
              <a:rPr lang="ru-RU" sz="4400" b="1" dirty="0">
                <a:solidFill>
                  <a:srgbClr val="FF0000"/>
                </a:solidFill>
              </a:rPr>
              <a:t>1.2.3.У раз</a:t>
            </a:r>
            <a:r>
              <a:rPr lang="en-US" sz="4400" b="1" dirty="0">
                <a:solidFill>
                  <a:srgbClr val="FF0000"/>
                </a:solidFill>
              </a:rPr>
              <a:t>i </a:t>
            </a:r>
            <a:r>
              <a:rPr lang="ru-RU" sz="4400" b="1" dirty="0">
                <a:solidFill>
                  <a:srgbClr val="FF0000"/>
                </a:solidFill>
              </a:rPr>
              <a:t>в</a:t>
            </a:r>
            <a:r>
              <a:rPr lang="en-US" sz="4400" b="1" dirty="0">
                <a:solidFill>
                  <a:srgbClr val="FF0000"/>
                </a:solidFill>
              </a:rPr>
              <a:t>i</a:t>
            </a:r>
            <a:r>
              <a:rPr lang="ru-RU" sz="4400" b="1" dirty="0">
                <a:solidFill>
                  <a:srgbClr val="FF0000"/>
                </a:solidFill>
              </a:rPr>
              <a:t>дсутност</a:t>
            </a:r>
            <a:r>
              <a:rPr lang="en-US" sz="4400" b="1" dirty="0">
                <a:solidFill>
                  <a:srgbClr val="FF0000"/>
                </a:solidFill>
              </a:rPr>
              <a:t>i </a:t>
            </a:r>
            <a:r>
              <a:rPr lang="ru-RU" sz="4400" b="1" dirty="0">
                <a:solidFill>
                  <a:srgbClr val="FF0000"/>
                </a:solidFill>
              </a:rPr>
              <a:t>учня (учениц</a:t>
            </a:r>
            <a:r>
              <a:rPr lang="en-US" sz="4400" b="1" dirty="0">
                <a:solidFill>
                  <a:srgbClr val="FF0000"/>
                </a:solidFill>
              </a:rPr>
              <a:t>I) </a:t>
            </a:r>
            <a:r>
              <a:rPr lang="ru-RU" sz="4400" b="1" dirty="0">
                <a:solidFill>
                  <a:srgbClr val="FF0000"/>
                </a:solidFill>
              </a:rPr>
              <a:t>на заняттях у кожному конкретному випадку з’ясовувати причини, про факт в</a:t>
            </a:r>
            <a:r>
              <a:rPr lang="en-US" sz="4400" b="1" dirty="0">
                <a:solidFill>
                  <a:srgbClr val="FF0000"/>
                </a:solidFill>
              </a:rPr>
              <a:t>i</a:t>
            </a:r>
            <a:r>
              <a:rPr lang="ru-RU" sz="4400" b="1" dirty="0">
                <a:solidFill>
                  <a:srgbClr val="FF0000"/>
                </a:solidFill>
              </a:rPr>
              <a:t>дсутност</a:t>
            </a:r>
            <a:r>
              <a:rPr lang="en-US" sz="4400" b="1" dirty="0">
                <a:solidFill>
                  <a:srgbClr val="FF0000"/>
                </a:solidFill>
              </a:rPr>
              <a:t>i </a:t>
            </a:r>
            <a:r>
              <a:rPr lang="ru-RU" sz="4400" b="1" dirty="0">
                <a:solidFill>
                  <a:srgbClr val="FF0000"/>
                </a:solidFill>
              </a:rPr>
              <a:t>нев</a:t>
            </a:r>
            <a:r>
              <a:rPr lang="en-US" sz="4400" b="1" dirty="0">
                <a:solidFill>
                  <a:srgbClr val="FF0000"/>
                </a:solidFill>
              </a:rPr>
              <a:t>i</a:t>
            </a:r>
            <a:r>
              <a:rPr lang="ru-RU" sz="4400" b="1" dirty="0">
                <a:solidFill>
                  <a:srgbClr val="FF0000"/>
                </a:solidFill>
              </a:rPr>
              <a:t>дкладно </a:t>
            </a:r>
            <a:r>
              <a:rPr lang="en-US" sz="4400" b="1" dirty="0">
                <a:solidFill>
                  <a:srgbClr val="FF0000"/>
                </a:solidFill>
              </a:rPr>
              <a:t>i</a:t>
            </a:r>
            <a:r>
              <a:rPr lang="ru-RU" sz="4400" b="1" dirty="0">
                <a:solidFill>
                  <a:srgbClr val="FF0000"/>
                </a:solidFill>
              </a:rPr>
              <a:t>нформувати про це батьк</a:t>
            </a:r>
            <a:r>
              <a:rPr lang="en-US" sz="4400" b="1" dirty="0">
                <a:solidFill>
                  <a:srgbClr val="FF0000"/>
                </a:solidFill>
              </a:rPr>
              <a:t>i</a:t>
            </a:r>
            <a:r>
              <a:rPr lang="ru-RU" sz="4400" b="1" dirty="0">
                <a:solidFill>
                  <a:srgbClr val="FF0000"/>
                </a:solidFill>
              </a:rPr>
              <a:t>в або ос</a:t>
            </a:r>
            <a:r>
              <a:rPr lang="en-US" sz="4400" b="1" dirty="0">
                <a:solidFill>
                  <a:srgbClr val="FF0000"/>
                </a:solidFill>
              </a:rPr>
              <a:t>i</a:t>
            </a:r>
            <a:r>
              <a:rPr lang="ru-RU" sz="4400" b="1" dirty="0">
                <a:solidFill>
                  <a:srgbClr val="FF0000"/>
                </a:solidFill>
              </a:rPr>
              <a:t>б, як</a:t>
            </a:r>
            <a:r>
              <a:rPr lang="en-US" sz="4400" b="1" dirty="0">
                <a:solidFill>
                  <a:srgbClr val="FF0000"/>
                </a:solidFill>
              </a:rPr>
              <a:t>i </a:t>
            </a:r>
            <a:r>
              <a:rPr lang="ru-RU" sz="4400" b="1" dirty="0">
                <a:solidFill>
                  <a:srgbClr val="FF0000"/>
                </a:solidFill>
              </a:rPr>
              <a:t>їх зам</a:t>
            </a:r>
            <a:r>
              <a:rPr lang="en-US" sz="4400" b="1" dirty="0">
                <a:solidFill>
                  <a:srgbClr val="FF0000"/>
                </a:solidFill>
              </a:rPr>
              <a:t>i</a:t>
            </a:r>
            <a:r>
              <a:rPr lang="ru-RU" sz="4400" b="1" dirty="0">
                <a:solidFill>
                  <a:srgbClr val="FF0000"/>
                </a:solidFill>
              </a:rPr>
              <a:t>нюють;</a:t>
            </a:r>
          </a:p>
          <a:p>
            <a:pPr marL="0" indent="0" algn="ctr">
              <a:buNone/>
            </a:pPr>
            <a:r>
              <a:rPr lang="ru-RU" sz="4400" dirty="0"/>
              <a:t>1.2.4. Зд</a:t>
            </a:r>
            <a:r>
              <a:rPr lang="en-US" sz="4400" dirty="0"/>
              <a:t>i</a:t>
            </a:r>
            <a:r>
              <a:rPr lang="ru-RU" sz="4400" dirty="0"/>
              <a:t>йснювати обл</a:t>
            </a:r>
            <a:r>
              <a:rPr lang="en-US" sz="4400" dirty="0"/>
              <a:t>i</a:t>
            </a:r>
            <a:r>
              <a:rPr lang="ru-RU" sz="4400" dirty="0"/>
              <a:t>к </a:t>
            </a:r>
            <a:r>
              <a:rPr lang="en-US" sz="4400" dirty="0"/>
              <a:t>i </a:t>
            </a:r>
            <a:r>
              <a:rPr lang="ru-RU" sz="4400" dirty="0"/>
              <a:t>контроль за повед</a:t>
            </a:r>
            <a:r>
              <a:rPr lang="en-US" sz="4400" dirty="0"/>
              <a:t>i</a:t>
            </a:r>
            <a:r>
              <a:rPr lang="ru-RU" sz="4400" dirty="0"/>
              <a:t>нкою </a:t>
            </a:r>
            <a:r>
              <a:rPr lang="en-US" sz="4400" dirty="0"/>
              <a:t>i </a:t>
            </a:r>
            <a:r>
              <a:rPr lang="ru-RU" sz="4400" dirty="0"/>
              <a:t>навчанням неповнол</a:t>
            </a:r>
            <a:r>
              <a:rPr lang="en-US" sz="4400" dirty="0"/>
              <a:t>i</a:t>
            </a:r>
            <a:r>
              <a:rPr lang="ru-RU" sz="4400" dirty="0"/>
              <a:t>тн</a:t>
            </a:r>
            <a:r>
              <a:rPr lang="en-US" sz="4400" dirty="0"/>
              <a:t>i</a:t>
            </a:r>
            <a:r>
              <a:rPr lang="ru-RU" sz="4400" dirty="0"/>
              <a:t>х ос</a:t>
            </a:r>
            <a:r>
              <a:rPr lang="en-US" sz="4400" dirty="0"/>
              <a:t>i</a:t>
            </a:r>
            <a:r>
              <a:rPr lang="ru-RU" sz="4400" dirty="0"/>
              <a:t>б, схильних до правопорушень</a:t>
            </a:r>
            <a:r>
              <a:rPr lang="ru-RU" sz="4400" b="1" dirty="0">
                <a:solidFill>
                  <a:srgbClr val="FF0000"/>
                </a:solidFill>
              </a:rPr>
              <a:t>, вживати д</a:t>
            </a:r>
            <a:r>
              <a:rPr lang="en-US" sz="4400" b="1" dirty="0">
                <a:solidFill>
                  <a:srgbClr val="FF0000"/>
                </a:solidFill>
              </a:rPr>
              <a:t>i</a:t>
            </a:r>
            <a:r>
              <a:rPr lang="ru-RU" sz="4400" b="1" dirty="0">
                <a:solidFill>
                  <a:srgbClr val="FF0000"/>
                </a:solidFill>
              </a:rPr>
              <a:t>єв</a:t>
            </a:r>
            <a:r>
              <a:rPr lang="en-US" sz="4400" b="1" dirty="0">
                <a:solidFill>
                  <a:srgbClr val="FF0000"/>
                </a:solidFill>
              </a:rPr>
              <a:t>i </a:t>
            </a:r>
            <a:r>
              <a:rPr lang="ru-RU" sz="4400" b="1" dirty="0">
                <a:solidFill>
                  <a:srgbClr val="FF0000"/>
                </a:solidFill>
              </a:rPr>
              <a:t>заходи для залучення їх до навчання; у раз</a:t>
            </a:r>
            <a:r>
              <a:rPr lang="en-US" sz="4400" b="1" dirty="0">
                <a:solidFill>
                  <a:srgbClr val="FF0000"/>
                </a:solidFill>
              </a:rPr>
              <a:t>i </a:t>
            </a:r>
            <a:r>
              <a:rPr lang="ru-RU" sz="4400" b="1" dirty="0">
                <a:solidFill>
                  <a:srgbClr val="FF0000"/>
                </a:solidFill>
              </a:rPr>
              <a:t>тривалої в</a:t>
            </a:r>
            <a:r>
              <a:rPr lang="en-US" sz="4400" b="1" dirty="0">
                <a:solidFill>
                  <a:srgbClr val="FF0000"/>
                </a:solidFill>
              </a:rPr>
              <a:t>i</a:t>
            </a:r>
            <a:r>
              <a:rPr lang="ru-RU" sz="4400" b="1" dirty="0">
                <a:solidFill>
                  <a:srgbClr val="FF0000"/>
                </a:solidFill>
              </a:rPr>
              <a:t>дсутност</a:t>
            </a:r>
            <a:r>
              <a:rPr lang="en-US" sz="4400" b="1" dirty="0">
                <a:solidFill>
                  <a:srgbClr val="FF0000"/>
                </a:solidFill>
              </a:rPr>
              <a:t>i </a:t>
            </a:r>
            <a:r>
              <a:rPr lang="ru-RU" sz="4400" b="1" dirty="0">
                <a:solidFill>
                  <a:srgbClr val="FF0000"/>
                </a:solidFill>
              </a:rPr>
              <a:t>на заняттях орган</a:t>
            </a:r>
            <a:r>
              <a:rPr lang="en-US" sz="4400" b="1" dirty="0">
                <a:solidFill>
                  <a:srgbClr val="FF0000"/>
                </a:solidFill>
              </a:rPr>
              <a:t>i</a:t>
            </a:r>
            <a:r>
              <a:rPr lang="ru-RU" sz="4400" b="1" dirty="0">
                <a:solidFill>
                  <a:srgbClr val="FF0000"/>
                </a:solidFill>
              </a:rPr>
              <a:t>зувати роботу з надання допомоги у засвоєнн</a:t>
            </a:r>
            <a:r>
              <a:rPr lang="en-US" sz="4400" b="1" dirty="0">
                <a:solidFill>
                  <a:srgbClr val="FF0000"/>
                </a:solidFill>
              </a:rPr>
              <a:t>i </a:t>
            </a:r>
            <a:r>
              <a:rPr lang="ru-RU" sz="4400" b="1" dirty="0">
                <a:solidFill>
                  <a:srgbClr val="FF0000"/>
                </a:solidFill>
              </a:rPr>
              <a:t>навчального матер</a:t>
            </a:r>
            <a:r>
              <a:rPr lang="en-US" sz="4400" b="1" dirty="0">
                <a:solidFill>
                  <a:srgbClr val="FF0000"/>
                </a:solidFill>
              </a:rPr>
              <a:t>i</a:t>
            </a:r>
            <a:r>
              <a:rPr lang="ru-RU" sz="4400" b="1" dirty="0">
                <a:solidFill>
                  <a:srgbClr val="FF0000"/>
                </a:solidFill>
              </a:rPr>
              <a:t>алу</a:t>
            </a:r>
            <a:r>
              <a:rPr lang="ru-RU" sz="4400" dirty="0"/>
              <a:t>;</a:t>
            </a:r>
          </a:p>
          <a:p>
            <a:pPr marL="0" indent="0" algn="ctr">
              <a:buNone/>
            </a:pPr>
            <a:r>
              <a:rPr lang="ru-RU" sz="4400" dirty="0"/>
              <a:t>1.2.5. Забезпечити пост</a:t>
            </a:r>
            <a:r>
              <a:rPr lang="en-US" sz="4400" dirty="0"/>
              <a:t>i</a:t>
            </a:r>
            <a:r>
              <a:rPr lang="ru-RU" sz="4400" dirty="0"/>
              <a:t>йний контроль за неухильним додержанням законодавства України, спрямованого на проф</a:t>
            </a:r>
            <a:r>
              <a:rPr lang="en-US" sz="4400" dirty="0"/>
              <a:t>i</a:t>
            </a:r>
            <a:r>
              <a:rPr lang="ru-RU" sz="4400" dirty="0"/>
              <a:t>лактику правопорушень та бездоглядност</a:t>
            </a:r>
            <a:r>
              <a:rPr lang="en-US" sz="4400" dirty="0"/>
              <a:t>i </a:t>
            </a:r>
            <a:r>
              <a:rPr lang="ru-RU" sz="4400" dirty="0"/>
              <a:t>серед учн</a:t>
            </a:r>
            <a:r>
              <a:rPr lang="en-US" sz="4400" dirty="0"/>
              <a:t>i</a:t>
            </a:r>
            <a:r>
              <a:rPr lang="ru-RU" sz="4400" dirty="0"/>
              <a:t>в, як</a:t>
            </a:r>
            <a:r>
              <a:rPr lang="en-US" sz="4400" dirty="0"/>
              <a:t>i </a:t>
            </a:r>
            <a:r>
              <a:rPr lang="ru-RU" sz="4400" dirty="0"/>
              <a:t>виховуються у неблагополучних с</a:t>
            </a:r>
            <a:r>
              <a:rPr lang="en-US" sz="4400" dirty="0"/>
              <a:t>i</a:t>
            </a:r>
            <a:r>
              <a:rPr lang="ru-RU" sz="4400" dirty="0"/>
              <a:t>м’ях, запоб</a:t>
            </a:r>
            <a:r>
              <a:rPr lang="en-US" sz="4400" dirty="0"/>
              <a:t>i</a:t>
            </a:r>
            <a:r>
              <a:rPr lang="ru-RU" sz="4400" dirty="0"/>
              <a:t>гання скоєння злочин</a:t>
            </a:r>
            <a:r>
              <a:rPr lang="en-US" sz="4400" dirty="0"/>
              <a:t>i</a:t>
            </a:r>
            <a:r>
              <a:rPr lang="ru-RU" sz="4400" dirty="0"/>
              <a:t>в, правопорушень серед неповнол</a:t>
            </a:r>
            <a:r>
              <a:rPr lang="en-US" sz="4400" dirty="0"/>
              <a:t>i</a:t>
            </a:r>
            <a:r>
              <a:rPr lang="ru-RU" sz="4400" dirty="0"/>
              <a:t>тн</a:t>
            </a:r>
            <a:r>
              <a:rPr lang="en-US" sz="4400" dirty="0"/>
              <a:t>i</a:t>
            </a:r>
            <a:r>
              <a:rPr lang="ru-RU" sz="4400" dirty="0"/>
              <a:t>х..</a:t>
            </a:r>
          </a:p>
          <a:p>
            <a:pPr marL="0" indent="0" algn="ctr">
              <a:buNone/>
            </a:pPr>
            <a:r>
              <a:rPr lang="ru-RU" sz="4400" dirty="0"/>
              <a:t>1.2.6. Сп</a:t>
            </a:r>
            <a:r>
              <a:rPr lang="en-US" sz="4400" dirty="0"/>
              <a:t>i</a:t>
            </a:r>
            <a:r>
              <a:rPr lang="ru-RU" sz="4400" dirty="0"/>
              <a:t>льно </a:t>
            </a:r>
            <a:r>
              <a:rPr lang="en-US" sz="4400" dirty="0"/>
              <a:t>i</a:t>
            </a:r>
            <a:r>
              <a:rPr lang="ru-RU" sz="4400" dirty="0"/>
              <a:t>з психолог</a:t>
            </a:r>
            <a:r>
              <a:rPr lang="en-US" sz="4400" dirty="0"/>
              <a:t>i</a:t>
            </a:r>
            <a:r>
              <a:rPr lang="ru-RU" sz="4400" dirty="0"/>
              <a:t>чною службою розробити конкретн</a:t>
            </a:r>
            <a:r>
              <a:rPr lang="en-US" sz="4400" dirty="0"/>
              <a:t>i </a:t>
            </a:r>
            <a:r>
              <a:rPr lang="ru-RU" sz="4400" dirty="0"/>
              <a:t>заходи з питань попередження правопорушень, проф</a:t>
            </a:r>
            <a:r>
              <a:rPr lang="en-US" sz="4400" dirty="0"/>
              <a:t>i</a:t>
            </a:r>
            <a:r>
              <a:rPr lang="ru-RU" sz="4400" dirty="0"/>
              <a:t>лактики шк</a:t>
            </a:r>
            <a:r>
              <a:rPr lang="en-US" sz="4400" dirty="0"/>
              <a:t>i</a:t>
            </a:r>
            <a:r>
              <a:rPr lang="ru-RU" sz="4400" dirty="0"/>
              <a:t>дливих звичок, формування здорового способу життя.</a:t>
            </a:r>
          </a:p>
          <a:p>
            <a:pPr marL="0" indent="0" algn="ctr">
              <a:buNone/>
            </a:pPr>
            <a:r>
              <a:rPr lang="ru-RU" sz="4400" dirty="0"/>
              <a:t>2. Контроль за виконанням наказу покласти на заступника М</a:t>
            </a:r>
            <a:r>
              <a:rPr lang="en-US" sz="4400" dirty="0"/>
              <a:t>i</a:t>
            </a:r>
            <a:r>
              <a:rPr lang="ru-RU" sz="4400" dirty="0"/>
              <a:t>н</a:t>
            </a:r>
            <a:r>
              <a:rPr lang="en-US" sz="4400" dirty="0"/>
              <a:t>i</a:t>
            </a:r>
            <a:r>
              <a:rPr lang="ru-RU" sz="4400" dirty="0"/>
              <a:t>стра Полянського П. Б.</a:t>
            </a:r>
          </a:p>
          <a:p>
            <a:pPr marL="0" indent="0" algn="ctr">
              <a:buNone/>
            </a:pPr>
            <a:r>
              <a:rPr lang="ru-RU" sz="4400" dirty="0"/>
              <a:t>М</a:t>
            </a:r>
            <a:r>
              <a:rPr lang="en-US" sz="4400" dirty="0"/>
              <a:t>i</a:t>
            </a:r>
            <a:r>
              <a:rPr lang="ru-RU" sz="4400" dirty="0"/>
              <a:t>н</a:t>
            </a:r>
            <a:r>
              <a:rPr lang="en-US" sz="4400" dirty="0"/>
              <a:t>i</a:t>
            </a:r>
            <a:r>
              <a:rPr lang="ru-RU" sz="4400" dirty="0"/>
              <a:t>стр </a:t>
            </a:r>
            <a:r>
              <a:rPr lang="ru-RU" sz="4400" dirty="0" smtClean="0"/>
              <a:t> І</a:t>
            </a:r>
            <a:r>
              <a:rPr lang="ru-RU" sz="4400" dirty="0"/>
              <a:t>. О. Вакарчук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5850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23432"/>
          </a:xfrm>
        </p:spPr>
        <p:txBody>
          <a:bodyPr>
            <a:normAutofit fontScale="90000"/>
          </a:bodyPr>
          <a:lstStyle/>
          <a:p>
            <a:pPr algn="ctr" defTabSz="914400">
              <a:lnSpc>
                <a:spcPct val="100000"/>
              </a:lnSpc>
              <a:spcBef>
                <a:spcPts val="0"/>
              </a:spcBef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uk-UA" sz="3600" dirty="0" smtClean="0">
                <a:solidFill>
                  <a:sysClr val="windowText" lastClr="000000"/>
                </a:solidFill>
              </a:rPr>
              <a:t>Кількість пропущених днів за І семестр 2017/2018 н.р.  в середньому на 1 учня</a:t>
            </a:r>
            <a:r>
              <a:rPr lang="uk-UA" sz="3600" b="1" dirty="0" smtClean="0">
                <a:solidFill>
                  <a:sysClr val="windowText" lastClr="000000"/>
                </a:solidFill>
              </a:rPr>
              <a:t> </a:t>
            </a:r>
            <a:br>
              <a:rPr lang="uk-UA" sz="3600" b="1" dirty="0" smtClean="0">
                <a:solidFill>
                  <a:sysClr val="windowText" lastClr="000000"/>
                </a:solidFill>
              </a:rPr>
            </a:br>
            <a:endParaRPr lang="uk-UA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1459673"/>
              </p:ext>
            </p:extLst>
          </p:nvPr>
        </p:nvGraphicFramePr>
        <p:xfrm>
          <a:off x="1131924" y="2043389"/>
          <a:ext cx="6667500" cy="3919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3536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uk-UA" sz="3600" dirty="0">
                <a:solidFill>
                  <a:prstClr val="black"/>
                </a:solidFill>
              </a:rPr>
              <a:t>Кількість пропущених днів за І семестр 2017/2018 </a:t>
            </a:r>
            <a:r>
              <a:rPr lang="uk-UA" sz="3600" dirty="0" err="1">
                <a:solidFill>
                  <a:prstClr val="black"/>
                </a:solidFill>
              </a:rPr>
              <a:t>н.р</a:t>
            </a:r>
            <a:r>
              <a:rPr lang="uk-UA" sz="3600" dirty="0" smtClean="0">
                <a:solidFill>
                  <a:prstClr val="black"/>
                </a:solidFill>
              </a:rPr>
              <a:t>.  </a:t>
            </a:r>
            <a:r>
              <a:rPr lang="uk-UA" sz="3600" dirty="0">
                <a:solidFill>
                  <a:prstClr val="black"/>
                </a:solidFill>
              </a:rPr>
              <a:t>в середньому на 1 учня</a:t>
            </a:r>
            <a:r>
              <a:rPr lang="uk-UA" sz="3600" b="1" dirty="0">
                <a:solidFill>
                  <a:prstClr val="black"/>
                </a:solidFill>
              </a:rPr>
              <a:t> </a:t>
            </a:r>
            <a:r>
              <a:rPr lang="uk-UA" sz="3600" b="1" dirty="0" smtClean="0">
                <a:solidFill>
                  <a:prstClr val="black"/>
                </a:solidFill>
              </a:rPr>
              <a:t/>
            </a:r>
            <a:br>
              <a:rPr lang="uk-UA" sz="3600" b="1" dirty="0" smtClean="0">
                <a:solidFill>
                  <a:prstClr val="black"/>
                </a:solidFill>
              </a:rPr>
            </a:br>
            <a:r>
              <a:rPr lang="uk-UA" sz="3600" dirty="0" smtClean="0">
                <a:solidFill>
                  <a:srgbClr val="0070C0"/>
                </a:solidFill>
              </a:rPr>
              <a:t>по </a:t>
            </a:r>
            <a:r>
              <a:rPr lang="uk-UA" sz="3600" dirty="0">
                <a:solidFill>
                  <a:srgbClr val="0070C0"/>
                </a:solidFill>
              </a:rPr>
              <a:t>хворобі та з поважних </a:t>
            </a:r>
            <a:r>
              <a:rPr lang="uk-UA" sz="3600" dirty="0" smtClean="0">
                <a:solidFill>
                  <a:srgbClr val="0070C0"/>
                </a:solidFill>
              </a:rPr>
              <a:t>причин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6735242"/>
              </p:ext>
            </p:extLst>
          </p:nvPr>
        </p:nvGraphicFramePr>
        <p:xfrm>
          <a:off x="744280" y="1745788"/>
          <a:ext cx="7758888" cy="4740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4880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uk-UA" sz="3600" b="1" dirty="0">
                <a:solidFill>
                  <a:prstClr val="black"/>
                </a:solidFill>
              </a:rPr>
              <a:t>Кількість пропущених днів </a:t>
            </a:r>
            <a:br>
              <a:rPr lang="uk-UA" sz="3600" b="1" dirty="0">
                <a:solidFill>
                  <a:prstClr val="black"/>
                </a:solidFill>
              </a:rPr>
            </a:br>
            <a:r>
              <a:rPr lang="uk-UA" sz="3600" b="1" dirty="0">
                <a:solidFill>
                  <a:prstClr val="black"/>
                </a:solidFill>
              </a:rPr>
              <a:t>за І семестр 2017/2018 </a:t>
            </a:r>
            <a:r>
              <a:rPr lang="uk-UA" sz="3600" b="1" dirty="0" err="1">
                <a:solidFill>
                  <a:prstClr val="black"/>
                </a:solidFill>
              </a:rPr>
              <a:t>н.р</a:t>
            </a:r>
            <a:r>
              <a:rPr lang="uk-UA" sz="3600" b="1" dirty="0">
                <a:solidFill>
                  <a:prstClr val="black"/>
                </a:solidFill>
              </a:rPr>
              <a:t>. та 2016/2017 </a:t>
            </a:r>
            <a:r>
              <a:rPr lang="uk-UA" sz="3600" b="1" dirty="0" err="1">
                <a:solidFill>
                  <a:prstClr val="black"/>
                </a:solidFill>
              </a:rPr>
              <a:t>н.р</a:t>
            </a:r>
            <a:r>
              <a:rPr lang="uk-UA" sz="3600" b="1" dirty="0">
                <a:solidFill>
                  <a:prstClr val="black"/>
                </a:solidFill>
              </a:rPr>
              <a:t>.  </a:t>
            </a:r>
            <a:r>
              <a:rPr lang="uk-UA" sz="3600" b="1" dirty="0" smtClean="0">
                <a:solidFill>
                  <a:prstClr val="black"/>
                </a:solidFill>
              </a:rPr>
              <a:t>в </a:t>
            </a:r>
            <a:r>
              <a:rPr lang="uk-UA" sz="3600" b="1" dirty="0">
                <a:solidFill>
                  <a:prstClr val="black"/>
                </a:solidFill>
              </a:rPr>
              <a:t>середньому на 1 учня </a:t>
            </a:r>
            <a:br>
              <a:rPr lang="uk-UA" sz="3600" b="1" dirty="0">
                <a:solidFill>
                  <a:prstClr val="black"/>
                </a:solidFill>
              </a:rPr>
            </a:br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8705785"/>
              </p:ext>
            </p:extLst>
          </p:nvPr>
        </p:nvGraphicFramePr>
        <p:xfrm>
          <a:off x="829340" y="1825589"/>
          <a:ext cx="7526190" cy="4681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2753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uk-UA" sz="3600" b="1" dirty="0">
                <a:solidFill>
                  <a:prstClr val="black"/>
                </a:solidFill>
              </a:rPr>
              <a:t>Кількість пропущених днів в середньому на 1 учня </a:t>
            </a:r>
            <a:r>
              <a:rPr lang="uk-UA" sz="3600" b="1" dirty="0" smtClean="0">
                <a:solidFill>
                  <a:srgbClr val="0070C0"/>
                </a:solidFill>
              </a:rPr>
              <a:t>по </a:t>
            </a:r>
            <a:r>
              <a:rPr lang="uk-UA" sz="3600" b="1" dirty="0">
                <a:solidFill>
                  <a:srgbClr val="0070C0"/>
                </a:solidFill>
              </a:rPr>
              <a:t>хворобі</a:t>
            </a:r>
            <a:r>
              <a:rPr lang="uk-UA" sz="3600" b="1" dirty="0">
                <a:solidFill>
                  <a:prstClr val="black"/>
                </a:solidFill>
              </a:rPr>
              <a:t/>
            </a:r>
            <a:br>
              <a:rPr lang="uk-UA" sz="3600" b="1" dirty="0">
                <a:solidFill>
                  <a:prstClr val="black"/>
                </a:solidFill>
              </a:rPr>
            </a:br>
            <a:endParaRPr lang="ru-RU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8892933"/>
              </p:ext>
            </p:extLst>
          </p:nvPr>
        </p:nvGraphicFramePr>
        <p:xfrm>
          <a:off x="776177" y="1797400"/>
          <a:ext cx="7700298" cy="4709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9534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uk-UA" sz="3600" b="1" dirty="0" smtClean="0">
                <a:solidFill>
                  <a:prstClr val="black"/>
                </a:solidFill>
              </a:rPr>
              <a:t>Кількість пропущених днів в середньому на 1 учня </a:t>
            </a:r>
            <a:r>
              <a:rPr lang="uk-UA" sz="3600" b="1" dirty="0" smtClean="0">
                <a:solidFill>
                  <a:srgbClr val="0070C0"/>
                </a:solidFill>
              </a:rPr>
              <a:t>з поважних при</a:t>
            </a:r>
            <a:r>
              <a:rPr lang="ru-RU" sz="3600" b="1" dirty="0" smtClean="0">
                <a:solidFill>
                  <a:srgbClr val="0070C0"/>
                </a:solidFill>
              </a:rPr>
              <a:t>чин</a:t>
            </a:r>
            <a:r>
              <a:rPr lang="ru-RU" sz="3600" b="1" dirty="0">
                <a:solidFill>
                  <a:prstClr val="black"/>
                </a:solidFill>
              </a:rPr>
              <a:t/>
            </a:r>
            <a:br>
              <a:rPr lang="ru-RU" sz="3600" b="1" dirty="0">
                <a:solidFill>
                  <a:prstClr val="black"/>
                </a:solidFill>
              </a:rPr>
            </a:br>
            <a:endParaRPr lang="ru-RU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5426279"/>
              </p:ext>
            </p:extLst>
          </p:nvPr>
        </p:nvGraphicFramePr>
        <p:xfrm>
          <a:off x="616688" y="1477926"/>
          <a:ext cx="7772400" cy="4954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5072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1386" y="435935"/>
            <a:ext cx="8793126" cy="871870"/>
          </a:xfrm>
        </p:spPr>
        <p:txBody>
          <a:bodyPr>
            <a:normAutofit fontScale="90000"/>
          </a:bodyPr>
          <a:lstStyle/>
          <a:p>
            <a:pPr lvl="0"/>
            <a:r>
              <a:rPr lang="uk-UA" sz="3100" b="1" dirty="0">
                <a:solidFill>
                  <a:srgbClr val="0070C0"/>
                </a:solidFill>
              </a:rPr>
              <a:t>Керівникам </a:t>
            </a:r>
            <a:r>
              <a:rPr lang="uk-UA" sz="3100" b="1" dirty="0" smtClean="0">
                <a:solidFill>
                  <a:srgbClr val="0070C0"/>
                </a:solidFill>
              </a:rPr>
              <a:t>закладів </a:t>
            </a:r>
            <a:r>
              <a:rPr lang="uk-UA" sz="3100" b="1" dirty="0">
                <a:solidFill>
                  <a:srgbClr val="0070C0"/>
                </a:solidFill>
              </a:rPr>
              <a:t>загальної середньої </a:t>
            </a:r>
            <a:r>
              <a:rPr lang="uk-UA" sz="3100" b="1" dirty="0" smtClean="0">
                <a:solidFill>
                  <a:srgbClr val="0070C0"/>
                </a:solidFill>
              </a:rPr>
              <a:t>освіти</a:t>
            </a:r>
            <a:r>
              <a:rPr lang="ru-RU" b="1" dirty="0">
                <a:solidFill>
                  <a:srgbClr val="0070C0"/>
                </a:solidFill>
              </a:rPr>
              <a:t/>
            </a:r>
            <a:br>
              <a:rPr lang="ru-RU" b="1" dirty="0">
                <a:solidFill>
                  <a:srgbClr val="0070C0"/>
                </a:solidFill>
              </a:rPr>
            </a:b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 smtClean="0"/>
              <a:t>1.Забезпечити </a:t>
            </a:r>
            <a:r>
              <a:rPr lang="uk-UA" dirty="0"/>
              <a:t>дієвий щоденний контроль за відвідуванням навчальних занять учнями та </a:t>
            </a:r>
            <a:r>
              <a:rPr lang="uk-UA" b="1" dirty="0">
                <a:solidFill>
                  <a:srgbClr val="FF0000"/>
                </a:solidFill>
              </a:rPr>
              <a:t>своєчасне</a:t>
            </a:r>
            <a:r>
              <a:rPr lang="uk-UA" dirty="0"/>
              <a:t> подання </a:t>
            </a:r>
            <a:r>
              <a:rPr lang="uk-UA" b="1" dirty="0" smtClean="0">
                <a:solidFill>
                  <a:srgbClr val="FF0000"/>
                </a:solidFill>
              </a:rPr>
              <a:t>достовірної інформації  </a:t>
            </a:r>
            <a:r>
              <a:rPr lang="uk-UA" dirty="0" smtClean="0"/>
              <a:t>до </a:t>
            </a:r>
            <a:r>
              <a:rPr lang="uk-UA" dirty="0"/>
              <a:t>управління освіти.</a:t>
            </a:r>
            <a:endParaRPr lang="ru-RU" dirty="0"/>
          </a:p>
          <a:p>
            <a:pPr marL="0" indent="0" algn="r">
              <a:buNone/>
            </a:pPr>
            <a:r>
              <a:rPr lang="uk-UA" b="1" dirty="0">
                <a:solidFill>
                  <a:srgbClr val="FF0000"/>
                </a:solidFill>
              </a:rPr>
              <a:t>Щосереди до 10.00</a:t>
            </a:r>
            <a:r>
              <a:rPr lang="uk-UA" dirty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dirty="0" smtClean="0"/>
              <a:t>2</a:t>
            </a:r>
            <a:r>
              <a:rPr lang="uk-UA" dirty="0"/>
              <a:t>. Провести роз’яснювальну роботу серед батьків учнів про недопустимість самовільного залишення дітей вдома в разі їх поганого самопочуття без виклику лікаря.</a:t>
            </a:r>
            <a:endParaRPr lang="ru-RU" dirty="0"/>
          </a:p>
          <a:p>
            <a:pPr marL="0" indent="0" algn="r">
              <a:buNone/>
            </a:pPr>
            <a:r>
              <a:rPr lang="uk-UA" b="1" dirty="0"/>
              <a:t>Січень – лютий 2018</a:t>
            </a:r>
            <a:endParaRPr lang="ru-RU" b="1" dirty="0"/>
          </a:p>
          <a:p>
            <a:pPr marL="0" indent="0">
              <a:buNone/>
            </a:pPr>
            <a:r>
              <a:rPr lang="uk-UA" dirty="0" smtClean="0"/>
              <a:t>3</a:t>
            </a:r>
            <a:r>
              <a:rPr lang="uk-UA" dirty="0"/>
              <a:t>. Здійснювати заходи щодо профілактики здорового способу життя, посилити контроль за дотриманням санітарно-гігієнічних вимог.</a:t>
            </a:r>
            <a:endParaRPr lang="ru-RU" dirty="0"/>
          </a:p>
          <a:p>
            <a:pPr marL="0" indent="0" algn="r">
              <a:buNone/>
            </a:pPr>
            <a:r>
              <a:rPr lang="uk-UA" b="1" dirty="0"/>
              <a:t>Постійно</a:t>
            </a:r>
            <a:r>
              <a:rPr lang="uk-UA" dirty="0"/>
              <a:t> </a:t>
            </a:r>
            <a:endParaRPr lang="ru-RU" dirty="0"/>
          </a:p>
          <a:p>
            <a:pPr marL="0" indent="0">
              <a:buNone/>
            </a:pPr>
            <a:r>
              <a:rPr lang="uk-UA" dirty="0" smtClean="0"/>
              <a:t>4</a:t>
            </a:r>
            <a:r>
              <a:rPr lang="uk-UA" dirty="0"/>
              <a:t>. Забезпечити належний температурний режим у приміщеннях та функціонування медичних кабінетів і пунктів.</a:t>
            </a:r>
            <a:endParaRPr lang="ru-RU" dirty="0"/>
          </a:p>
          <a:p>
            <a:pPr marL="0" indent="0" algn="r">
              <a:buNone/>
            </a:pPr>
            <a:r>
              <a:rPr lang="uk-UA" b="1" dirty="0"/>
              <a:t>Постійно</a:t>
            </a:r>
            <a:r>
              <a:rPr lang="uk-UA" dirty="0"/>
              <a:t>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267509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251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1_Тема Office</vt:lpstr>
      <vt:lpstr>Про аналіз обліку відвідування навчальних занять учнями закладів загальної середньої освіти за І семестр 2017/2018 навчального року </vt:lpstr>
      <vt:lpstr>Нормативне забезпечення</vt:lpstr>
      <vt:lpstr>Нормативне забезпечення</vt:lpstr>
      <vt:lpstr>Кількість пропущених днів за І семестр 2017/2018 н.р.  в середньому на 1 учня  </vt:lpstr>
      <vt:lpstr>Кількість пропущених днів за І семестр 2017/2018 н.р.  в середньому на 1 учня  по хворобі та з поважних причин</vt:lpstr>
      <vt:lpstr>Кількість пропущених днів  за І семестр 2017/2018 н.р. та 2016/2017 н.р.  в середньому на 1 учня  </vt:lpstr>
      <vt:lpstr>Кількість пропущених днів в середньому на 1 учня по хворобі </vt:lpstr>
      <vt:lpstr>Кількість пропущених днів в середньому на 1 учня з поважних причин </vt:lpstr>
      <vt:lpstr>Керівникам закладів загальної середньої освіти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аналіз обліку відвідування навчальних занять учнями закладів загальної середньої освіти за І семестр 2017/2018 навчального року </dc:title>
  <dc:creator>admin</dc:creator>
  <cp:lastModifiedBy>admin</cp:lastModifiedBy>
  <cp:revision>1</cp:revision>
  <dcterms:created xsi:type="dcterms:W3CDTF">2018-01-22T13:51:45Z</dcterms:created>
  <dcterms:modified xsi:type="dcterms:W3CDTF">2018-01-22T13:53:09Z</dcterms:modified>
</cp:coreProperties>
</file>