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65" r:id="rId12"/>
    <p:sldId id="266" r:id="rId13"/>
    <p:sldId id="267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000" b="1" dirty="0">
                <a:solidFill>
                  <a:schemeClr val="tx2">
                    <a:lumMod val="75000"/>
                  </a:schemeClr>
                </a:solidFill>
              </a:rPr>
              <a:t>Про організацію ведення обліку дітей шкільного віку та учнів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4509120"/>
            <a:ext cx="6400800" cy="1473200"/>
          </a:xfrm>
        </p:spPr>
        <p:txBody>
          <a:bodyPr/>
          <a:lstStyle/>
          <a:p>
            <a:pPr algn="r"/>
            <a:r>
              <a:rPr lang="uk-UA" b="1" dirty="0" smtClean="0"/>
              <a:t>Сергієнко А.І.,</a:t>
            </a:r>
          </a:p>
          <a:p>
            <a:pPr algn="r"/>
            <a:r>
              <a:rPr lang="uk-UA" b="1" dirty="0"/>
              <a:t>г</a:t>
            </a:r>
            <a:r>
              <a:rPr lang="uk-UA" b="1" dirty="0" smtClean="0"/>
              <a:t>оловний спеціаліст відділу змісту та якості освіти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13695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/>
              <a:t>Подавати щороку до відділу змісту та якості освіти </a:t>
            </a:r>
            <a:r>
              <a:rPr lang="uk-UA" dirty="0" smtClean="0"/>
              <a:t>дані </a:t>
            </a:r>
            <a:r>
              <a:rPr lang="uk-UA" dirty="0"/>
              <a:t>всіх учнів, </a:t>
            </a:r>
            <a:r>
              <a:rPr lang="uk-UA" dirty="0">
                <a:solidFill>
                  <a:srgbClr val="FF0000"/>
                </a:solidFill>
              </a:rPr>
              <a:t>які зараховані до закладу </a:t>
            </a:r>
            <a:r>
              <a:rPr lang="uk-UA" dirty="0"/>
              <a:t>в електронному та паперовому вигляді </a:t>
            </a:r>
            <a:endParaRPr lang="uk-UA" dirty="0" smtClean="0"/>
          </a:p>
          <a:p>
            <a:pPr marL="0" indent="0" algn="ctr">
              <a:buNone/>
            </a:pPr>
            <a:r>
              <a:rPr lang="uk-UA" dirty="0" smtClean="0"/>
              <a:t>(</a:t>
            </a:r>
            <a:r>
              <a:rPr lang="uk-UA" dirty="0"/>
              <a:t>на кожний рік народження окремо).</a:t>
            </a:r>
            <a:endParaRPr lang="ru-RU" b="1" dirty="0"/>
          </a:p>
          <a:p>
            <a:pPr marL="0" indent="0" algn="r">
              <a:buNone/>
            </a:pPr>
            <a:endParaRPr lang="uk-UA" dirty="0" smtClean="0"/>
          </a:p>
          <a:p>
            <a:pPr marL="0" indent="0" algn="r">
              <a:buNone/>
            </a:pPr>
            <a:r>
              <a:rPr lang="uk-UA" dirty="0" smtClean="0"/>
              <a:t>Не </a:t>
            </a:r>
            <a:r>
              <a:rPr lang="uk-UA" dirty="0"/>
              <a:t>пізніше 15 вересня</a:t>
            </a:r>
            <a:endParaRPr lang="ru-RU" b="1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Алгоритм </a:t>
            </a:r>
            <a:br>
              <a:rPr lang="uk-UA" dirty="0"/>
            </a:br>
            <a:r>
              <a:rPr lang="uk-UA" dirty="0"/>
              <a:t>ведення обліку </a:t>
            </a:r>
            <a:r>
              <a:rPr lang="uk-UA" b="1" u="sng" dirty="0"/>
              <a:t>учнів ЗЗСО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3187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/>
              <a:t>Подавати до відділу змісту та якості освіти </a:t>
            </a:r>
            <a:r>
              <a:rPr lang="uk-UA" dirty="0" smtClean="0"/>
              <a:t>дані </a:t>
            </a:r>
            <a:r>
              <a:rPr lang="uk-UA" dirty="0"/>
              <a:t>учнів, які </a:t>
            </a:r>
            <a:r>
              <a:rPr lang="uk-UA" dirty="0">
                <a:solidFill>
                  <a:srgbClr val="FF0000"/>
                </a:solidFill>
              </a:rPr>
              <a:t>переводяться або відраховуються з закладу </a:t>
            </a:r>
            <a:r>
              <a:rPr lang="uk-UA" dirty="0"/>
              <a:t>загальної середньої освіти, у тому числі місце продовження здобуття ними загальної середньої освіти (навчальний заклад).</a:t>
            </a:r>
            <a:endParaRPr lang="ru-RU" b="1" dirty="0"/>
          </a:p>
          <a:p>
            <a:pPr marL="0" indent="0" algn="r">
              <a:buNone/>
            </a:pPr>
            <a:endParaRPr lang="uk-UA" dirty="0" smtClean="0"/>
          </a:p>
          <a:p>
            <a:pPr marL="0" indent="0" algn="r">
              <a:buNone/>
            </a:pPr>
            <a:endParaRPr lang="uk-UA" dirty="0"/>
          </a:p>
          <a:p>
            <a:pPr marL="0" indent="0" algn="r">
              <a:buNone/>
            </a:pPr>
            <a:r>
              <a:rPr lang="uk-UA" dirty="0" smtClean="0"/>
              <a:t>Не </a:t>
            </a:r>
            <a:r>
              <a:rPr lang="uk-UA" dirty="0"/>
              <a:t>пізніше 15 числа наступного місяця</a:t>
            </a:r>
            <a:endParaRPr lang="ru-RU" b="1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Алгоритм </a:t>
            </a:r>
            <a:br>
              <a:rPr lang="uk-UA" dirty="0"/>
            </a:br>
            <a:r>
              <a:rPr lang="uk-UA" dirty="0"/>
              <a:t>ведення обліку </a:t>
            </a:r>
            <a:r>
              <a:rPr lang="uk-UA" b="1" u="sng" dirty="0"/>
              <a:t>учнів ЗЗСО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1620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41764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dirty="0"/>
              <a:t>Подавати дані учнів, які зараховані до закладу та здобували загальну середню освіту в навчальних закладах </a:t>
            </a:r>
            <a:r>
              <a:rPr lang="uk-UA" dirty="0">
                <a:solidFill>
                  <a:srgbClr val="FF0000"/>
                </a:solidFill>
              </a:rPr>
              <a:t>інших адміністративно-територіальних одиниць</a:t>
            </a:r>
            <a:r>
              <a:rPr lang="uk-UA" dirty="0"/>
              <a:t>, структурному підрозділу адміністративно-територіальної одиниці, на території якої розташовано навчальний заклад, </a:t>
            </a:r>
            <a:r>
              <a:rPr lang="uk-UA" dirty="0">
                <a:solidFill>
                  <a:srgbClr val="FF0000"/>
                </a:solidFill>
              </a:rPr>
              <a:t>у якому учень здобував загальну середню освіту.</a:t>
            </a:r>
            <a:endParaRPr lang="ru-RU" dirty="0">
              <a:solidFill>
                <a:srgbClr val="FF0000"/>
              </a:solidFill>
            </a:endParaRPr>
          </a:p>
          <a:p>
            <a:pPr marL="0" indent="0" algn="r">
              <a:buNone/>
            </a:pPr>
            <a:endParaRPr lang="uk-UA" dirty="0" smtClean="0"/>
          </a:p>
          <a:p>
            <a:pPr marL="0" indent="0" algn="r">
              <a:buNone/>
            </a:pPr>
            <a:r>
              <a:rPr lang="uk-UA" dirty="0" smtClean="0"/>
              <a:t>Не </a:t>
            </a:r>
            <a:r>
              <a:rPr lang="uk-UA" dirty="0"/>
              <a:t>пізніше 15 числа </a:t>
            </a:r>
            <a:endParaRPr lang="uk-UA" dirty="0" smtClean="0"/>
          </a:p>
          <a:p>
            <a:pPr marL="0" indent="0" algn="r">
              <a:buNone/>
            </a:pPr>
            <a:r>
              <a:rPr lang="uk-UA" dirty="0" smtClean="0"/>
              <a:t>наступного </a:t>
            </a:r>
            <a:r>
              <a:rPr lang="uk-UA" dirty="0"/>
              <a:t>місяця з дня зарахування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Алгоритм </a:t>
            </a:r>
            <a:br>
              <a:rPr lang="uk-UA" dirty="0"/>
            </a:br>
            <a:r>
              <a:rPr lang="uk-UA" dirty="0"/>
              <a:t>ведення обліку </a:t>
            </a:r>
            <a:r>
              <a:rPr lang="uk-UA" b="1" u="sng" dirty="0"/>
              <a:t>учнів ЗЗСО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8105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dirty="0"/>
              <a:t>Подавати дані дитини шкільного віку, </a:t>
            </a:r>
            <a:endParaRPr lang="uk-UA" dirty="0" smtClean="0"/>
          </a:p>
          <a:p>
            <a:pPr marL="0" indent="0" algn="ctr">
              <a:buNone/>
            </a:pPr>
            <a:r>
              <a:rPr lang="uk-UA" b="1" dirty="0" smtClean="0"/>
              <a:t>яка </a:t>
            </a:r>
            <a:r>
              <a:rPr lang="uk-UA" b="1" dirty="0"/>
              <a:t>була відсутня протягом 10 днів підряд з невідомих або без поважних причин, </a:t>
            </a:r>
            <a:endParaRPr lang="uk-UA" b="1" dirty="0" smtClean="0"/>
          </a:p>
          <a:p>
            <a:pPr marL="0" indent="0" algn="ctr">
              <a:buNone/>
            </a:pPr>
            <a:r>
              <a:rPr lang="uk-UA" dirty="0" smtClean="0"/>
              <a:t>відповідному </a:t>
            </a:r>
            <a:r>
              <a:rPr lang="uk-UA" dirty="0"/>
              <a:t>територіальному </a:t>
            </a:r>
            <a:r>
              <a:rPr lang="uk-UA" b="1" dirty="0">
                <a:solidFill>
                  <a:srgbClr val="FF0000"/>
                </a:solidFill>
              </a:rPr>
              <a:t>органу Національної поліції та службі у справах дітей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/>
              <a:t>для провадження діяльності відповідно до законодавства.</a:t>
            </a:r>
            <a:endParaRPr lang="ru-RU" dirty="0"/>
          </a:p>
          <a:p>
            <a:pPr marL="0" indent="0" algn="r">
              <a:buNone/>
            </a:pPr>
            <a:endParaRPr lang="uk-UA" dirty="0" smtClean="0"/>
          </a:p>
          <a:p>
            <a:pPr marL="0" indent="0" algn="r">
              <a:buNone/>
            </a:pPr>
            <a:endParaRPr lang="uk-UA" dirty="0"/>
          </a:p>
          <a:p>
            <a:pPr marL="0" indent="0" algn="r">
              <a:buNone/>
            </a:pPr>
            <a:r>
              <a:rPr lang="uk-UA" dirty="0" smtClean="0"/>
              <a:t>Негайно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Алгоритм </a:t>
            </a:r>
            <a:br>
              <a:rPr lang="uk-UA" dirty="0"/>
            </a:br>
            <a:r>
              <a:rPr lang="uk-UA" dirty="0"/>
              <a:t>ведення обліку </a:t>
            </a:r>
            <a:r>
              <a:rPr lang="uk-UA" b="1" u="sng" dirty="0"/>
              <a:t>учнів ЗЗСО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1958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Облік дітей шкільного віку.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32990817"/>
              </p:ext>
            </p:extLst>
          </p:nvPr>
        </p:nvGraphicFramePr>
        <p:xfrm>
          <a:off x="4788025" y="2852936"/>
          <a:ext cx="4038723" cy="2773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79"/>
                <a:gridCol w="792088"/>
                <a:gridCol w="864096"/>
                <a:gridCol w="792088"/>
                <a:gridCol w="870372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Прізвище ім’я та по батькові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19" marR="436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Дата народження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19" marR="436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Місце проживання чи перебування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19" marR="436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Місце навчання (навчальний заклад)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19" marR="436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Належність до категорії осіб з особливими освітніми потребами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19" marR="43619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Іванов Іван Іванович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19" marR="436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12.12.2012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19" marR="436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вулиця Соборна,1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19" marR="436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19" marR="436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619" marR="43619" marT="0" marB="0"/>
                </a:tc>
              </a:tr>
            </a:tbl>
          </a:graphicData>
        </a:graphic>
      </p:graphicFrame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395536" y="2564904"/>
            <a:ext cx="4104456" cy="3447288"/>
          </a:xfrm>
        </p:spPr>
        <p:txBody>
          <a:bodyPr/>
          <a:lstStyle/>
          <a:p>
            <a:pPr marL="0" indent="0">
              <a:buNone/>
            </a:pPr>
            <a:r>
              <a:rPr lang="uk-UA" b="1" dirty="0" smtClean="0"/>
              <a:t>Надати довідки </a:t>
            </a:r>
            <a:r>
              <a:rPr lang="uk-UA" b="1" dirty="0"/>
              <a:t>на дітей, які не навчаються, але проживають в мікрорайоні Вашого закладу </a:t>
            </a:r>
            <a:r>
              <a:rPr lang="uk-UA" b="1" dirty="0" smtClean="0"/>
              <a:t>(</a:t>
            </a:r>
            <a:r>
              <a:rPr lang="uk-UA" b="1" dirty="0"/>
              <a:t>на кожну дитину окрему довідку</a:t>
            </a:r>
            <a:r>
              <a:rPr lang="uk-UA" b="1" dirty="0" smtClean="0"/>
              <a:t>) </a:t>
            </a:r>
          </a:p>
          <a:p>
            <a:pPr marL="0" indent="0" algn="r">
              <a:buNone/>
            </a:pPr>
            <a:endParaRPr lang="uk-UA" b="1" dirty="0" smtClean="0"/>
          </a:p>
          <a:p>
            <a:pPr marL="0" indent="0" algn="r">
              <a:buNone/>
            </a:pPr>
            <a:endParaRPr lang="uk-UA" b="1" dirty="0"/>
          </a:p>
          <a:p>
            <a:pPr marL="0" indent="0" algn="r">
              <a:buNone/>
            </a:pPr>
            <a:r>
              <a:rPr lang="uk-UA" b="1" dirty="0" smtClean="0"/>
              <a:t>до 11.12.2017 року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8590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252728"/>
          </a:xfrm>
        </p:spPr>
        <p:txBody>
          <a:bodyPr/>
          <a:lstStyle/>
          <a:p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Дякую за увагу.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757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п.2 ст.66 Закону України «Про освіту», </a:t>
            </a:r>
            <a:endParaRPr lang="uk-UA" b="1" dirty="0" smtClean="0"/>
          </a:p>
          <a:p>
            <a:r>
              <a:rPr lang="uk-UA" b="1" dirty="0" smtClean="0"/>
              <a:t>Порядок </a:t>
            </a:r>
            <a:r>
              <a:rPr lang="uk-UA" b="1" dirty="0"/>
              <a:t>ведення обліку дітей шкільного віку та учнів, </a:t>
            </a:r>
            <a:r>
              <a:rPr lang="uk-UA" b="1" dirty="0" smtClean="0"/>
              <a:t>затверджений </a:t>
            </a:r>
            <a:r>
              <a:rPr lang="uk-UA" b="1" dirty="0"/>
              <a:t>Постановою Кабінету Міністрів України 13.09.2017 № </a:t>
            </a:r>
            <a:r>
              <a:rPr lang="uk-UA" b="1" dirty="0" smtClean="0"/>
              <a:t>684,</a:t>
            </a:r>
          </a:p>
          <a:p>
            <a:r>
              <a:rPr lang="uk-UA" b="1" dirty="0" smtClean="0"/>
              <a:t> </a:t>
            </a:r>
            <a:r>
              <a:rPr lang="uk-UA" b="1" dirty="0"/>
              <a:t>розпорядження Ізюмського міського голови від 24.11.2017 № 213-о «Про організацію ведення обліку дітей шкільного віку та учнів»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Нормативне забезпечення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48714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872067" y="3861047"/>
            <a:ext cx="7408333" cy="22651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b="1" dirty="0"/>
              <a:t>відділ змісту та якості освіти </a:t>
            </a:r>
            <a:r>
              <a:rPr lang="uk-UA" sz="3600" b="1" dirty="0" smtClean="0"/>
              <a:t>управління освіти Ізюмської міської ради Харківської області</a:t>
            </a:r>
            <a:endParaRPr lang="ru-RU" sz="3600" b="1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3090672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70C0"/>
                </a:solidFill>
              </a:rPr>
              <a:t>Структурний </a:t>
            </a:r>
            <a:r>
              <a:rPr lang="uk-UA" b="1" dirty="0">
                <a:solidFill>
                  <a:srgbClr val="0070C0"/>
                </a:solidFill>
              </a:rPr>
              <a:t>підрозділ, відповідальний за створення та постійне оновлення Реєстру дітей шкільного віку та </a:t>
            </a:r>
            <a:r>
              <a:rPr lang="uk-UA" b="1" dirty="0" smtClean="0">
                <a:solidFill>
                  <a:srgbClr val="0070C0"/>
                </a:solidFill>
              </a:rPr>
              <a:t>учнів</a:t>
            </a:r>
            <a:r>
              <a:rPr lang="ru-RU" b="1" dirty="0">
                <a:solidFill>
                  <a:srgbClr val="0070C0"/>
                </a:solidFill>
              </a:rPr>
              <a:t/>
            </a:r>
            <a:br>
              <a:rPr lang="ru-RU" b="1" dirty="0">
                <a:solidFill>
                  <a:srgbClr val="0070C0"/>
                </a:solidFill>
              </a:rPr>
            </a:b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971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Призначення </a:t>
            </a:r>
            <a:r>
              <a:rPr lang="uk-UA" dirty="0"/>
              <a:t>відповідального за ведення обліку дітей шкільного віку та </a:t>
            </a:r>
            <a:r>
              <a:rPr lang="uk-UA" dirty="0" smtClean="0"/>
              <a:t>учнів</a:t>
            </a:r>
          </a:p>
          <a:p>
            <a:pPr algn="just"/>
            <a:r>
              <a:rPr lang="uk-UA" dirty="0"/>
              <a:t>Подати до відділу змісту та якості освіти </a:t>
            </a:r>
            <a:r>
              <a:rPr lang="uk-UA" dirty="0" smtClean="0"/>
              <a:t>дані </a:t>
            </a:r>
            <a:r>
              <a:rPr lang="uk-UA" b="1" dirty="0">
                <a:solidFill>
                  <a:srgbClr val="FF0000"/>
                </a:solidFill>
              </a:rPr>
              <a:t>всіх учнів, які зараховані до закладу</a:t>
            </a:r>
            <a:r>
              <a:rPr lang="uk-UA" dirty="0">
                <a:solidFill>
                  <a:srgbClr val="FF0000"/>
                </a:solidFill>
              </a:rPr>
              <a:t>,</a:t>
            </a:r>
            <a:r>
              <a:rPr lang="uk-UA" dirty="0"/>
              <a:t> в електронному вигляді (на кожний рік народження окремо) за формою</a:t>
            </a:r>
            <a:endParaRPr lang="uk-UA" dirty="0" smtClean="0"/>
          </a:p>
          <a:p>
            <a:pPr marL="0" indent="0">
              <a:buNone/>
            </a:pPr>
            <a:endParaRPr lang="uk-UA" b="1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Алгоритм </a:t>
            </a:r>
            <a:br>
              <a:rPr lang="uk-UA" dirty="0" smtClean="0"/>
            </a:br>
            <a:r>
              <a:rPr lang="uk-UA" dirty="0" smtClean="0"/>
              <a:t>ведення обліку </a:t>
            </a:r>
            <a:r>
              <a:rPr lang="uk-UA" b="1" u="sng" dirty="0" smtClean="0"/>
              <a:t>учнів ЗЗСО</a:t>
            </a:r>
            <a:endParaRPr lang="ru-RU" b="1" u="sng" dirty="0"/>
          </a:p>
        </p:txBody>
      </p:sp>
    </p:spTree>
    <p:extLst>
      <p:ext uri="{BB962C8B-B14F-4D97-AF65-F5344CB8AC3E}">
        <p14:creationId xmlns:p14="http://schemas.microsoft.com/office/powerpoint/2010/main" val="459104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2576332"/>
              </p:ext>
            </p:extLst>
          </p:nvPr>
        </p:nvGraphicFramePr>
        <p:xfrm>
          <a:off x="395536" y="2564904"/>
          <a:ext cx="8352928" cy="2962615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1224136"/>
                <a:gridCol w="1294256"/>
                <a:gridCol w="1600718"/>
                <a:gridCol w="1232257"/>
                <a:gridCol w="990671"/>
                <a:gridCol w="2010890"/>
              </a:tblGrid>
              <a:tr h="19750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Прізвище ім’я та по батькові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Дата народження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Місце проживання чи перебування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Місце навчання (навчальний заклад)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Форма навчання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Належність до категорії осіб з особливими освітніми потребами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87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FF0000"/>
                          </a:solidFill>
                          <a:effectLst/>
                        </a:rPr>
                        <a:t>Іванов Іван Іванович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FF0000"/>
                          </a:solidFill>
                          <a:effectLst/>
                        </a:rPr>
                        <a:t>12.12.2012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FF0000"/>
                          </a:solidFill>
                          <a:effectLst/>
                        </a:rPr>
                        <a:t>вулиця Соборна,1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FF0000"/>
                          </a:solidFill>
                          <a:effectLst/>
                        </a:rPr>
                        <a:t>№1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Реєстр дітей шкільного віку та учнів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5109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i="1" dirty="0"/>
              <a:t>Реєстр подається  в </a:t>
            </a:r>
            <a:r>
              <a:rPr lang="uk-UA" i="1" dirty="0" smtClean="0"/>
              <a:t>електронному </a:t>
            </a:r>
            <a:r>
              <a:rPr lang="uk-UA" i="1" dirty="0"/>
              <a:t>вигляді в форматі </a:t>
            </a:r>
            <a:r>
              <a:rPr lang="en-US" i="1" dirty="0"/>
              <a:t>Ex</a:t>
            </a:r>
            <a:r>
              <a:rPr lang="uk-UA" i="1" dirty="0"/>
              <a:t>с</a:t>
            </a:r>
            <a:r>
              <a:rPr lang="en-US" i="1" dirty="0"/>
              <a:t>el</a:t>
            </a:r>
            <a:r>
              <a:rPr lang="uk-UA" i="1" dirty="0"/>
              <a:t>, </a:t>
            </a:r>
            <a:endParaRPr lang="uk-UA" i="1" dirty="0" smtClean="0"/>
          </a:p>
          <a:p>
            <a:pPr marL="0" indent="0" algn="ctr">
              <a:buNone/>
            </a:pPr>
            <a:r>
              <a:rPr lang="uk-UA" i="1" dirty="0" smtClean="0">
                <a:solidFill>
                  <a:srgbClr val="FF0000"/>
                </a:solidFill>
              </a:rPr>
              <a:t>кожен </a:t>
            </a:r>
            <a:r>
              <a:rPr lang="uk-UA" i="1" dirty="0">
                <a:solidFill>
                  <a:srgbClr val="FF0000"/>
                </a:solidFill>
              </a:rPr>
              <a:t>рік народження на окремій сторінці.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Заповнення та здача реєстру </a:t>
            </a:r>
            <a:br>
              <a:rPr lang="uk-UA" dirty="0" smtClean="0"/>
            </a:br>
            <a:r>
              <a:rPr lang="uk-UA" dirty="0" smtClean="0"/>
              <a:t>до 15.01.2018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8336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916832"/>
            <a:ext cx="8640959" cy="4680520"/>
          </a:xfrm>
        </p:spPr>
        <p:txBody>
          <a:bodyPr>
            <a:normAutofit fontScale="55000" lnSpcReduction="20000"/>
          </a:bodyPr>
          <a:lstStyle/>
          <a:p>
            <a:r>
              <a:rPr lang="uk-UA" sz="2500" dirty="0" smtClean="0"/>
              <a:t>2. </a:t>
            </a:r>
            <a:r>
              <a:rPr lang="uk-UA" sz="2500" b="1" dirty="0" smtClean="0">
                <a:solidFill>
                  <a:srgbClr val="FF0000"/>
                </a:solidFill>
              </a:rPr>
              <a:t>Очна</a:t>
            </a:r>
            <a:r>
              <a:rPr lang="uk-UA" sz="2500" b="1" dirty="0" smtClean="0"/>
              <a:t> (денна, вечірня) форма </a:t>
            </a:r>
            <a:r>
              <a:rPr lang="uk-UA" sz="2500" dirty="0" smtClean="0"/>
              <a:t>здобуття освіти - це спосіб організації навчання здобувачів освіти, що передбачає їх безпосередню участь в освітньому процесі.</a:t>
            </a:r>
          </a:p>
          <a:p>
            <a:r>
              <a:rPr lang="uk-UA" sz="2500" dirty="0" smtClean="0"/>
              <a:t>3. </a:t>
            </a:r>
            <a:r>
              <a:rPr lang="uk-UA" sz="2500" b="1" dirty="0" smtClean="0"/>
              <a:t>Заочна форма здобуття освіти </a:t>
            </a:r>
            <a:r>
              <a:rPr lang="uk-UA" sz="2500" dirty="0" smtClean="0"/>
              <a:t>- це спосіб організації навчання здобувачів освіти шляхом поєднання очної форми освіти під час короткочасних сесій і самостійного оволодіння освітньою програмою у проміжку між ними.</a:t>
            </a:r>
          </a:p>
          <a:p>
            <a:r>
              <a:rPr lang="uk-UA" sz="2500" dirty="0" smtClean="0"/>
              <a:t>4. </a:t>
            </a:r>
            <a:r>
              <a:rPr lang="uk-UA" sz="2500" b="1" dirty="0" smtClean="0"/>
              <a:t>Дистанційна форма здобуття освіти </a:t>
            </a:r>
            <a:r>
              <a:rPr lang="uk-UA" sz="2500" dirty="0" smtClean="0"/>
              <a:t>- це індивідуалізований процес здобуття освіти, який відбувається в основному за опосередкованої взаємодії віддалених один від одного учасників освітнього процесу у спеціалізованому середовищі, що функціонує на базі сучасних психолого-педагогічних та інформаційно-комунікаційних технологій.</a:t>
            </a:r>
          </a:p>
          <a:p>
            <a:r>
              <a:rPr lang="uk-UA" sz="2500" dirty="0" smtClean="0"/>
              <a:t>5. </a:t>
            </a:r>
            <a:r>
              <a:rPr lang="uk-UA" sz="2500" b="1" dirty="0" smtClean="0"/>
              <a:t>Мережева форма здобуття освіти </a:t>
            </a:r>
            <a:r>
              <a:rPr lang="uk-UA" sz="2500" dirty="0" smtClean="0"/>
              <a:t>- це спосіб організації навчання здобувачів освіти, завдяки якому оволодіння освітньою програмою відбувається за участю різних суб’єктів освітньої діяльності, що взаємодіють між собою на договірних засадах.</a:t>
            </a:r>
          </a:p>
          <a:p>
            <a:r>
              <a:rPr lang="uk-UA" sz="2500" dirty="0" smtClean="0"/>
              <a:t>6. </a:t>
            </a:r>
            <a:r>
              <a:rPr lang="uk-UA" sz="2500" b="1" dirty="0" err="1" smtClean="0">
                <a:solidFill>
                  <a:srgbClr val="FF0000"/>
                </a:solidFill>
              </a:rPr>
              <a:t>Екстернатна</a:t>
            </a:r>
            <a:r>
              <a:rPr lang="uk-UA" sz="2500" b="1" dirty="0" smtClean="0">
                <a:solidFill>
                  <a:srgbClr val="FF0000"/>
                </a:solidFill>
              </a:rPr>
              <a:t> форма </a:t>
            </a:r>
            <a:r>
              <a:rPr lang="uk-UA" sz="2500" dirty="0" smtClean="0"/>
              <a:t>здобуття освіти (екстернат) - це спосіб організації навчання здобувачів освіти, за яким освітня програма повністю засвоюється здобувачем самостійно, а оцінювання результатів навчання та присудження освітньої кваліфікації здійснюються відповідно до законодавства.</a:t>
            </a:r>
          </a:p>
          <a:p>
            <a:r>
              <a:rPr lang="uk-UA" sz="2500" dirty="0" smtClean="0"/>
              <a:t>7. </a:t>
            </a:r>
            <a:r>
              <a:rPr lang="uk-UA" sz="2500" b="1" dirty="0" smtClean="0"/>
              <a:t>Сімейна (домашня) форма здобуття освіти </a:t>
            </a:r>
            <a:r>
              <a:rPr lang="uk-UA" sz="2500" dirty="0" smtClean="0"/>
              <a:t>- це спосіб організації освітнього процесу дітей самостійно їхніми батьками для здобуття формальної (дошкільної, повної загальної середньої) та/або неформальної освіти. Відповідальність за здобуття освіти дітьми на рівні не нижче стандартів освіти несуть батьки. Оцінювання результатів навчання та присудження освітніх кваліфікацій здійснюються відповідно до законодавства.</a:t>
            </a:r>
          </a:p>
          <a:p>
            <a:r>
              <a:rPr lang="uk-UA" sz="2500" dirty="0" smtClean="0"/>
              <a:t>8. </a:t>
            </a:r>
            <a:r>
              <a:rPr lang="uk-UA" sz="2500" b="1" dirty="0" smtClean="0"/>
              <a:t>Педагогічний патронаж </a:t>
            </a:r>
            <a:r>
              <a:rPr lang="uk-UA" sz="2500" dirty="0" smtClean="0"/>
              <a:t>- це спосіб організації освітнього процесу педагогічними працівниками, що передбачає забезпечення ними засвоєння освітньої програми здобувачем освіти, який за психофізичним станом або з інших причин, визначених законодавством, зокрема з метою забезпечення доступності здобуття освіти, потребує такої форми.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uk-UA" sz="4000" dirty="0" smtClean="0"/>
              <a:t>Стаття</a:t>
            </a:r>
            <a:r>
              <a:rPr lang="ru-RU" sz="4000" dirty="0" smtClean="0"/>
              <a:t> </a:t>
            </a:r>
            <a:r>
              <a:rPr lang="uk-UA" sz="4000" dirty="0" smtClean="0"/>
              <a:t>9 Закону України «Про освіту».</a:t>
            </a:r>
            <a:br>
              <a:rPr lang="uk-UA" sz="4000" dirty="0" smtClean="0"/>
            </a:br>
            <a:r>
              <a:rPr lang="uk-UA" sz="4000" dirty="0" smtClean="0"/>
              <a:t> Форми здобуття освіти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05070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3645023"/>
            <a:ext cx="7408333" cy="24811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dirty="0" smtClean="0"/>
              <a:t>8. Категорії осіб з особливими освітніми потребами визначаються актами Кабінету Міністрів України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730632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tx1"/>
                </a:solidFill>
              </a:rPr>
              <a:t>Стаття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1</a:t>
            </a:r>
            <a:r>
              <a:rPr lang="uk-UA" dirty="0" smtClean="0">
                <a:solidFill>
                  <a:schemeClr val="tx1"/>
                </a:solidFill>
              </a:rPr>
              <a:t>9 </a:t>
            </a:r>
            <a:br>
              <a:rPr lang="uk-UA" dirty="0" smtClean="0">
                <a:solidFill>
                  <a:schemeClr val="tx1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>Закону </a:t>
            </a:r>
            <a:r>
              <a:rPr lang="uk-UA" dirty="0">
                <a:solidFill>
                  <a:schemeClr val="tx1"/>
                </a:solidFill>
              </a:rPr>
              <a:t>України «Про освіту</a:t>
            </a:r>
            <a:r>
              <a:rPr lang="uk-UA" dirty="0" smtClean="0">
                <a:solidFill>
                  <a:schemeClr val="tx1"/>
                </a:solidFill>
              </a:rPr>
              <a:t>».</a:t>
            </a:r>
            <a:br>
              <a:rPr lang="uk-UA" dirty="0" smtClean="0">
                <a:solidFill>
                  <a:schemeClr val="tx1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>Освіта осіб з особливими освітніми потребами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9722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924943"/>
            <a:ext cx="7408333" cy="3528393"/>
          </a:xfrm>
        </p:spPr>
        <p:txBody>
          <a:bodyPr>
            <a:normAutofit fontScale="85000" lnSpcReduction="20000"/>
          </a:bodyPr>
          <a:lstStyle/>
          <a:p>
            <a:r>
              <a:rPr lang="uk-UA" i="1" dirty="0" smtClean="0"/>
              <a:t> </a:t>
            </a:r>
            <a:r>
              <a:rPr lang="uk-UA" i="1" dirty="0"/>
              <a:t>це діти сліпі та із зниженим зором, </a:t>
            </a:r>
            <a:endParaRPr lang="uk-UA" i="1" dirty="0" smtClean="0"/>
          </a:p>
          <a:p>
            <a:r>
              <a:rPr lang="uk-UA" i="1" dirty="0" smtClean="0"/>
              <a:t>глухі </a:t>
            </a:r>
            <a:r>
              <a:rPr lang="uk-UA" i="1" dirty="0"/>
              <a:t>та із зниженим слухом, </a:t>
            </a:r>
            <a:endParaRPr lang="uk-UA" i="1" dirty="0" smtClean="0"/>
          </a:p>
          <a:p>
            <a:r>
              <a:rPr lang="uk-UA" i="1" dirty="0" smtClean="0"/>
              <a:t>з </a:t>
            </a:r>
            <a:r>
              <a:rPr lang="uk-UA" i="1" dirty="0"/>
              <a:t>тяжкими порушеннями мовлення, </a:t>
            </a:r>
            <a:endParaRPr lang="uk-UA" i="1" dirty="0" smtClean="0"/>
          </a:p>
          <a:p>
            <a:r>
              <a:rPr lang="uk-UA" i="1" dirty="0" smtClean="0"/>
              <a:t>із </a:t>
            </a:r>
            <a:r>
              <a:rPr lang="uk-UA" i="1" dirty="0"/>
              <a:t>затримкою психічного розвитку, </a:t>
            </a:r>
            <a:endParaRPr lang="uk-UA" i="1" dirty="0" smtClean="0"/>
          </a:p>
          <a:p>
            <a:r>
              <a:rPr lang="uk-UA" i="1" dirty="0" smtClean="0"/>
              <a:t>з </a:t>
            </a:r>
            <a:r>
              <a:rPr lang="uk-UA" i="1" dirty="0"/>
              <a:t>порушеннями опорно-рухового апарату, </a:t>
            </a:r>
            <a:endParaRPr lang="uk-UA" i="1" dirty="0" smtClean="0"/>
          </a:p>
          <a:p>
            <a:r>
              <a:rPr lang="uk-UA" i="1" dirty="0" smtClean="0"/>
              <a:t>розумовою </a:t>
            </a:r>
            <a:r>
              <a:rPr lang="uk-UA" i="1" dirty="0"/>
              <a:t>відсталістю,  </a:t>
            </a:r>
            <a:endParaRPr lang="uk-UA" i="1" dirty="0" smtClean="0"/>
          </a:p>
          <a:p>
            <a:r>
              <a:rPr lang="uk-UA" i="1" dirty="0" smtClean="0"/>
              <a:t>діти </a:t>
            </a:r>
            <a:r>
              <a:rPr lang="uk-UA" i="1" dirty="0"/>
              <a:t>із складними вадами розвитку (у тому числі діти з розладами </a:t>
            </a:r>
            <a:r>
              <a:rPr lang="uk-UA" i="1" dirty="0" err="1"/>
              <a:t>аутичного</a:t>
            </a:r>
            <a:r>
              <a:rPr lang="uk-UA" i="1" dirty="0"/>
              <a:t> спектру), </a:t>
            </a:r>
            <a:endParaRPr lang="uk-UA" i="1" dirty="0" smtClean="0"/>
          </a:p>
          <a:p>
            <a:pPr marL="0" indent="0" algn="ctr">
              <a:buNone/>
            </a:pPr>
            <a:endParaRPr lang="uk-UA" b="1" u="sng" dirty="0" smtClean="0"/>
          </a:p>
          <a:p>
            <a:pPr marL="0" indent="0" algn="ctr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навчання </a:t>
            </a:r>
            <a:r>
              <a:rPr lang="uk-UA" b="1" dirty="0">
                <a:solidFill>
                  <a:srgbClr val="FF0000"/>
                </a:solidFill>
              </a:rPr>
              <a:t>і виховання яких здійснюється у спеціально створених </a:t>
            </a:r>
            <a:r>
              <a:rPr lang="uk-UA" b="1" dirty="0" smtClean="0">
                <a:solidFill>
                  <a:srgbClr val="FF0000"/>
                </a:solidFill>
              </a:rPr>
              <a:t>умовах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298584"/>
          </a:xfrm>
        </p:spPr>
        <p:txBody>
          <a:bodyPr>
            <a:normAutofit fontScale="90000"/>
          </a:bodyPr>
          <a:lstStyle/>
          <a:p>
            <a:r>
              <a:rPr lang="uk-UA" i="1" dirty="0">
                <a:solidFill>
                  <a:schemeClr val="tx1"/>
                </a:solidFill>
              </a:rPr>
              <a:t>Належність до категорії осіб з особливими освітніми </a:t>
            </a:r>
            <a:r>
              <a:rPr lang="uk-UA" i="1" dirty="0" smtClean="0">
                <a:solidFill>
                  <a:schemeClr val="tx1"/>
                </a:solidFill>
              </a:rPr>
              <a:t>потребами</a:t>
            </a:r>
            <a:br>
              <a:rPr lang="uk-UA" i="1" dirty="0" smtClean="0">
                <a:solidFill>
                  <a:schemeClr val="tx1"/>
                </a:solidFill>
              </a:rPr>
            </a:br>
            <a:r>
              <a:rPr lang="uk-UA" sz="2800" i="1" dirty="0" smtClean="0">
                <a:solidFill>
                  <a:schemeClr val="tx1"/>
                </a:solidFill>
              </a:rPr>
              <a:t>(</a:t>
            </a:r>
            <a:r>
              <a:rPr lang="uk-UA" sz="2400" i="1" dirty="0" smtClean="0">
                <a:solidFill>
                  <a:schemeClr val="tx1"/>
                </a:solidFill>
              </a:rPr>
              <a:t>Державний стандарт </a:t>
            </a:r>
            <a:r>
              <a:rPr lang="uk-UA" sz="2400" i="1" dirty="0">
                <a:solidFill>
                  <a:schemeClr val="tx1"/>
                </a:solidFill>
              </a:rPr>
              <a:t>початкової  загальної освіти для дітей з особливими освітніми потребами, затвердженим Постановою Кабінету Міністрів України від 21 серпня 2013 року  № 607</a:t>
            </a:r>
            <a:r>
              <a:rPr lang="uk-UA" sz="2800" i="1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5588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72</TotalTime>
  <Words>780</Words>
  <Application>Microsoft Office PowerPoint</Application>
  <PresentationFormat>Экран (4:3)</PresentationFormat>
  <Paragraphs>86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Про організацію ведення обліку дітей шкільного віку та учнів</vt:lpstr>
      <vt:lpstr>Нормативне забезпечення</vt:lpstr>
      <vt:lpstr>Структурний підрозділ, відповідальний за створення та постійне оновлення Реєстру дітей шкільного віку та учнів </vt:lpstr>
      <vt:lpstr>Алгоритм  ведення обліку учнів ЗЗСО</vt:lpstr>
      <vt:lpstr>Реєстр дітей шкільного віку та учнів</vt:lpstr>
      <vt:lpstr>Заповнення та здача реєстру  до 15.01.2018</vt:lpstr>
      <vt:lpstr> Стаття 9 Закону України «Про освіту».  Форми здобуття освіти </vt:lpstr>
      <vt:lpstr>Стаття 19  Закону України «Про освіту». Освіта осіб з особливими освітніми потребами.</vt:lpstr>
      <vt:lpstr>Належність до категорії осіб з особливими освітніми потребами (Державний стандарт початкової  загальної освіти для дітей з особливими освітніми потребами, затвердженим Постановою Кабінету Міністрів України від 21 серпня 2013 року  № 607)</vt:lpstr>
      <vt:lpstr>Алгоритм  ведення обліку учнів ЗЗСО</vt:lpstr>
      <vt:lpstr>Алгоритм  ведення обліку учнів ЗЗСО</vt:lpstr>
      <vt:lpstr>Алгоритм  ведення обліку учнів ЗЗСО</vt:lpstr>
      <vt:lpstr>Алгоритм  ведення обліку учнів ЗЗСО</vt:lpstr>
      <vt:lpstr>Облік дітей шкільного віку.</vt:lpstr>
      <vt:lpstr>Дякую за увагу.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організацію ведення обліку дітей шкільного віку та учнів</dc:title>
  <dc:creator>admin</dc:creator>
  <cp:lastModifiedBy>admin</cp:lastModifiedBy>
  <cp:revision>11</cp:revision>
  <dcterms:created xsi:type="dcterms:W3CDTF">2017-12-06T06:11:43Z</dcterms:created>
  <dcterms:modified xsi:type="dcterms:W3CDTF">2017-12-06T11:06:48Z</dcterms:modified>
</cp:coreProperties>
</file>