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476" r:id="rId3"/>
    <p:sldId id="475" r:id="rId4"/>
    <p:sldId id="514" r:id="rId5"/>
    <p:sldId id="478" r:id="rId6"/>
    <p:sldId id="483" r:id="rId7"/>
    <p:sldId id="481" r:id="rId8"/>
    <p:sldId id="482" r:id="rId9"/>
    <p:sldId id="486" r:id="rId10"/>
    <p:sldId id="484" r:id="rId11"/>
    <p:sldId id="485" r:id="rId12"/>
    <p:sldId id="487" r:id="rId13"/>
    <p:sldId id="488" r:id="rId14"/>
    <p:sldId id="512" r:id="rId15"/>
    <p:sldId id="489" r:id="rId16"/>
    <p:sldId id="490" r:id="rId17"/>
    <p:sldId id="491" r:id="rId18"/>
    <p:sldId id="492" r:id="rId19"/>
    <p:sldId id="493" r:id="rId20"/>
    <p:sldId id="494" r:id="rId21"/>
    <p:sldId id="515" r:id="rId22"/>
    <p:sldId id="496" r:id="rId23"/>
    <p:sldId id="497" r:id="rId24"/>
    <p:sldId id="498" r:id="rId25"/>
    <p:sldId id="499" r:id="rId26"/>
    <p:sldId id="500" r:id="rId27"/>
    <p:sldId id="501" r:id="rId28"/>
    <p:sldId id="503" r:id="rId29"/>
    <p:sldId id="504" r:id="rId30"/>
    <p:sldId id="502" r:id="rId31"/>
    <p:sldId id="505" r:id="rId32"/>
    <p:sldId id="506" r:id="rId33"/>
    <p:sldId id="508" r:id="rId34"/>
    <p:sldId id="507" r:id="rId35"/>
    <p:sldId id="509" r:id="rId36"/>
    <p:sldId id="510" r:id="rId37"/>
    <p:sldId id="511" r:id="rId38"/>
    <p:sldId id="516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669900"/>
    <a:srgbClr val="411D07"/>
    <a:srgbClr val="A0B0FE"/>
    <a:srgbClr val="D1D9FF"/>
    <a:srgbClr val="006600"/>
    <a:srgbClr val="AFDC7E"/>
    <a:srgbClr val="CEEAB0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8" autoAdjust="0"/>
    <p:restoredTop sz="95571" autoAdjust="0"/>
  </p:normalViewPr>
  <p:slideViewPr>
    <p:cSldViewPr>
      <p:cViewPr>
        <p:scale>
          <a:sx n="100" d="100"/>
          <a:sy n="100" d="100"/>
        </p:scale>
        <p:origin x="-7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Electronka\&#1069;&#1083;&#1077;&#1082;&#1090;&#1088;&#1086;&#1085;&#1082;&#1072;\&#1057;&#1045;&#1056;&#1043;&#1030;&#1045;&#1053;&#1050;&#1054;\&#1052;&#1077;&#1076;&#1086;&#1075;&#1083;&#1103;&#1076;\&#1047;&#1042;&#1030;&#1058;&#1048;%20&#1030;%20&#1089;&#1077;&#1084;&#1077;&#1089;&#1090;&#1088;%202017-2018\&#1051;&#1080;&#1089;&#1090;%20Microsoft%20Exce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6;&#1045;&#1049;&#1058;&#1048;&#1053;&#1043;&#1059;&#1042;&#1040;&#1053;&#1053;&#1071;%20&#1042;&#1048;&#1061;%20&#1056;&#1054;&#104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Якісний склад педагогічних працівників  ЗДО 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Лист1!$F$45</c:f>
              <c:strCache>
                <c:ptCount val="1"/>
                <c:pt idx="0">
                  <c:v>ДНЗ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Лист1!$E$46:$E$50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Спеціаліст</c:v>
                </c:pt>
                <c:pt idx="4">
                  <c:v>Без категорії</c:v>
                </c:pt>
              </c:strCache>
            </c:strRef>
          </c:cat>
          <c:val>
            <c:numRef>
              <c:f>Лист1!$F$46:$F$50</c:f>
              <c:numCache>
                <c:formatCode>General</c:formatCode>
                <c:ptCount val="5"/>
                <c:pt idx="0">
                  <c:v>16</c:v>
                </c:pt>
                <c:pt idx="1">
                  <c:v>18</c:v>
                </c:pt>
                <c:pt idx="2">
                  <c:v>26</c:v>
                </c:pt>
                <c:pt idx="3">
                  <c:v>81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Якісний склад педагогічних працівників ЗЗСО </a:t>
            </a:r>
            <a:endParaRPr lang="ru-RU">
              <a:effectLst/>
            </a:endParaRPr>
          </a:p>
          <a:p>
            <a:pPr>
              <a:defRPr/>
            </a:pPr>
            <a:r>
              <a:rPr lang="ru-RU" sz="1800" b="1" i="0" baseline="0">
                <a:effectLst/>
              </a:rPr>
              <a:t> </a:t>
            </a:r>
            <a:endParaRPr lang="ru-RU">
              <a:effectLst/>
            </a:endParaRP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Лист1!$F$64</c:f>
              <c:strCache>
                <c:ptCount val="1"/>
                <c:pt idx="0">
                  <c:v>ЗНЗ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Лист1!$E$65:$E$69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Спеціаліст</c:v>
                </c:pt>
                <c:pt idx="4">
                  <c:v>Без категорії</c:v>
                </c:pt>
              </c:strCache>
            </c:strRef>
          </c:cat>
          <c:val>
            <c:numRef>
              <c:f>Лист1!$F$65:$F$69</c:f>
              <c:numCache>
                <c:formatCode>General</c:formatCode>
                <c:ptCount val="5"/>
                <c:pt idx="0">
                  <c:v>140</c:v>
                </c:pt>
                <c:pt idx="1">
                  <c:v>87</c:v>
                </c:pt>
                <c:pt idx="2">
                  <c:v>37</c:v>
                </c:pt>
                <c:pt idx="3">
                  <c:v>49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Відсоток учнів, які підлягали семестровому оцінюванню, з низ досягли рівня навчальних досягнень :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підсумки!$J$6</c:f>
              <c:strCache>
                <c:ptCount val="1"/>
                <c:pt idx="0">
                  <c:v>Високого (10-12 б)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підсумки!$B$27:$B$36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№10</c:v>
                </c:pt>
                <c:pt idx="7">
                  <c:v>№11</c:v>
                </c:pt>
                <c:pt idx="8">
                  <c:v>№12</c:v>
                </c:pt>
                <c:pt idx="9">
                  <c:v>Сердній 
по місту</c:v>
                </c:pt>
              </c:strCache>
            </c:strRef>
          </c:cat>
          <c:val>
            <c:numRef>
              <c:f>підсумки!$E$27:$E$36</c:f>
              <c:numCache>
                <c:formatCode>0</c:formatCode>
                <c:ptCount val="10"/>
                <c:pt idx="0">
                  <c:v>15.649867374005305</c:v>
                </c:pt>
                <c:pt idx="1">
                  <c:v>5.5118110236220472</c:v>
                </c:pt>
                <c:pt idx="2">
                  <c:v>13.058419243986254</c:v>
                </c:pt>
                <c:pt idx="3">
                  <c:v>7.6660988074957412</c:v>
                </c:pt>
                <c:pt idx="4">
                  <c:v>10.098522167487685</c:v>
                </c:pt>
                <c:pt idx="5">
                  <c:v>3.4562211981566819</c:v>
                </c:pt>
                <c:pt idx="6">
                  <c:v>7.395498392282958</c:v>
                </c:pt>
                <c:pt idx="7">
                  <c:v>9.4444444444444446</c:v>
                </c:pt>
                <c:pt idx="8">
                  <c:v>5.2346570397111911</c:v>
                </c:pt>
                <c:pt idx="9">
                  <c:v>8.5921843687374757</c:v>
                </c:pt>
              </c:numCache>
            </c:numRef>
          </c:val>
        </c:ser>
        <c:ser>
          <c:idx val="1"/>
          <c:order val="1"/>
          <c:tx>
            <c:strRef>
              <c:f>підсумки!$K$6</c:f>
              <c:strCache>
                <c:ptCount val="1"/>
                <c:pt idx="0">
                  <c:v>Високого і достатнього (7-12 б.)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підсумки!$B$27:$B$36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№10</c:v>
                </c:pt>
                <c:pt idx="7">
                  <c:v>№11</c:v>
                </c:pt>
                <c:pt idx="8">
                  <c:v>№12</c:v>
                </c:pt>
                <c:pt idx="9">
                  <c:v>Сердній 
по місту</c:v>
                </c:pt>
              </c:strCache>
            </c:strRef>
          </c:cat>
          <c:val>
            <c:numRef>
              <c:f>підсумки!$G$27:$G$36</c:f>
              <c:numCache>
                <c:formatCode>0</c:formatCode>
                <c:ptCount val="10"/>
                <c:pt idx="0">
                  <c:v>41.644562334217504</c:v>
                </c:pt>
                <c:pt idx="1">
                  <c:v>35.170603674540679</c:v>
                </c:pt>
                <c:pt idx="2">
                  <c:v>41.237113402061858</c:v>
                </c:pt>
                <c:pt idx="3">
                  <c:v>32.708688245315159</c:v>
                </c:pt>
                <c:pt idx="4">
                  <c:v>34.975369458128078</c:v>
                </c:pt>
                <c:pt idx="5">
                  <c:v>32.258064516129032</c:v>
                </c:pt>
                <c:pt idx="6">
                  <c:v>26.688102893890676</c:v>
                </c:pt>
                <c:pt idx="7">
                  <c:v>31.666666666666668</c:v>
                </c:pt>
                <c:pt idx="8">
                  <c:v>33.935018050541515</c:v>
                </c:pt>
                <c:pt idx="9">
                  <c:v>34.819639278557112</c:v>
                </c:pt>
              </c:numCache>
            </c:numRef>
          </c:val>
        </c:ser>
        <c:ser>
          <c:idx val="2"/>
          <c:order val="2"/>
          <c:tx>
            <c:strRef>
              <c:f>підсумки!$L$6</c:f>
              <c:strCache>
                <c:ptCount val="1"/>
                <c:pt idx="0">
                  <c:v>Високого, достатнього і середнього                                                                                                                                                                        (крім початкового) (4-12 б.)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підсумки!$B$27:$B$36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№10</c:v>
                </c:pt>
                <c:pt idx="7">
                  <c:v>№11</c:v>
                </c:pt>
                <c:pt idx="8">
                  <c:v>№12</c:v>
                </c:pt>
                <c:pt idx="9">
                  <c:v>Сердній 
по місту</c:v>
                </c:pt>
              </c:strCache>
            </c:strRef>
          </c:cat>
          <c:val>
            <c:numRef>
              <c:f>підсумки!$I$27:$I$36</c:f>
              <c:numCache>
                <c:formatCode>0</c:formatCode>
                <c:ptCount val="10"/>
                <c:pt idx="0">
                  <c:v>39.522546419098141</c:v>
                </c:pt>
                <c:pt idx="1">
                  <c:v>46.981627296587924</c:v>
                </c:pt>
                <c:pt idx="2">
                  <c:v>44.329896907216494</c:v>
                </c:pt>
                <c:pt idx="3">
                  <c:v>53.321976149914818</c:v>
                </c:pt>
                <c:pt idx="4">
                  <c:v>45.073891625615765</c:v>
                </c:pt>
                <c:pt idx="5">
                  <c:v>60.13824884792627</c:v>
                </c:pt>
                <c:pt idx="6">
                  <c:v>55.30546623794212</c:v>
                </c:pt>
                <c:pt idx="7">
                  <c:v>58.611111111111114</c:v>
                </c:pt>
                <c:pt idx="8">
                  <c:v>46.931407942238266</c:v>
                </c:pt>
                <c:pt idx="9">
                  <c:v>49.749498997995993</c:v>
                </c:pt>
              </c:numCache>
            </c:numRef>
          </c:val>
        </c:ser>
        <c:ser>
          <c:idx val="3"/>
          <c:order val="3"/>
          <c:tx>
            <c:strRef>
              <c:f>підсумки!$M$6</c:f>
              <c:strCache>
                <c:ptCount val="1"/>
                <c:pt idx="0">
                  <c:v>Початкового з одного або більше предметів                                   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підсумки!$B$27:$B$36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№10</c:v>
                </c:pt>
                <c:pt idx="7">
                  <c:v>№11</c:v>
                </c:pt>
                <c:pt idx="8">
                  <c:v>№12</c:v>
                </c:pt>
                <c:pt idx="9">
                  <c:v>Сердній 
по місту</c:v>
                </c:pt>
              </c:strCache>
            </c:strRef>
          </c:cat>
          <c:val>
            <c:numRef>
              <c:f>підсумки!$K$27:$K$36</c:f>
              <c:numCache>
                <c:formatCode>0</c:formatCode>
                <c:ptCount val="10"/>
                <c:pt idx="0">
                  <c:v>3.183023872679045</c:v>
                </c:pt>
                <c:pt idx="1">
                  <c:v>12.335958005249344</c:v>
                </c:pt>
                <c:pt idx="2">
                  <c:v>1.3745704467353952</c:v>
                </c:pt>
                <c:pt idx="3">
                  <c:v>6.303236797274276</c:v>
                </c:pt>
                <c:pt idx="4">
                  <c:v>9.8522167487684733</c:v>
                </c:pt>
                <c:pt idx="5">
                  <c:v>4.1474654377880187</c:v>
                </c:pt>
                <c:pt idx="6">
                  <c:v>10.610932475884244</c:v>
                </c:pt>
                <c:pt idx="7">
                  <c:v>0.27777777777777779</c:v>
                </c:pt>
                <c:pt idx="8">
                  <c:v>13.898916967509026</c:v>
                </c:pt>
                <c:pt idx="9">
                  <c:v>6.8386773547094188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418304"/>
        <c:axId val="104436480"/>
      </c:barChart>
      <c:catAx>
        <c:axId val="104418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4436480"/>
        <c:crosses val="autoZero"/>
        <c:auto val="1"/>
        <c:lblAlgn val="ctr"/>
        <c:lblOffset val="100"/>
        <c:noMultiLvlLbl val="0"/>
      </c:catAx>
      <c:valAx>
        <c:axId val="10443648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0441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52145214521456"/>
          <c:y val="0.23674397518492005"/>
          <c:w val="0.27557755775577558"/>
          <c:h val="0.6698026723932235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43382216790718E-2"/>
          <c:y val="4.8451860262861461E-2"/>
          <c:w val="0.90177968908804373"/>
          <c:h val="0.8276824959724591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КОНКУРС!$C$55:$K$55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№10</c:v>
                </c:pt>
                <c:pt idx="7">
                  <c:v>№11</c:v>
                </c:pt>
                <c:pt idx="8">
                  <c:v>№12</c:v>
                </c:pt>
              </c:strCache>
            </c:strRef>
          </c:cat>
          <c:val>
            <c:numRef>
              <c:f>КОНКУРС!$C$72:$K$72</c:f>
              <c:numCache>
                <c:formatCode>General</c:formatCode>
                <c:ptCount val="9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5</c:v>
                </c:pt>
                <c:pt idx="4">
                  <c:v>16</c:v>
                </c:pt>
                <c:pt idx="5">
                  <c:v>19</c:v>
                </c:pt>
                <c:pt idx="6">
                  <c:v>9</c:v>
                </c:pt>
                <c:pt idx="7">
                  <c:v>8</c:v>
                </c:pt>
                <c:pt idx="8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461440"/>
        <c:axId val="104485248"/>
      </c:barChart>
      <c:catAx>
        <c:axId val="1044614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Заклад загальної середньої освіти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4485248"/>
        <c:crosses val="autoZero"/>
        <c:auto val="1"/>
        <c:lblAlgn val="ctr"/>
        <c:lblOffset val="100"/>
        <c:noMultiLvlLbl val="0"/>
      </c:catAx>
      <c:valAx>
        <c:axId val="10448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Кількість балів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44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35057-4A5E-4B5A-A5B9-96B9DD98FD65}" type="doc">
      <dgm:prSet loTypeId="urn:microsoft.com/office/officeart/2005/8/layout/vList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467912-2788-4B6A-8380-DF9A84AC539C}">
      <dgm:prSet phldrT="[Текст]"/>
      <dgm:spPr/>
      <dgm:t>
        <a:bodyPr/>
        <a:lstStyle/>
        <a:p>
          <a:r>
            <a:rPr lang="uk-UA" dirty="0" smtClean="0"/>
            <a:t>9 закладів загальної середньої освіти</a:t>
          </a:r>
          <a:endParaRPr lang="ru-RU" dirty="0"/>
        </a:p>
      </dgm:t>
    </dgm:pt>
    <dgm:pt modelId="{218B9296-602D-4F89-8EE7-EA70045B481A}" type="parTrans" cxnId="{0F0E472A-7FC0-407A-B830-B409086C590B}">
      <dgm:prSet/>
      <dgm:spPr/>
      <dgm:t>
        <a:bodyPr/>
        <a:lstStyle/>
        <a:p>
          <a:endParaRPr lang="ru-RU"/>
        </a:p>
      </dgm:t>
    </dgm:pt>
    <dgm:pt modelId="{06079712-C9F1-4E3C-8EB8-9646B00D663C}" type="sibTrans" cxnId="{0F0E472A-7FC0-407A-B830-B409086C590B}">
      <dgm:prSet/>
      <dgm:spPr/>
      <dgm:t>
        <a:bodyPr/>
        <a:lstStyle/>
        <a:p>
          <a:endParaRPr lang="ru-RU"/>
        </a:p>
      </dgm:t>
    </dgm:pt>
    <dgm:pt modelId="{AA04AC7F-AAB3-4DAC-9F6C-AADFF4225305}">
      <dgm:prSet phldrT="[Текст]"/>
      <dgm:spPr/>
      <dgm:t>
        <a:bodyPr/>
        <a:lstStyle/>
        <a:p>
          <a:r>
            <a:rPr lang="uk-UA" dirty="0" smtClean="0"/>
            <a:t>10 закладів дошкільної освіти</a:t>
          </a:r>
          <a:endParaRPr lang="ru-RU" dirty="0"/>
        </a:p>
      </dgm:t>
    </dgm:pt>
    <dgm:pt modelId="{A7D0096E-DBA1-4811-B2A3-8DC850D53289}" type="parTrans" cxnId="{FD6EC28F-FEDC-4C6D-8B92-635F390E1A10}">
      <dgm:prSet/>
      <dgm:spPr/>
      <dgm:t>
        <a:bodyPr/>
        <a:lstStyle/>
        <a:p>
          <a:endParaRPr lang="ru-RU"/>
        </a:p>
      </dgm:t>
    </dgm:pt>
    <dgm:pt modelId="{761F52A7-93FF-42E2-9EB2-E067B9DBA951}" type="sibTrans" cxnId="{FD6EC28F-FEDC-4C6D-8B92-635F390E1A10}">
      <dgm:prSet/>
      <dgm:spPr/>
      <dgm:t>
        <a:bodyPr/>
        <a:lstStyle/>
        <a:p>
          <a:endParaRPr lang="ru-RU"/>
        </a:p>
      </dgm:t>
    </dgm:pt>
    <dgm:pt modelId="{C57B0371-225B-4149-851C-8895C59962E0}">
      <dgm:prSet phldrT="[Текст]"/>
      <dgm:spPr/>
      <dgm:t>
        <a:bodyPr/>
        <a:lstStyle/>
        <a:p>
          <a:r>
            <a:rPr lang="uk-UA" dirty="0" smtClean="0"/>
            <a:t>Ізюмський центр дитячої та юнацької творчості</a:t>
          </a:r>
          <a:endParaRPr lang="ru-RU" dirty="0"/>
        </a:p>
      </dgm:t>
    </dgm:pt>
    <dgm:pt modelId="{072448B8-DD96-4730-9C6A-A14D11CE562C}" type="parTrans" cxnId="{8FBAB0DB-8294-4C9A-9B1F-6EAD4DED66A4}">
      <dgm:prSet/>
      <dgm:spPr/>
      <dgm:t>
        <a:bodyPr/>
        <a:lstStyle/>
        <a:p>
          <a:endParaRPr lang="ru-RU"/>
        </a:p>
      </dgm:t>
    </dgm:pt>
    <dgm:pt modelId="{9AF15B1A-A784-4D89-8F29-68AB2BF20FF7}" type="sibTrans" cxnId="{8FBAB0DB-8294-4C9A-9B1F-6EAD4DED66A4}">
      <dgm:prSet/>
      <dgm:spPr/>
      <dgm:t>
        <a:bodyPr/>
        <a:lstStyle/>
        <a:p>
          <a:endParaRPr lang="ru-RU"/>
        </a:p>
      </dgm:t>
    </dgm:pt>
    <dgm:pt modelId="{CB774196-3A13-4463-A054-B2E031AEADA7}">
      <dgm:prSet phldrT="[Текст]"/>
      <dgm:spPr/>
      <dgm:t>
        <a:bodyPr/>
        <a:lstStyle/>
        <a:p>
          <a:r>
            <a:rPr lang="uk-UA" dirty="0" smtClean="0"/>
            <a:t>КО «Інклюзивно-ресурсний центр»</a:t>
          </a:r>
          <a:endParaRPr lang="ru-RU" dirty="0"/>
        </a:p>
      </dgm:t>
    </dgm:pt>
    <dgm:pt modelId="{073B7070-9254-4BC7-92E7-8A9DE2C6597F}" type="parTrans" cxnId="{D3CF308E-B10D-4513-8CE2-7D984BD82DEA}">
      <dgm:prSet/>
      <dgm:spPr/>
      <dgm:t>
        <a:bodyPr/>
        <a:lstStyle/>
        <a:p>
          <a:endParaRPr lang="ru-RU"/>
        </a:p>
      </dgm:t>
    </dgm:pt>
    <dgm:pt modelId="{D4AB962C-3FEC-4E2F-8DEB-0402468D7416}" type="sibTrans" cxnId="{D3CF308E-B10D-4513-8CE2-7D984BD82DEA}">
      <dgm:prSet/>
      <dgm:spPr/>
      <dgm:t>
        <a:bodyPr/>
        <a:lstStyle/>
        <a:p>
          <a:endParaRPr lang="ru-RU"/>
        </a:p>
      </dgm:t>
    </dgm:pt>
    <dgm:pt modelId="{1E74E4E5-C6A1-468B-B355-E5171300A49C}" type="pres">
      <dgm:prSet presAssocID="{A8C35057-4A5E-4B5A-A5B9-96B9DD98FD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C3DB9-4DF7-4A55-87B7-C4CCA2119559}" type="pres">
      <dgm:prSet presAssocID="{07467912-2788-4B6A-8380-DF9A84AC539C}" presName="comp" presStyleCnt="0"/>
      <dgm:spPr/>
    </dgm:pt>
    <dgm:pt modelId="{A981A46A-721F-49F0-82DA-E059BF2108B7}" type="pres">
      <dgm:prSet presAssocID="{07467912-2788-4B6A-8380-DF9A84AC539C}" presName="box" presStyleLbl="node1" presStyleIdx="0" presStyleCnt="4"/>
      <dgm:spPr/>
      <dgm:t>
        <a:bodyPr/>
        <a:lstStyle/>
        <a:p>
          <a:endParaRPr lang="ru-RU"/>
        </a:p>
      </dgm:t>
    </dgm:pt>
    <dgm:pt modelId="{B6905430-F647-49B7-A7CE-4712CE5E767A}" type="pres">
      <dgm:prSet presAssocID="{07467912-2788-4B6A-8380-DF9A84AC539C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BDDCCDE-5275-4F4E-9D16-34E5E5840314}" type="pres">
      <dgm:prSet presAssocID="{07467912-2788-4B6A-8380-DF9A84AC539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CA0D-7356-46F5-AB88-32ED28FF5547}" type="pres">
      <dgm:prSet presAssocID="{06079712-C9F1-4E3C-8EB8-9646B00D663C}" presName="spacer" presStyleCnt="0"/>
      <dgm:spPr/>
    </dgm:pt>
    <dgm:pt modelId="{9B458C97-4576-4BBD-BFDB-5DF148E9043B}" type="pres">
      <dgm:prSet presAssocID="{AA04AC7F-AAB3-4DAC-9F6C-AADFF4225305}" presName="comp" presStyleCnt="0"/>
      <dgm:spPr/>
    </dgm:pt>
    <dgm:pt modelId="{EF5030CD-3A21-4626-998D-67EA2452D1BC}" type="pres">
      <dgm:prSet presAssocID="{AA04AC7F-AAB3-4DAC-9F6C-AADFF4225305}" presName="box" presStyleLbl="node1" presStyleIdx="1" presStyleCnt="4"/>
      <dgm:spPr/>
      <dgm:t>
        <a:bodyPr/>
        <a:lstStyle/>
        <a:p>
          <a:endParaRPr lang="ru-RU"/>
        </a:p>
      </dgm:t>
    </dgm:pt>
    <dgm:pt modelId="{98B9E904-99D3-414D-A689-939A1F01CCB6}" type="pres">
      <dgm:prSet presAssocID="{AA04AC7F-AAB3-4DAC-9F6C-AADFF422530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1F0CA26-6E27-4851-BB84-5675148E3BB4}" type="pres">
      <dgm:prSet presAssocID="{AA04AC7F-AAB3-4DAC-9F6C-AADFF422530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D593-6FBB-4DE7-A70B-71185813598E}" type="pres">
      <dgm:prSet presAssocID="{761F52A7-93FF-42E2-9EB2-E067B9DBA951}" presName="spacer" presStyleCnt="0"/>
      <dgm:spPr/>
    </dgm:pt>
    <dgm:pt modelId="{01760632-CB7E-4613-8A29-0C3D6B7AAA77}" type="pres">
      <dgm:prSet presAssocID="{C57B0371-225B-4149-851C-8895C59962E0}" presName="comp" presStyleCnt="0"/>
      <dgm:spPr/>
    </dgm:pt>
    <dgm:pt modelId="{0B01C158-B2EB-4800-A46E-45C73EA6F9F2}" type="pres">
      <dgm:prSet presAssocID="{C57B0371-225B-4149-851C-8895C59962E0}" presName="box" presStyleLbl="node1" presStyleIdx="2" presStyleCnt="4"/>
      <dgm:spPr/>
      <dgm:t>
        <a:bodyPr/>
        <a:lstStyle/>
        <a:p>
          <a:endParaRPr lang="ru-RU"/>
        </a:p>
      </dgm:t>
    </dgm:pt>
    <dgm:pt modelId="{F14BC38C-29CC-4149-846F-A590201D1616}" type="pres">
      <dgm:prSet presAssocID="{C57B0371-225B-4149-851C-8895C59962E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3BE2F06-AB74-4B48-B5A0-B428564A2EF4}" type="pres">
      <dgm:prSet presAssocID="{C57B0371-225B-4149-851C-8895C59962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0D63F-D44F-488B-A88F-0867198AFC2A}" type="pres">
      <dgm:prSet presAssocID="{9AF15B1A-A784-4D89-8F29-68AB2BF20FF7}" presName="spacer" presStyleCnt="0"/>
      <dgm:spPr/>
    </dgm:pt>
    <dgm:pt modelId="{DB2392E6-F8D6-4E38-ABF5-A5035AD1C8A3}" type="pres">
      <dgm:prSet presAssocID="{CB774196-3A13-4463-A054-B2E031AEADA7}" presName="comp" presStyleCnt="0"/>
      <dgm:spPr/>
    </dgm:pt>
    <dgm:pt modelId="{70D67738-C8C8-4B97-A7F5-FADC187D0980}" type="pres">
      <dgm:prSet presAssocID="{CB774196-3A13-4463-A054-B2E031AEADA7}" presName="box" presStyleLbl="node1" presStyleIdx="3" presStyleCnt="4"/>
      <dgm:spPr/>
      <dgm:t>
        <a:bodyPr/>
        <a:lstStyle/>
        <a:p>
          <a:endParaRPr lang="ru-RU"/>
        </a:p>
      </dgm:t>
    </dgm:pt>
    <dgm:pt modelId="{58BC50B1-2FD2-41D0-ABDA-AFC8E4A3AAE3}" type="pres">
      <dgm:prSet presAssocID="{CB774196-3A13-4463-A054-B2E031AEADA7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57F98E1B-DEDE-48C0-8D09-E7D9E9680834}" type="pres">
      <dgm:prSet presAssocID="{CB774196-3A13-4463-A054-B2E031AEADA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F308E-B10D-4513-8CE2-7D984BD82DEA}" srcId="{A8C35057-4A5E-4B5A-A5B9-96B9DD98FD65}" destId="{CB774196-3A13-4463-A054-B2E031AEADA7}" srcOrd="3" destOrd="0" parTransId="{073B7070-9254-4BC7-92E7-8A9DE2C6597F}" sibTransId="{D4AB962C-3FEC-4E2F-8DEB-0402468D7416}"/>
    <dgm:cxn modelId="{FEE12CC0-2D8D-4BE7-8EE3-7097A5C74C73}" type="presOf" srcId="{A8C35057-4A5E-4B5A-A5B9-96B9DD98FD65}" destId="{1E74E4E5-C6A1-468B-B355-E5171300A49C}" srcOrd="0" destOrd="0" presId="urn:microsoft.com/office/officeart/2005/8/layout/vList4"/>
    <dgm:cxn modelId="{0F0E472A-7FC0-407A-B830-B409086C590B}" srcId="{A8C35057-4A5E-4B5A-A5B9-96B9DD98FD65}" destId="{07467912-2788-4B6A-8380-DF9A84AC539C}" srcOrd="0" destOrd="0" parTransId="{218B9296-602D-4F89-8EE7-EA70045B481A}" sibTransId="{06079712-C9F1-4E3C-8EB8-9646B00D663C}"/>
    <dgm:cxn modelId="{99B5117B-3307-462A-8565-492C156A41E3}" type="presOf" srcId="{CB774196-3A13-4463-A054-B2E031AEADA7}" destId="{57F98E1B-DEDE-48C0-8D09-E7D9E9680834}" srcOrd="1" destOrd="0" presId="urn:microsoft.com/office/officeart/2005/8/layout/vList4"/>
    <dgm:cxn modelId="{9D7E3237-E550-4DE9-84D3-7A0D3CDF1BB4}" type="presOf" srcId="{07467912-2788-4B6A-8380-DF9A84AC539C}" destId="{8BDDCCDE-5275-4F4E-9D16-34E5E5840314}" srcOrd="1" destOrd="0" presId="urn:microsoft.com/office/officeart/2005/8/layout/vList4"/>
    <dgm:cxn modelId="{FD6EC28F-FEDC-4C6D-8B92-635F390E1A10}" srcId="{A8C35057-4A5E-4B5A-A5B9-96B9DD98FD65}" destId="{AA04AC7F-AAB3-4DAC-9F6C-AADFF4225305}" srcOrd="1" destOrd="0" parTransId="{A7D0096E-DBA1-4811-B2A3-8DC850D53289}" sibTransId="{761F52A7-93FF-42E2-9EB2-E067B9DBA951}"/>
    <dgm:cxn modelId="{251BF8BD-6DB2-4BFF-B4C0-B13BF15683C0}" type="presOf" srcId="{07467912-2788-4B6A-8380-DF9A84AC539C}" destId="{A981A46A-721F-49F0-82DA-E059BF2108B7}" srcOrd="0" destOrd="0" presId="urn:microsoft.com/office/officeart/2005/8/layout/vList4"/>
    <dgm:cxn modelId="{DFAF57F8-C04C-4A8A-A2CB-119BE98E4E86}" type="presOf" srcId="{C57B0371-225B-4149-851C-8895C59962E0}" destId="{0B01C158-B2EB-4800-A46E-45C73EA6F9F2}" srcOrd="0" destOrd="0" presId="urn:microsoft.com/office/officeart/2005/8/layout/vList4"/>
    <dgm:cxn modelId="{8FBAB0DB-8294-4C9A-9B1F-6EAD4DED66A4}" srcId="{A8C35057-4A5E-4B5A-A5B9-96B9DD98FD65}" destId="{C57B0371-225B-4149-851C-8895C59962E0}" srcOrd="2" destOrd="0" parTransId="{072448B8-DD96-4730-9C6A-A14D11CE562C}" sibTransId="{9AF15B1A-A784-4D89-8F29-68AB2BF20FF7}"/>
    <dgm:cxn modelId="{498CF169-88C4-4DE4-BA14-874FBCA88ADD}" type="presOf" srcId="{CB774196-3A13-4463-A054-B2E031AEADA7}" destId="{70D67738-C8C8-4B97-A7F5-FADC187D0980}" srcOrd="0" destOrd="0" presId="urn:microsoft.com/office/officeart/2005/8/layout/vList4"/>
    <dgm:cxn modelId="{03F71B4A-4FC1-4CC0-964E-4BC29AEC0FEE}" type="presOf" srcId="{AA04AC7F-AAB3-4DAC-9F6C-AADFF4225305}" destId="{91F0CA26-6E27-4851-BB84-5675148E3BB4}" srcOrd="1" destOrd="0" presId="urn:microsoft.com/office/officeart/2005/8/layout/vList4"/>
    <dgm:cxn modelId="{4F0DF2F3-8DEE-49F2-B88E-90964077E570}" type="presOf" srcId="{AA04AC7F-AAB3-4DAC-9F6C-AADFF4225305}" destId="{EF5030CD-3A21-4626-998D-67EA2452D1BC}" srcOrd="0" destOrd="0" presId="urn:microsoft.com/office/officeart/2005/8/layout/vList4"/>
    <dgm:cxn modelId="{393F19A5-1DFF-495A-B225-B897F644D95A}" type="presOf" srcId="{C57B0371-225B-4149-851C-8895C59962E0}" destId="{73BE2F06-AB74-4B48-B5A0-B428564A2EF4}" srcOrd="1" destOrd="0" presId="urn:microsoft.com/office/officeart/2005/8/layout/vList4"/>
    <dgm:cxn modelId="{C83781B0-F0E3-4E7F-82C7-37F23FEC23EF}" type="presParOf" srcId="{1E74E4E5-C6A1-468B-B355-E5171300A49C}" destId="{D49C3DB9-4DF7-4A55-87B7-C4CCA2119559}" srcOrd="0" destOrd="0" presId="urn:microsoft.com/office/officeart/2005/8/layout/vList4"/>
    <dgm:cxn modelId="{B4CC3D47-A227-4764-A67A-0C946CD3F3AA}" type="presParOf" srcId="{D49C3DB9-4DF7-4A55-87B7-C4CCA2119559}" destId="{A981A46A-721F-49F0-82DA-E059BF2108B7}" srcOrd="0" destOrd="0" presId="urn:microsoft.com/office/officeart/2005/8/layout/vList4"/>
    <dgm:cxn modelId="{000AC32E-814B-4F80-92C2-9FC852F0CA55}" type="presParOf" srcId="{D49C3DB9-4DF7-4A55-87B7-C4CCA2119559}" destId="{B6905430-F647-49B7-A7CE-4712CE5E767A}" srcOrd="1" destOrd="0" presId="urn:microsoft.com/office/officeart/2005/8/layout/vList4"/>
    <dgm:cxn modelId="{75F5E276-D56D-4DE0-B89F-FBCE4B853DA9}" type="presParOf" srcId="{D49C3DB9-4DF7-4A55-87B7-C4CCA2119559}" destId="{8BDDCCDE-5275-4F4E-9D16-34E5E5840314}" srcOrd="2" destOrd="0" presId="urn:microsoft.com/office/officeart/2005/8/layout/vList4"/>
    <dgm:cxn modelId="{D89D5F22-6A73-420B-B721-29CA197DF4EA}" type="presParOf" srcId="{1E74E4E5-C6A1-468B-B355-E5171300A49C}" destId="{5435CA0D-7356-46F5-AB88-32ED28FF5547}" srcOrd="1" destOrd="0" presId="urn:microsoft.com/office/officeart/2005/8/layout/vList4"/>
    <dgm:cxn modelId="{3D1A6536-079B-4268-B75C-36FCF0ED5061}" type="presParOf" srcId="{1E74E4E5-C6A1-468B-B355-E5171300A49C}" destId="{9B458C97-4576-4BBD-BFDB-5DF148E9043B}" srcOrd="2" destOrd="0" presId="urn:microsoft.com/office/officeart/2005/8/layout/vList4"/>
    <dgm:cxn modelId="{FEB43FF9-72D0-48EC-9096-5FD0FA303CF7}" type="presParOf" srcId="{9B458C97-4576-4BBD-BFDB-5DF148E9043B}" destId="{EF5030CD-3A21-4626-998D-67EA2452D1BC}" srcOrd="0" destOrd="0" presId="urn:microsoft.com/office/officeart/2005/8/layout/vList4"/>
    <dgm:cxn modelId="{70D7DDB2-CE35-4C94-BA87-B449DC8DA744}" type="presParOf" srcId="{9B458C97-4576-4BBD-BFDB-5DF148E9043B}" destId="{98B9E904-99D3-414D-A689-939A1F01CCB6}" srcOrd="1" destOrd="0" presId="urn:microsoft.com/office/officeart/2005/8/layout/vList4"/>
    <dgm:cxn modelId="{CA343356-044E-4FD5-9A85-7F5A15EDF20A}" type="presParOf" srcId="{9B458C97-4576-4BBD-BFDB-5DF148E9043B}" destId="{91F0CA26-6E27-4851-BB84-5675148E3BB4}" srcOrd="2" destOrd="0" presId="urn:microsoft.com/office/officeart/2005/8/layout/vList4"/>
    <dgm:cxn modelId="{522E31BD-C5C5-4638-9BA1-DDE9264C254E}" type="presParOf" srcId="{1E74E4E5-C6A1-468B-B355-E5171300A49C}" destId="{DD95D593-6FBB-4DE7-A70B-71185813598E}" srcOrd="3" destOrd="0" presId="urn:microsoft.com/office/officeart/2005/8/layout/vList4"/>
    <dgm:cxn modelId="{3AFA7464-427D-4F46-8A75-F179FDACDCCA}" type="presParOf" srcId="{1E74E4E5-C6A1-468B-B355-E5171300A49C}" destId="{01760632-CB7E-4613-8A29-0C3D6B7AAA77}" srcOrd="4" destOrd="0" presId="urn:microsoft.com/office/officeart/2005/8/layout/vList4"/>
    <dgm:cxn modelId="{8BC183BC-B823-42A5-BCAD-E2949BE79A9B}" type="presParOf" srcId="{01760632-CB7E-4613-8A29-0C3D6B7AAA77}" destId="{0B01C158-B2EB-4800-A46E-45C73EA6F9F2}" srcOrd="0" destOrd="0" presId="urn:microsoft.com/office/officeart/2005/8/layout/vList4"/>
    <dgm:cxn modelId="{650B9904-7589-4320-A910-E65D396057DA}" type="presParOf" srcId="{01760632-CB7E-4613-8A29-0C3D6B7AAA77}" destId="{F14BC38C-29CC-4149-846F-A590201D1616}" srcOrd="1" destOrd="0" presId="urn:microsoft.com/office/officeart/2005/8/layout/vList4"/>
    <dgm:cxn modelId="{BBCC4B62-CBCF-46C0-88E0-E1869168F3DF}" type="presParOf" srcId="{01760632-CB7E-4613-8A29-0C3D6B7AAA77}" destId="{73BE2F06-AB74-4B48-B5A0-B428564A2EF4}" srcOrd="2" destOrd="0" presId="urn:microsoft.com/office/officeart/2005/8/layout/vList4"/>
    <dgm:cxn modelId="{8C321F12-E301-423A-BD97-32FD76AE254D}" type="presParOf" srcId="{1E74E4E5-C6A1-468B-B355-E5171300A49C}" destId="{E880D63F-D44F-488B-A88F-0867198AFC2A}" srcOrd="5" destOrd="0" presId="urn:microsoft.com/office/officeart/2005/8/layout/vList4"/>
    <dgm:cxn modelId="{CB175D6C-8029-4DDC-9627-600E7CEC8D73}" type="presParOf" srcId="{1E74E4E5-C6A1-468B-B355-E5171300A49C}" destId="{DB2392E6-F8D6-4E38-ABF5-A5035AD1C8A3}" srcOrd="6" destOrd="0" presId="urn:microsoft.com/office/officeart/2005/8/layout/vList4"/>
    <dgm:cxn modelId="{E3DD5F83-894A-4BEC-85AD-0D1C214FB775}" type="presParOf" srcId="{DB2392E6-F8D6-4E38-ABF5-A5035AD1C8A3}" destId="{70D67738-C8C8-4B97-A7F5-FADC187D0980}" srcOrd="0" destOrd="0" presId="urn:microsoft.com/office/officeart/2005/8/layout/vList4"/>
    <dgm:cxn modelId="{55BBE4DC-80AF-48FD-802F-7A4E041A1A91}" type="presParOf" srcId="{DB2392E6-F8D6-4E38-ABF5-A5035AD1C8A3}" destId="{58BC50B1-2FD2-41D0-ABDA-AFC8E4A3AAE3}" srcOrd="1" destOrd="0" presId="urn:microsoft.com/office/officeart/2005/8/layout/vList4"/>
    <dgm:cxn modelId="{D65A9C8A-5B86-4752-A430-5A2B9EA31F72}" type="presParOf" srcId="{DB2392E6-F8D6-4E38-ABF5-A5035AD1C8A3}" destId="{57F98E1B-DEDE-48C0-8D09-E7D9E96808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1A46A-721F-49F0-82DA-E059BF2108B7}">
      <dsp:nvSpPr>
        <dsp:cNvPr id="0" name=""/>
        <dsp:cNvSpPr/>
      </dsp:nvSpPr>
      <dsp:spPr>
        <a:xfrm>
          <a:off x="0" y="0"/>
          <a:ext cx="7978080" cy="1045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9 закладів загальної середньої освіти</a:t>
          </a:r>
          <a:endParaRPr lang="ru-RU" sz="3100" kern="1200" dirty="0"/>
        </a:p>
      </dsp:txBody>
      <dsp:txXfrm>
        <a:off x="1700125" y="0"/>
        <a:ext cx="6277954" cy="1045095"/>
      </dsp:txXfrm>
    </dsp:sp>
    <dsp:sp modelId="{B6905430-F647-49B7-A7CE-4712CE5E767A}">
      <dsp:nvSpPr>
        <dsp:cNvPr id="0" name=""/>
        <dsp:cNvSpPr/>
      </dsp:nvSpPr>
      <dsp:spPr>
        <a:xfrm>
          <a:off x="104509" y="104509"/>
          <a:ext cx="1595616" cy="836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030CD-3A21-4626-998D-67EA2452D1BC}">
      <dsp:nvSpPr>
        <dsp:cNvPr id="0" name=""/>
        <dsp:cNvSpPr/>
      </dsp:nvSpPr>
      <dsp:spPr>
        <a:xfrm>
          <a:off x="0" y="1149604"/>
          <a:ext cx="7978080" cy="1045095"/>
        </a:xfrm>
        <a:prstGeom prst="roundRect">
          <a:avLst>
            <a:gd name="adj" fmla="val 10000"/>
          </a:avLst>
        </a:prstGeom>
        <a:solidFill>
          <a:schemeClr val="accent5">
            <a:hueOff val="-5239903"/>
            <a:satOff val="3602"/>
            <a:lumOff val="-10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10 закладів дошкільної освіти</a:t>
          </a:r>
          <a:endParaRPr lang="ru-RU" sz="3100" kern="1200" dirty="0"/>
        </a:p>
      </dsp:txBody>
      <dsp:txXfrm>
        <a:off x="1700125" y="1149604"/>
        <a:ext cx="6277954" cy="1045095"/>
      </dsp:txXfrm>
    </dsp:sp>
    <dsp:sp modelId="{98B9E904-99D3-414D-A689-939A1F01CCB6}">
      <dsp:nvSpPr>
        <dsp:cNvPr id="0" name=""/>
        <dsp:cNvSpPr/>
      </dsp:nvSpPr>
      <dsp:spPr>
        <a:xfrm>
          <a:off x="104509" y="1254114"/>
          <a:ext cx="1595616" cy="836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1C158-B2EB-4800-A46E-45C73EA6F9F2}">
      <dsp:nvSpPr>
        <dsp:cNvPr id="0" name=""/>
        <dsp:cNvSpPr/>
      </dsp:nvSpPr>
      <dsp:spPr>
        <a:xfrm>
          <a:off x="0" y="2299209"/>
          <a:ext cx="7978080" cy="1045095"/>
        </a:xfrm>
        <a:prstGeom prst="roundRect">
          <a:avLst>
            <a:gd name="adj" fmla="val 10000"/>
          </a:avLst>
        </a:prstGeom>
        <a:solidFill>
          <a:schemeClr val="accent5">
            <a:hueOff val="-10479806"/>
            <a:satOff val="7203"/>
            <a:lumOff val="-209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Ізюмський центр дитячої та юнацької творчості</a:t>
          </a:r>
          <a:endParaRPr lang="ru-RU" sz="3100" kern="1200" dirty="0"/>
        </a:p>
      </dsp:txBody>
      <dsp:txXfrm>
        <a:off x="1700125" y="2299209"/>
        <a:ext cx="6277954" cy="1045095"/>
      </dsp:txXfrm>
    </dsp:sp>
    <dsp:sp modelId="{F14BC38C-29CC-4149-846F-A590201D1616}">
      <dsp:nvSpPr>
        <dsp:cNvPr id="0" name=""/>
        <dsp:cNvSpPr/>
      </dsp:nvSpPr>
      <dsp:spPr>
        <a:xfrm>
          <a:off x="104509" y="2403718"/>
          <a:ext cx="1595616" cy="836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67738-C8C8-4B97-A7F5-FADC187D0980}">
      <dsp:nvSpPr>
        <dsp:cNvPr id="0" name=""/>
        <dsp:cNvSpPr/>
      </dsp:nvSpPr>
      <dsp:spPr>
        <a:xfrm>
          <a:off x="0" y="3448814"/>
          <a:ext cx="7978080" cy="1045095"/>
        </a:xfrm>
        <a:prstGeom prst="roundRect">
          <a:avLst>
            <a:gd name="adj" fmla="val 10000"/>
          </a:avLst>
        </a:prstGeom>
        <a:solidFill>
          <a:schemeClr val="accent5">
            <a:hueOff val="-15719709"/>
            <a:satOff val="10805"/>
            <a:lumOff val="-313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КО «Інклюзивно-ресурсний центр»</a:t>
          </a:r>
          <a:endParaRPr lang="ru-RU" sz="3100" kern="1200" dirty="0"/>
        </a:p>
      </dsp:txBody>
      <dsp:txXfrm>
        <a:off x="1700125" y="3448814"/>
        <a:ext cx="6277954" cy="1045095"/>
      </dsp:txXfrm>
    </dsp:sp>
    <dsp:sp modelId="{58BC50B1-2FD2-41D0-ABDA-AFC8E4A3AAE3}">
      <dsp:nvSpPr>
        <dsp:cNvPr id="0" name=""/>
        <dsp:cNvSpPr/>
      </dsp:nvSpPr>
      <dsp:spPr>
        <a:xfrm>
          <a:off x="104509" y="3553323"/>
          <a:ext cx="1595616" cy="836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174551-2361-4ADF-BAA3-FDF7AD54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CEEF09-E7DA-4DB9-A507-1C7F40696FD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5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27E965-4796-42B3-AD65-0CFA854DC52D}" type="slidenum">
              <a:rPr lang="en-US" altLang="ru-RU" sz="1200"/>
              <a:pPr eaLnBrk="1" hangingPunct="1"/>
              <a:t>38</a:t>
            </a:fld>
            <a:endParaRPr lang="en-US" altLang="ru-RU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/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/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7" descr="kir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716016" cy="6858000"/>
          </a:xfrm>
        </p:spPr>
      </p:pic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896" y="1484784"/>
            <a:ext cx="5350942" cy="5160476"/>
          </a:xfrm>
        </p:spPr>
        <p:txBody>
          <a:bodyPr anchor="t"/>
          <a:lstStyle/>
          <a:p>
            <a:pPr algn="ctr"/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Конференція </a:t>
            </a:r>
            <a:b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педагогічних </a:t>
            </a:r>
            <a:r>
              <a:rPr lang="uk-UA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працівників закладів освіти </a:t>
            </a:r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Шляхи реалізації 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uk-U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освіту» 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контексті забезпечення </a:t>
            </a:r>
            <a:r>
              <a:rPr lang="uk-U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сталого розвитку 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lang="uk-UA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 міста Ізюм»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endParaRPr lang="ru-RU" sz="40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http://gamiyahsosh.dagschool.com/_http_schools/1729/gamiyahsosh/admin/ckfinder/core/connector/php/connector.phpfck_user_files/images/1399295368_kolokol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840">
            <a:off x="6861059" y="249048"/>
            <a:ext cx="1752129" cy="1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24936" cy="2088232"/>
          </a:xfrm>
        </p:spPr>
        <p:txBody>
          <a:bodyPr/>
          <a:lstStyle/>
          <a:p>
            <a:r>
              <a:rPr lang="uk-UA" sz="2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Пункти тестування:</a:t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Ізюмська </a:t>
            </a:r>
            <a:r>
              <a:rPr lang="uk-UA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гімназія №</a:t>
            </a: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Ізюмська </a:t>
            </a:r>
            <a:r>
              <a:rPr lang="uk-UA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гімназія №</a:t>
            </a: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Ізюмська </a:t>
            </a:r>
            <a:r>
              <a:rPr lang="uk-UA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загальноосвітня школа І-ІІІ ступенів № 12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2" name="Picture 2" descr="C:\Users\admin\Desktop\29.08.18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96855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5073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7638"/>
            <a:ext cx="8136904" cy="1435298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Результативність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випускників 2018 року у </a:t>
            </a:r>
            <a:r>
              <a:rPr lang="uk-UA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ДПА/ЗНО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323462"/>
              </p:ext>
            </p:extLst>
          </p:nvPr>
        </p:nvGraphicFramePr>
        <p:xfrm>
          <a:off x="467544" y="3356992"/>
          <a:ext cx="828092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549396"/>
                <a:gridCol w="2347148"/>
              </a:tblGrid>
              <a:tr h="168318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ЗЗСО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претендентів  на отримання  медалей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медалістів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05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№1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(100 %)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05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№4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(50%)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№5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(33%)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29891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122096" cy="1728192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Результативність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навчальних досягнень учнів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2017/2018 навчальному році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169039"/>
              </p:ext>
            </p:extLst>
          </p:nvPr>
        </p:nvGraphicFramePr>
        <p:xfrm>
          <a:off x="914400" y="24384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141238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17" y="3933056"/>
            <a:ext cx="8640960" cy="2808312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Інклюзивна освіта –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рівного доступу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якісної освіти </a:t>
            </a:r>
            <a:b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дітям з особливими освітніми потребами</a:t>
            </a: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16066" name="Picture 2" descr="C:\Users\admin\Desktop\29.08.18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896544" cy="3064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1495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3016"/>
            <a:ext cx="7891264" cy="3096344"/>
          </a:xfrm>
        </p:spPr>
        <p:txBody>
          <a:bodyPr/>
          <a:lstStyle/>
          <a:p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Комунальна організація </a:t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Ізюмський інклюзивно-ресурсний центр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створена рішенням </a:t>
            </a:r>
            <a:r>
              <a:rPr lang="uk-UA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63 сесії 7 скликання Ізюмської міської ради від 25.04.2018 № 1574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 descr="C:\Users\admin\Desktop\29.08.18\лого-215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963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0190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92696"/>
            <a:ext cx="7063680" cy="1152128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Мережа інклюзивних класів 2017/2018 навчального року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763068"/>
              </p:ext>
            </p:extLst>
          </p:nvPr>
        </p:nvGraphicFramePr>
        <p:xfrm>
          <a:off x="539551" y="1988840"/>
          <a:ext cx="8424936" cy="46405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93275"/>
                <a:gridCol w="1001111"/>
                <a:gridCol w="1001876"/>
                <a:gridCol w="1084473"/>
                <a:gridCol w="1409509"/>
                <a:gridCol w="1409509"/>
                <a:gridCol w="650074"/>
                <a:gridCol w="975109"/>
              </a:tblGrid>
              <a:tr h="4419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№ з/п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ЗЗСО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Кількість дітей з інклюзивною формою навчання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Кількість інклюзивних класів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Діти з інклюзивною формою навчання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Наявність в закладі асистента вчителя  (кількість осіб)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1325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Клас навчання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Нозології захворювань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З них діти-інваліди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9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2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5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2209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4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44195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ЗПР (3 чол.),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44195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6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Помірна РВ 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11048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10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3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5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6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7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8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(2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РВ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ЗПР (1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2209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№ 12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 клас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ЗПР (2 чол.)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Всього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6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15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11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11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15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0000"/>
                          </a:solidFill>
                          <a:effectLst/>
                        </a:rPr>
                        <a:t>11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209784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653136"/>
            <a:ext cx="9145016" cy="1944216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Методична робота –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 спеціально організована діяльність, що створює умови для підвищення майстерності педагога</a:t>
            </a:r>
            <a:endParaRPr lang="uk-U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164" name="Picture 4" descr="C:\Users\admin\Desktop\29.08.18\metodrobo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63" y="1124744"/>
            <a:ext cx="4436806" cy="3319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40879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1417638"/>
            <a:ext cx="4536504" cy="715962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заходи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Z:\Электронка\Золотарева Н.М\скан\Портфоліо\фото\6\photofile_1523534888_1895054065_big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320480" cy="3240360"/>
          </a:xfrm>
          <a:prstGeom prst="rect">
            <a:avLst/>
          </a:prstGeom>
          <a:noFill/>
          <a:extLst/>
        </p:spPr>
      </p:pic>
      <p:pic>
        <p:nvPicPr>
          <p:cNvPr id="221186" name="Picture 2" descr="C:\Users\admin\Desktop\29.08.18\img_20180124_145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9" y="2708920"/>
            <a:ext cx="4253475" cy="31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96182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690048" cy="715962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Професійні конкурси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438400"/>
            <a:ext cx="396044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«Учитель року – 2018»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номінація </a:t>
            </a:r>
            <a:endParaRPr lang="uk-UA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Німецька мова»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міський етап – І місце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німецької мови 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ІЗОШ І-ІІІ ступенів № 5 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Забірник Юлія Анатоліївна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2438400"/>
            <a:ext cx="4824536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бласний конкурс «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Кращий вихователь Харківщини» </a:t>
            </a:r>
            <a:endParaRPr lang="uk-UA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омінація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«Вихователь дітей раннього віку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uk-UA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місце </a:t>
            </a:r>
            <a:endParaRPr lang="uk-UA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вихователь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ІДНЗ № 13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Луняк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Євгенія Миколаївна,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0993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050088" cy="1296144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Обдаровані та талановиті діти –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золотий запас нації,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 інтелектуальна еліта, гордість і надія</a:t>
            </a:r>
            <a:endParaRPr lang="uk-U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211" name="Picture 3" descr="C:\Users\admin\Desktop\29.08.18\Bez-nazvany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976664" cy="405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82925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424936" cy="4464496"/>
          </a:xfrm>
        </p:spPr>
        <p:txBody>
          <a:bodyPr/>
          <a:lstStyle/>
          <a:p>
            <a:pPr algn="ctr"/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підсумки розвитку</a:t>
            </a:r>
            <a:b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дошкільної, </a:t>
            </a:r>
            <a:r>
              <a:rPr lang="uk-UA" sz="3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загальної </a:t>
            </a: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середньої</a:t>
            </a:r>
            <a:b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позашкільної освіти </a:t>
            </a:r>
            <a:b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2017/2018 </a:t>
            </a: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навчальному році </a:t>
            </a:r>
            <a:r>
              <a:rPr lang="ru-RU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пріоритетні завдання </a:t>
            </a:r>
            <a:b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 освітньої галузі </a:t>
            </a:r>
            <a:r>
              <a:rPr lang="ru-RU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2018/2019 </a:t>
            </a:r>
            <a:r>
              <a:rPr lang="uk-UA" sz="3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 рік</a:t>
            </a:r>
            <a:endParaRPr lang="ru-RU" sz="3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368152"/>
          </a:xfrm>
        </p:spPr>
        <p:txBody>
          <a:bodyPr/>
          <a:lstStyle/>
          <a:p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О.В.</a:t>
            </a:r>
            <a:r>
              <a:rPr lang="uk-UA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Безкоровайний</a:t>
            </a:r>
            <a:endParaRPr lang="uk-UA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заступник </a:t>
            </a:r>
            <a:r>
              <a:rPr lang="uk-UA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начальника управління </a:t>
            </a:r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 </a:t>
            </a:r>
          </a:p>
          <a:p>
            <a:r>
              <a:rPr lang="uk-U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Ізюмської міської ради Харківської області</a:t>
            </a:r>
            <a:endParaRPr lang="uk-UA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17130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6864" cy="208823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виступів </a:t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учнівських </a:t>
            </a: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 ЗЗСО  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міських 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етапах Всеукраїнських </a:t>
            </a: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турнірів </a:t>
            </a: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2017/2018 навчальному році</a:t>
            </a:r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83284"/>
              </p:ext>
            </p:extLst>
          </p:nvPr>
        </p:nvGraphicFramePr>
        <p:xfrm>
          <a:off x="1403648" y="2852936"/>
          <a:ext cx="731520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70874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 ЗЗСО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Рейтингове місце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864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№3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№6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75319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6864" cy="1728192"/>
          </a:xfrm>
        </p:spPr>
        <p:txBody>
          <a:bodyPr/>
          <a:lstStyle/>
          <a:p>
            <a:pPr algn="ctr"/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виступів </a:t>
            </a:r>
            <a:b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учнівських </a:t>
            </a:r>
            <a:r>
              <a:rPr lang="uk-UA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 ЗЗСО  </a:t>
            </a:r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міських </a:t>
            </a:r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етапах Всеукраїнських учнівських олімпіад </a:t>
            </a:r>
            <a:b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2017/2018 навчальному році</a:t>
            </a:r>
            <a:r>
              <a:rPr lang="ru-RU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59916"/>
              </p:ext>
            </p:extLst>
          </p:nvPr>
        </p:nvGraphicFramePr>
        <p:xfrm>
          <a:off x="1403648" y="2852936"/>
          <a:ext cx="731520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70874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 ЗЗСО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Рейтингове місце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864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№3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№6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ІЗОШ І – ІІІ ступенів №10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78892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417638"/>
            <a:ext cx="8122096" cy="100325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Обласний та Всеукраїнський етапи 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учнівських олімпіад 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 учнів ЗЗСО 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посіла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місце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 міст обласного значення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244280" cy="384847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Учень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8-го класу Ізюмської гімназії №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Михальчук Ярослав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посів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місце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Всеукраїнському етапі учнівських олімпіад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хімії 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64915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992888" cy="1656184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Позашкільна освіта –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потужний каталізатор розвитку особистості</a:t>
            </a:r>
            <a:endParaRPr lang="uk-U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3234" name="Picture 2" descr="C:\Users\admin\Desktop\29.08.18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608512" cy="3944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90679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122096" cy="1080864"/>
          </a:xfrm>
        </p:spPr>
        <p:txBody>
          <a:bodyPr/>
          <a:lstStyle/>
          <a:p>
            <a:pPr algn="r"/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Ізюмський центр дитячої та юнацької творчості Ізюмської міської ради 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080" y="2492896"/>
            <a:ext cx="3581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000000"/>
                </a:solidFill>
              </a:rPr>
              <a:t>63 </a:t>
            </a:r>
            <a:r>
              <a:rPr lang="uk-UA" dirty="0" smtClean="0">
                <a:solidFill>
                  <a:srgbClr val="000000"/>
                </a:solidFill>
              </a:rPr>
              <a:t>групи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</a:rPr>
              <a:t>1412 дітей 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000000"/>
                </a:solidFill>
              </a:rPr>
              <a:t>(</a:t>
            </a:r>
            <a:r>
              <a:rPr lang="uk-UA" dirty="0" smtClean="0">
                <a:solidFill>
                  <a:srgbClr val="000000"/>
                </a:solidFill>
              </a:rPr>
              <a:t>32</a:t>
            </a:r>
            <a:r>
              <a:rPr lang="uk-UA" dirty="0">
                <a:solidFill>
                  <a:srgbClr val="000000"/>
                </a:solidFill>
              </a:rPr>
              <a:t>% від загальної кількості дітей шкільного </a:t>
            </a:r>
            <a:r>
              <a:rPr lang="uk-UA" dirty="0" smtClean="0">
                <a:solidFill>
                  <a:srgbClr val="000000"/>
                </a:solidFill>
              </a:rPr>
              <a:t>віку)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24258" name="Picture 2" descr="C:\Users\admin\Desktop\29.08.18\news_1502975318_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7740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48869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417638"/>
            <a:ext cx="8122096" cy="1147266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 - 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 вплив на серце тих, кого ми виховуємо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82" name="Picture 2" descr="C:\Users\admin\Desktop\29.08.18\Слайд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83415"/>
            <a:ext cx="7005946" cy="391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39585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1152128"/>
          </a:xfrm>
        </p:spPr>
        <p:txBody>
          <a:bodyPr/>
          <a:lstStyle/>
          <a:p>
            <a:pPr algn="r">
              <a:defRPr sz="168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2400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Результативність участі ЗЗСО </a:t>
            </a:r>
            <a:r>
              <a:rPr lang="uk-UA" sz="2400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регіональних, обласних та всеукраїнських етапах конкурсів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28911"/>
              </p:ext>
            </p:extLst>
          </p:nvPr>
        </p:nvGraphicFramePr>
        <p:xfrm>
          <a:off x="914400" y="2204864"/>
          <a:ext cx="7315200" cy="44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995459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– це здоров'я  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6306" name="Picture 2" descr="C:\Users\admin\Desktop\29.08.18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950803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45841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424936" cy="1152128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Результативність 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участі учнів </a:t>
            </a: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ЗЗСО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міській спартакіаді  «Спорт протягом життя»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127208"/>
              </p:ext>
            </p:extLst>
          </p:nvPr>
        </p:nvGraphicFramePr>
        <p:xfrm>
          <a:off x="1331640" y="2780930"/>
          <a:ext cx="6480720" cy="38413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952328"/>
                <a:gridCol w="3528392"/>
              </a:tblGrid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ЗЗСО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 у спартакіаді за програмою </a:t>
                      </a:r>
                      <a:endParaRPr lang="uk-UA" sz="1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протягом життя»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2017/2018 </a:t>
                      </a:r>
                      <a:r>
                        <a:rPr lang="uk-UA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</a:t>
                      </a:r>
                      <a:r>
                        <a:rPr lang="uk-UA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№2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Ізюмська гімназія №3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№4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№5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№6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№10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№11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ІЗОШ І-ІІІ ступенів №12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61668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7315200" cy="4032448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Результативність участі учнів ЗЗСО</a:t>
            </a:r>
            <a:b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обласній 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спартакіаді  </a:t>
            </a: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протягом життя</a:t>
            </a: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16 місць – 15 місце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4428673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95" y="4869160"/>
            <a:ext cx="5907757" cy="1224136"/>
          </a:xfrm>
        </p:spPr>
        <p:txBody>
          <a:bodyPr/>
          <a:lstStyle/>
          <a:p>
            <a:r>
              <a:rPr lang="ru-RU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05.09.2017 № 2145-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Набрання чинності 28.09.2017</a:t>
            </a:r>
            <a:endParaRPr lang="uk-UA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46152"/>
            <a:ext cx="3617366" cy="53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0898"/>
      </p:ext>
    </p:extLst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8050088" cy="715962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Оздоровча кампанія 2018 року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356" name="Picture 4" descr="C:\Users\admin\Desktop\29.08.18\3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89332"/>
            <a:ext cx="4464496" cy="4568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92586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834064" cy="715962"/>
          </a:xfrm>
        </p:spPr>
        <p:txBody>
          <a:bodyPr/>
          <a:lstStyle/>
          <a:p>
            <a:pPr algn="r"/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Табори відпочинку з денним перебуванням</a:t>
            </a:r>
            <a:r>
              <a:rPr lang="uk-UA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172272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таборів відпочинку з денним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перебуванням</a:t>
            </a:r>
          </a:p>
          <a:p>
            <a:pPr marL="0" indent="0" algn="ctr">
              <a:buNone/>
            </a:pPr>
            <a:endParaRPr lang="uk-UA" sz="10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3366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дитини </a:t>
            </a:r>
            <a:endParaRPr lang="uk-UA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79% від кількості </a:t>
            </a:r>
            <a:endParaRPr lang="uk-UA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1-10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класів)</a:t>
            </a:r>
          </a:p>
          <a:p>
            <a:pPr marL="0" indent="0" algn="ctr">
              <a:buNone/>
            </a:pPr>
            <a:endParaRPr lang="uk-UA" sz="10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них 2448 дітей пільгових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категорій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29.08.18\492d7f_1e1a6402f2134c5599267827e03fa7e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8" y="2438400"/>
            <a:ext cx="352364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22962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978080" cy="715962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Соціальний захист </a:t>
            </a:r>
            <a:endParaRPr lang="uk-U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29.08.18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72" y="2438400"/>
            <a:ext cx="6302255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69692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8050088" cy="715962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 дітей пільгових категорій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568552"/>
          </a:xfrm>
        </p:spPr>
        <p:txBody>
          <a:bodyPr/>
          <a:lstStyle/>
          <a:p>
            <a:r>
              <a:rPr lang="uk-UA" sz="1800" dirty="0">
                <a:solidFill>
                  <a:srgbClr val="000000"/>
                </a:solidFill>
              </a:rPr>
              <a:t>Загальна кількість </a:t>
            </a:r>
            <a:r>
              <a:rPr lang="uk-UA" sz="1800" dirty="0" smtClean="0">
                <a:solidFill>
                  <a:srgbClr val="000000"/>
                </a:solidFill>
              </a:rPr>
              <a:t>дітей-сиріт </a:t>
            </a:r>
            <a:r>
              <a:rPr lang="uk-UA" sz="1800" dirty="0">
                <a:solidFill>
                  <a:srgbClr val="000000"/>
                </a:solidFill>
              </a:rPr>
              <a:t>та дітей, позбавлених батьківського піклування </a:t>
            </a:r>
            <a:r>
              <a:rPr lang="uk-UA" sz="1800" dirty="0" smtClean="0">
                <a:solidFill>
                  <a:srgbClr val="000000"/>
                </a:solidFill>
              </a:rPr>
              <a:t>  114 чол.                                                                                           (106 дітей-сиріт та дітей, позбавлених батьківського піклування навчаються у ЗЗСО, 8 дітей-сиріт та дітей, позбавлених батьківського піклування виховуються в ЗДО).</a:t>
            </a:r>
            <a:endParaRPr lang="ru-RU" sz="1800" dirty="0" smtClean="0">
              <a:solidFill>
                <a:srgbClr val="000000"/>
              </a:solidFill>
            </a:endParaRPr>
          </a:p>
          <a:p>
            <a:r>
              <a:rPr lang="uk-UA" sz="1800" dirty="0" smtClean="0">
                <a:solidFill>
                  <a:srgbClr val="000000"/>
                </a:solidFill>
              </a:rPr>
              <a:t>Загальна кількість дітей із малозабезпечених сімей -  585 чол., з 491 сім'ї.</a:t>
            </a:r>
            <a:endParaRPr lang="ru-RU" sz="1800" dirty="0" smtClean="0">
              <a:solidFill>
                <a:srgbClr val="000000"/>
              </a:solidFill>
            </a:endParaRPr>
          </a:p>
          <a:p>
            <a:r>
              <a:rPr lang="uk-UA" sz="1800" dirty="0" smtClean="0">
                <a:solidFill>
                  <a:srgbClr val="000000"/>
                </a:solidFill>
              </a:rPr>
              <a:t>Загальна </a:t>
            </a:r>
            <a:r>
              <a:rPr lang="uk-UA" sz="1800" dirty="0">
                <a:solidFill>
                  <a:srgbClr val="000000"/>
                </a:solidFill>
              </a:rPr>
              <a:t>кількість дітей одиноких матерів -  526 чол., з 505 сімей.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uk-UA" sz="1800" dirty="0">
                <a:solidFill>
                  <a:srgbClr val="000000"/>
                </a:solidFill>
              </a:rPr>
              <a:t>Загальна кількість дітей з багатодітних сімей - 503 чол., з 315 сімей.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uk-UA" sz="1800" dirty="0">
                <a:solidFill>
                  <a:srgbClr val="000000"/>
                </a:solidFill>
              </a:rPr>
              <a:t>Загальна кількість дітей напівсиріт - 101 чол.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uk-UA" sz="1800" dirty="0">
                <a:solidFill>
                  <a:srgbClr val="000000"/>
                </a:solidFill>
              </a:rPr>
              <a:t>Загальна кількість дітей з інвалідністю - 81 чол.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uk-UA" sz="1800" dirty="0">
                <a:solidFill>
                  <a:srgbClr val="000000"/>
                </a:solidFill>
              </a:rPr>
              <a:t>Загальна кількість дітей, що постраждали внаслідок аварії на ЧАЕС - 31 чол.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uk-UA" sz="1800" dirty="0">
                <a:solidFill>
                  <a:srgbClr val="000000"/>
                </a:solidFill>
              </a:rPr>
              <a:t>Загальна кількість дітей  учасників бойових дій – 77 чол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5718097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8050088" cy="715962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29.08.18\images-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36912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438400"/>
            <a:ext cx="4896544" cy="41910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solidFill>
                  <a:srgbClr val="000000"/>
                </a:solidFill>
              </a:rPr>
              <a:t>Встановлено вартість:</a:t>
            </a:r>
          </a:p>
          <a:p>
            <a:pPr marL="0" indent="0">
              <a:buNone/>
            </a:pPr>
            <a:r>
              <a:rPr lang="uk-UA" sz="1600" dirty="0">
                <a:solidFill>
                  <a:srgbClr val="000000"/>
                </a:solidFill>
              </a:rPr>
              <a:t>Для вихованців закладів дошкільної освіти: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uk-UA" sz="1600" dirty="0" smtClean="0">
                <a:solidFill>
                  <a:srgbClr val="000000"/>
                </a:solidFill>
              </a:rPr>
              <a:t>для </a:t>
            </a:r>
            <a:r>
              <a:rPr lang="uk-UA" sz="1600" dirty="0">
                <a:solidFill>
                  <a:srgbClr val="000000"/>
                </a:solidFill>
              </a:rPr>
              <a:t>дітей віком від 1 до 3–х років (ясла) – </a:t>
            </a:r>
            <a:r>
              <a:rPr lang="uk-UA" sz="1600" b="1" dirty="0">
                <a:solidFill>
                  <a:srgbClr val="000000"/>
                </a:solidFill>
              </a:rPr>
              <a:t>17,00 грн.</a:t>
            </a:r>
            <a:endParaRPr lang="ru-RU" sz="1600" b="1" dirty="0">
              <a:solidFill>
                <a:srgbClr val="000000"/>
              </a:solidFill>
            </a:endParaRPr>
          </a:p>
          <a:p>
            <a:r>
              <a:rPr lang="uk-UA" sz="1600" dirty="0" smtClean="0">
                <a:solidFill>
                  <a:srgbClr val="000000"/>
                </a:solidFill>
              </a:rPr>
              <a:t>для </a:t>
            </a:r>
            <a:r>
              <a:rPr lang="uk-UA" sz="1600" dirty="0">
                <a:solidFill>
                  <a:srgbClr val="000000"/>
                </a:solidFill>
              </a:rPr>
              <a:t>дітей віком від 3 до 6 (7) років (сад) – </a:t>
            </a:r>
            <a:r>
              <a:rPr lang="uk-UA" sz="1600" b="1" dirty="0">
                <a:solidFill>
                  <a:srgbClr val="000000"/>
                </a:solidFill>
              </a:rPr>
              <a:t>20,00 грн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uk-UA" sz="1600" dirty="0" smtClean="0">
                <a:solidFill>
                  <a:srgbClr val="000000"/>
                </a:solidFill>
              </a:rPr>
              <a:t>для </a:t>
            </a:r>
            <a:r>
              <a:rPr lang="uk-UA" sz="1600" dirty="0">
                <a:solidFill>
                  <a:srgbClr val="000000"/>
                </a:solidFill>
              </a:rPr>
              <a:t>вихованців в групах з цілодобовим перебуванням та чергових групах у вечірні і нічні години, вихідні, неробочі і святкові дні Ізюмського дошкільного навчального закладу (ясла-садок) № 13 </a:t>
            </a:r>
            <a:r>
              <a:rPr lang="uk-UA" sz="1600" dirty="0" err="1">
                <a:solidFill>
                  <a:srgbClr val="000000"/>
                </a:solidFill>
              </a:rPr>
              <a:t>компенсуючого</a:t>
            </a:r>
            <a:r>
              <a:rPr lang="uk-UA" sz="1600" dirty="0">
                <a:solidFill>
                  <a:srgbClr val="000000"/>
                </a:solidFill>
              </a:rPr>
              <a:t> типу (санаторний) Ізюмської міської ради Харківської області – </a:t>
            </a:r>
            <a:r>
              <a:rPr lang="uk-UA" sz="1600" b="1" dirty="0">
                <a:solidFill>
                  <a:srgbClr val="000000"/>
                </a:solidFill>
              </a:rPr>
              <a:t>25,00 грн.</a:t>
            </a:r>
            <a:endParaRPr lang="ru-RU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uk-UA" sz="1600" dirty="0">
                <a:solidFill>
                  <a:srgbClr val="000000"/>
                </a:solidFill>
              </a:rPr>
              <a:t>Для учнів закладів загальної середньої освіти </a:t>
            </a:r>
            <a:endParaRPr lang="uk-UA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uk-UA" sz="1600" dirty="0" smtClean="0">
                <a:solidFill>
                  <a:srgbClr val="000000"/>
                </a:solidFill>
              </a:rPr>
              <a:t>1-11 </a:t>
            </a:r>
            <a:r>
              <a:rPr lang="uk-UA" sz="1600" dirty="0">
                <a:solidFill>
                  <a:srgbClr val="000000"/>
                </a:solidFill>
              </a:rPr>
              <a:t>класів – </a:t>
            </a:r>
            <a:r>
              <a:rPr lang="uk-UA" sz="1600" b="1" dirty="0">
                <a:solidFill>
                  <a:srgbClr val="000000"/>
                </a:solidFill>
              </a:rPr>
              <a:t>10,00 грн.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8743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122096" cy="936104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 праці та безпека життєдіяльності учасників освітнього процесу</a:t>
            </a:r>
            <a:r>
              <a:rPr lang="ru-RU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\Desktop\29.08.18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1" y="2996952"/>
            <a:ext cx="728000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90843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978080" cy="715962"/>
          </a:xfrm>
        </p:spPr>
        <p:txBody>
          <a:bodyPr/>
          <a:lstStyle/>
          <a:p>
            <a:pPr algn="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Контрольно-аналітична 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admin\Desktop\29.08.18\Без назван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45995"/>
            <a:ext cx="5976664" cy="423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49403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7638"/>
            <a:ext cx="7128792" cy="715962"/>
          </a:xfrm>
        </p:spPr>
        <p:txBody>
          <a:bodyPr/>
          <a:lstStyle/>
          <a:p>
            <a:pPr algn="r"/>
            <a:r>
              <a:rPr lang="uk-UA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Ремонтні роботи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29.08.18\s-chego-nachat-remont-v-kvartir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4493"/>
            <a:ext cx="7315200" cy="395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4496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3586" name="Picture 2" descr="http://s53.radikal.ru/i140/1211/15/f573c15d718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amiyahsosh.dagschool.com/_http_schools/1729/gamiyahsosh/admin/ckfinder/core/connector/php/connector.phpfck_user_files/images/1399295368_kolokol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840">
            <a:off x="6749873" y="249049"/>
            <a:ext cx="1752129" cy="1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Дорогі освітяни!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Нехай у Вашому саду 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плодоносять яблука знань, 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яблука мудрості, яблука любові! 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Ви - фундамент школи, 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школи під назвою Життя!.. 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Творчості,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радості і процвітання!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411D07"/>
                </a:solidFill>
                <a:latin typeface="Book Antiqua" pitchFamily="18" charset="0"/>
              </a:rPr>
              <a:t> </a:t>
            </a:r>
            <a:endParaRPr lang="ru-RU" b="1" i="1" dirty="0" smtClean="0">
              <a:solidFill>
                <a:srgbClr val="411D07"/>
              </a:solidFill>
              <a:latin typeface="Book Antiqua" pitchFamily="18" charset="0"/>
            </a:endParaRPr>
          </a:p>
          <a:p>
            <a:endParaRPr lang="ru-RU" b="1" i="1" dirty="0">
              <a:solidFill>
                <a:schemeClr val="accent5">
                  <a:lumMod val="1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96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7315200" cy="715962"/>
          </a:xfrm>
        </p:spPr>
        <p:txBody>
          <a:bodyPr/>
          <a:lstStyle/>
          <a:p>
            <a:pPr algn="r"/>
            <a:r>
              <a:rPr lang="uk-UA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Мережа закладів освіти 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98354"/>
              </p:ext>
            </p:extLst>
          </p:nvPr>
        </p:nvGraphicFramePr>
        <p:xfrm>
          <a:off x="914400" y="2132856"/>
          <a:ext cx="7978080" cy="44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46888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122096" cy="936848"/>
          </a:xfrm>
        </p:spPr>
        <p:txBody>
          <a:bodyPr/>
          <a:lstStyle/>
          <a:p>
            <a:pPr algn="r"/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Високопрофесійні педагогічні </a:t>
            </a: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кадри - основа </a:t>
            </a:r>
            <a:r>
              <a:rPr lang="uk-U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якісної освіти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4426548"/>
              </p:ext>
            </p:extLst>
          </p:nvPr>
        </p:nvGraphicFramePr>
        <p:xfrm>
          <a:off x="251520" y="2438400"/>
          <a:ext cx="424428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0696818"/>
              </p:ext>
            </p:extLst>
          </p:nvPr>
        </p:nvGraphicFramePr>
        <p:xfrm>
          <a:off x="4648200" y="2438400"/>
          <a:ext cx="417227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528677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908720"/>
            <a:ext cx="6264696" cy="715962"/>
          </a:xfrm>
        </p:spPr>
        <p:txBody>
          <a:bodyPr/>
          <a:lstStyle/>
          <a:p>
            <a:pPr algn="r"/>
            <a:r>
              <a:rPr lang="uk-UA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 педагогів міста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824536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відзначено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Подякою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Міністерства освіти і науки України – </a:t>
            </a:r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працівника</a:t>
            </a:r>
          </a:p>
          <a:p>
            <a:pPr marL="0" indent="0">
              <a:buNone/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Грамотою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Департаменту науки і освіти Харківської обласної державної адміністрації рівня – </a:t>
            </a:r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працівника</a:t>
            </a:r>
          </a:p>
          <a:p>
            <a:pPr marL="0" indent="0">
              <a:buNone/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Подякою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Ізюмського міського голови – </a:t>
            </a:r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працівників</a:t>
            </a:r>
          </a:p>
          <a:p>
            <a:pPr marL="0" indent="0">
              <a:buNone/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Грамотою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управління освіти Ізюмської міської ради Харківської області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працівника</a:t>
            </a:r>
          </a:p>
          <a:p>
            <a:pPr marL="0" indent="0">
              <a:buNone/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Подякою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управління освіти Ізюмської міської ради Харківської області – </a:t>
            </a: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6697646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440904"/>
          </a:xfrm>
        </p:spPr>
        <p:txBody>
          <a:bodyPr/>
          <a:lstStyle/>
          <a:p>
            <a:pPr algn="r"/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Дошкільна освіта – </a:t>
            </a:r>
            <a:b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перша сходинка </a:t>
            </a:r>
            <a:r>
              <a:rPr lang="uk-UA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отриманні якісної </a:t>
            </a:r>
            <a:r>
              <a:rPr lang="uk-UA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971" name="Picture 3" descr="\\SERVER\Electronka\Электронка\АГИШЕВА\ФОТО ДНЗ 2016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9247"/>
            <a:ext cx="5156057" cy="3954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80" y="2438400"/>
            <a:ext cx="3672408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 закладів дошкільної освіти </a:t>
            </a:r>
            <a:endParaRPr lang="uk-UA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виховуються </a:t>
            </a: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1684 дитини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них: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ясла </a:t>
            </a: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340 дітей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сад – 1344 дітей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5444446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122096" cy="1512168"/>
          </a:xfrm>
        </p:spPr>
        <p:txBody>
          <a:bodyPr/>
          <a:lstStyle/>
          <a:p>
            <a:pPr algn="r"/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Загальна середня освіта – </a:t>
            </a:r>
            <a:b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цілеспрямований процес оволодіння знаннями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796136" y="2438400"/>
            <a:ext cx="3168352" cy="4191000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закладів загальної середньої освіти</a:t>
            </a:r>
          </a:p>
          <a:p>
            <a:pPr marL="0" indent="0" algn="ctr">
              <a:buNone/>
            </a:pPr>
            <a:endParaRPr lang="uk-UA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авчається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4450 учнів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21" name="Picture 5" descr="C:\Users\admin\Desktop\29.08.18\img_20180503_141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3" y="2636912"/>
            <a:ext cx="5260313" cy="394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0789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050088" cy="1872208"/>
          </a:xfrm>
        </p:spPr>
        <p:txBody>
          <a:bodyPr/>
          <a:lstStyle/>
          <a:p>
            <a:pPr algn="r"/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НУШ – </a:t>
            </a:r>
            <a:b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 освітній простір</a:t>
            </a:r>
            <a: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який має бути зручним та комфортним </a:t>
            </a:r>
            <a:b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кожного першокласника</a:t>
            </a:r>
            <a:endParaRPr lang="uk-UA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29.08.18\nova-shkola-1-800x4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9360"/>
            <a:ext cx="7315200" cy="406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87077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конференція 2015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конференція 2015</Template>
  <TotalTime>3208</TotalTime>
  <Words>1001</Words>
  <Application>Microsoft Office PowerPoint</Application>
  <PresentationFormat>Экран (4:3)</PresentationFormat>
  <Paragraphs>284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конференція 2015</vt:lpstr>
      <vt:lpstr> Конференція  педагогічних працівників закладів освіти   «Шляхи реалізації  Закону України  «Про освіту»  в контексті забезпечення сталого розвитку  закладів освіти міста Ізюм»    </vt:lpstr>
      <vt:lpstr>Про підсумки розвитку  дошкільної, загальної середньої  та позашкільної освіти   в 2017/2018 навчальному році  та пріоритетні завдання  розвитку освітньої галузі  на 2018/2019 навчальний рік</vt:lpstr>
      <vt:lpstr>Закон від 05.09.2017 № 2145-VIII Набрання чинності 28.09.2017</vt:lpstr>
      <vt:lpstr>Мережа закладів освіти </vt:lpstr>
      <vt:lpstr>Високопрофесійні педагогічні кадри - основа якісної освіти</vt:lpstr>
      <vt:lpstr>Досягнення педагогів міста</vt:lpstr>
      <vt:lpstr>Дошкільна освіта –  перша сходинка в отриманні якісної освіти</vt:lpstr>
      <vt:lpstr>Загальна середня освіта –  цілеспрямований процес оволодіння знаннями</vt:lpstr>
      <vt:lpstr>НУШ –  новий освітній простір,  який має бути зручним та комфортним  для кожного першокласника</vt:lpstr>
      <vt:lpstr> Пункти тестування:  Ізюмська гімназія №1 Ізюмська гімназія №3 Ізюмська загальноосвітня школа І-ІІІ ступенів № 12</vt:lpstr>
      <vt:lpstr>Результативність  випускників 2018 року у ДПА/ЗНО</vt:lpstr>
      <vt:lpstr>Результативність  навчальних досягнень учнів  у 2017/2018 навчальному році</vt:lpstr>
      <vt:lpstr>Інклюзивна освіта –  забезпечення рівного доступу  до якісної освіти  дітям з особливими освітніми потребами </vt:lpstr>
      <vt:lpstr>Комунальна організація  «Ізюмський інклюзивно-ресурсний центр»  створена рішенням 63 сесії 7 скликання Ізюмської міської ради від 25.04.2018 № 1574</vt:lpstr>
      <vt:lpstr>Мережа інклюзивних класів 2017/2018 навчального року</vt:lpstr>
      <vt:lpstr>Методична робота –  це спеціально організована діяльність, що створює умови для підвищення майстерності педагога</vt:lpstr>
      <vt:lpstr>Методичні заходи</vt:lpstr>
      <vt:lpstr>Професійні конкурси</vt:lpstr>
      <vt:lpstr>Обдаровані та талановиті діти –  золотий запас нації,  її інтелектуальна еліта, гордість і надія</vt:lpstr>
      <vt:lpstr>Результати виступів  учнівських команд ЗЗСО   у міських етапах Всеукраїнських турнірів  у 2017/2018 навчальному році </vt:lpstr>
      <vt:lpstr>Результати виступів  учнівських команд ЗЗСО   у міських етапах Всеукраїнських учнівських олімпіад  у 2017/2018 навчальному році </vt:lpstr>
      <vt:lpstr>Обласний та Всеукраїнський етапи учнівських олімпіад </vt:lpstr>
      <vt:lpstr>Позашкільна освіта –  потужний каталізатор розвитку особистості</vt:lpstr>
      <vt:lpstr>Ізюмський центр дитячої та юнацької творчості Ізюмської міської ради </vt:lpstr>
      <vt:lpstr>Виховання -   це вплив на серце тих, кого ми виховуємо</vt:lpstr>
      <vt:lpstr>Результативність участі ЗЗСО  у регіональних, обласних та всеукраїнських етапах конкурсів</vt:lpstr>
      <vt:lpstr>Спорт – це здоров'я  </vt:lpstr>
      <vt:lpstr>Результативність участі учнів ЗЗСО у міській спартакіаді  «Спорт протягом життя»</vt:lpstr>
      <vt:lpstr>Результативність участі учнів ЗЗСО  у обласній спартакіаді    «Спорт протягом життя»  із 16 місць – 15 місце</vt:lpstr>
      <vt:lpstr>Оздоровча кампанія 2018 року</vt:lpstr>
      <vt:lpstr>Табори відпочинку з денним перебуванням </vt:lpstr>
      <vt:lpstr>Соціальний захист </vt:lpstr>
      <vt:lpstr>Облік дітей пільгових категорій</vt:lpstr>
      <vt:lpstr>Харчування</vt:lpstr>
      <vt:lpstr> Охорона праці та безпека життєдіяльності учасників освітнього процесу </vt:lpstr>
      <vt:lpstr> Контрольно-аналітична діяльність </vt:lpstr>
      <vt:lpstr>Ремонтні роботи</vt:lpstr>
      <vt:lpstr>Презентация PowerPoint</vt:lpstr>
    </vt:vector>
  </TitlesOfParts>
  <Company>Школа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Пріоритетні завдання освіти м.Южного у 2015/2016 н.р.</dc:title>
  <dc:creator>Пользователь</dc:creator>
  <cp:lastModifiedBy>admin</cp:lastModifiedBy>
  <cp:revision>280</cp:revision>
  <dcterms:created xsi:type="dcterms:W3CDTF">2015-08-19T09:27:27Z</dcterms:created>
  <dcterms:modified xsi:type="dcterms:W3CDTF">2018-08-22T13:44:04Z</dcterms:modified>
</cp:coreProperties>
</file>