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sldIdLst>
    <p:sldId id="324" r:id="rId2"/>
    <p:sldId id="370" r:id="rId3"/>
    <p:sldId id="371" r:id="rId4"/>
    <p:sldId id="372" r:id="rId5"/>
    <p:sldId id="385" r:id="rId6"/>
    <p:sldId id="373" r:id="rId7"/>
    <p:sldId id="381" r:id="rId8"/>
    <p:sldId id="383" r:id="rId9"/>
    <p:sldId id="384" r:id="rId10"/>
    <p:sldId id="3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589A"/>
    <a:srgbClr val="800000"/>
    <a:srgbClr val="006666"/>
    <a:srgbClr val="A34353"/>
    <a:srgbClr val="277329"/>
    <a:srgbClr val="6D2D38"/>
    <a:srgbClr val="666633"/>
    <a:srgbClr val="00808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5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E8A78-EFFF-414C-B3AB-2599D044ABFF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88F154-A9B5-4423-9DB6-9DF88518D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48681"/>
            <a:ext cx="8458200" cy="4032447"/>
          </a:xfrm>
        </p:spPr>
        <p:txBody>
          <a:bodyPr>
            <a:normAutofit fontScale="90000"/>
          </a:bodyPr>
          <a:lstStyle/>
          <a:p>
            <a:pPr algn="l">
              <a:lnSpc>
                <a:spcPct val="110000"/>
              </a:lnSpc>
            </a:pPr>
            <a:r>
              <a:rPr lang="ru-RU" sz="32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			</a:t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Про </a:t>
            </a:r>
            <a:r>
              <a:rPr lang="ru-RU" sz="3200" dirty="0" err="1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результати</a:t>
            </a: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участі</a:t>
            </a: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випускників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закладів</a:t>
            </a: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загальної</a:t>
            </a: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середньої</a:t>
            </a: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освіти</a:t>
            </a: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міста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у </a:t>
            </a:r>
            <a:r>
              <a:rPr lang="ru-RU" sz="3200" dirty="0" err="1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зовнішньому</a:t>
            </a: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незалежному</a:t>
            </a: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оцінюванні</a:t>
            </a: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у 2018 </a:t>
            </a:r>
            <a:r>
              <a:rPr lang="ru-RU" sz="3200" dirty="0" err="1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році</a:t>
            </a:r>
            <a:r>
              <a:rPr lang="ru-RU" sz="3100" dirty="0">
                <a:effectLst/>
                <a:latin typeface="Times New Roman"/>
                <a:ea typeface="Times New Roman"/>
              </a:rPr>
              <a:t/>
            </a:r>
            <a:br>
              <a:rPr lang="ru-RU" sz="3100" dirty="0">
                <a:effectLst/>
                <a:latin typeface="Times New Roman"/>
                <a:ea typeface="Times New Roman"/>
              </a:rPr>
            </a:br>
            <a:r>
              <a:rPr lang="ru-RU" sz="31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3100" b="1" dirty="0" smtClean="0">
                <a:effectLst/>
                <a:latin typeface="Times New Roman"/>
                <a:ea typeface="Times New Roman"/>
              </a:rPr>
            </a:br>
            <a:r>
              <a:rPr lang="ru-RU" sz="2400" i="1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i="1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i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443664" cy="1512168"/>
          </a:xfrm>
        </p:spPr>
        <p:txBody>
          <a:bodyPr>
            <a:normAutofit/>
          </a:bodyPr>
          <a:lstStyle/>
          <a:p>
            <a:pPr marL="2513330">
              <a:spcAft>
                <a:spcPts val="0"/>
              </a:spcAft>
            </a:pPr>
            <a:endParaRPr lang="uk-UA" b="1" i="1" dirty="0" smtClean="0">
              <a:latin typeface="Times New Roman"/>
              <a:ea typeface="Times New Roman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Clr>
                <a:srgbClr val="9BBB59"/>
              </a:buClr>
              <a:buSzPct val="95000"/>
              <a:defRPr/>
            </a:pPr>
            <a:r>
              <a:rPr lang="uk-UA" altLang="ru-RU" sz="2000" i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Золотарьова Н.М., начальник ВНМІЗ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Clr>
                <a:srgbClr val="9BBB59"/>
              </a:buClr>
              <a:buSzPct val="95000"/>
              <a:defRPr/>
            </a:pPr>
            <a:r>
              <a:rPr lang="uk-UA" altLang="ru-RU" sz="2000" i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управління освіти Ізюмської міської ради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Clr>
                <a:srgbClr val="9BBB59"/>
              </a:buClr>
              <a:buSzPct val="95000"/>
              <a:defRPr/>
            </a:pPr>
            <a:r>
              <a:rPr lang="uk-UA" altLang="ru-RU" sz="2000" i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Харківської області  </a:t>
            </a:r>
            <a:endParaRPr lang="uk-UA" altLang="ru-RU" sz="2000" i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/>
          </a:p>
        </p:txBody>
      </p:sp>
      <p:pic>
        <p:nvPicPr>
          <p:cNvPr id="3074" name="Picture 2" descr="C:\Users\admin\Desktop\З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68960"/>
            <a:ext cx="3162300" cy="187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09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uk-UA" sz="6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</a:t>
            </a:r>
            <a:r>
              <a:rPr lang="uk-UA" sz="6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увагу</a:t>
            </a: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7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r>
              <a:rPr lang="ru-RU" sz="440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</a:t>
            </a:r>
            <a:r>
              <a:rPr lang="ru-RU" sz="4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ЗНО</a:t>
            </a:r>
            <a:endParaRPr lang="ru-RU" sz="4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У </a:t>
            </a:r>
            <a:r>
              <a:rPr lang="ru-RU" b="1" dirty="0">
                <a:solidFill>
                  <a:srgbClr val="7030A0"/>
                </a:solidFill>
              </a:rPr>
              <a:t>8 закладах </a:t>
            </a:r>
            <a:r>
              <a:rPr lang="ru-RU" b="1" dirty="0" err="1">
                <a:solidFill>
                  <a:srgbClr val="7030A0"/>
                </a:solidFill>
              </a:rPr>
              <a:t>загальної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середньої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освіти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міста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Ізюм</a:t>
            </a:r>
            <a:r>
              <a:rPr lang="ru-RU" b="1" dirty="0">
                <a:solidFill>
                  <a:srgbClr val="7030A0"/>
                </a:solidFill>
              </a:rPr>
              <a:t> 228 </a:t>
            </a:r>
            <a:r>
              <a:rPr lang="ru-RU" b="1" dirty="0" err="1">
                <a:solidFill>
                  <a:srgbClr val="7030A0"/>
                </a:solidFill>
              </a:rPr>
              <a:t>випускників</a:t>
            </a:r>
            <a:r>
              <a:rPr lang="ru-RU" b="1" dirty="0">
                <a:solidFill>
                  <a:srgbClr val="7030A0"/>
                </a:solidFill>
              </a:rPr>
              <a:t> 11 </a:t>
            </a:r>
            <a:r>
              <a:rPr lang="ru-RU" b="1" dirty="0" err="1">
                <a:solidFill>
                  <a:srgbClr val="7030A0"/>
                </a:solidFill>
              </a:rPr>
              <a:t>класів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Своєчасно</a:t>
            </a:r>
            <a:r>
              <a:rPr lang="ru-RU" b="1" dirty="0">
                <a:solidFill>
                  <a:srgbClr val="7030A0"/>
                </a:solidFill>
              </a:rPr>
              <a:t> з 06.02 до 19.03.2018 </a:t>
            </a:r>
            <a:r>
              <a:rPr lang="ru-RU" b="1" dirty="0" err="1">
                <a:solidFill>
                  <a:srgbClr val="7030A0"/>
                </a:solidFill>
              </a:rPr>
              <a:t>зареєстровано</a:t>
            </a:r>
            <a:r>
              <a:rPr lang="ru-RU" b="1" dirty="0">
                <a:solidFill>
                  <a:srgbClr val="7030A0"/>
                </a:solidFill>
              </a:rPr>
              <a:t> для </a:t>
            </a:r>
            <a:r>
              <a:rPr lang="ru-RU" b="1" dirty="0" err="1">
                <a:solidFill>
                  <a:srgbClr val="7030A0"/>
                </a:solidFill>
              </a:rPr>
              <a:t>проходження</a:t>
            </a:r>
            <a:r>
              <a:rPr lang="ru-RU" b="1" dirty="0">
                <a:solidFill>
                  <a:srgbClr val="7030A0"/>
                </a:solidFill>
              </a:rPr>
              <a:t> ДПА/ЗНО 225 </a:t>
            </a:r>
            <a:r>
              <a:rPr lang="ru-RU" b="1" dirty="0" err="1">
                <a:solidFill>
                  <a:srgbClr val="7030A0"/>
                </a:solidFill>
              </a:rPr>
              <a:t>випускників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закладів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освіти</a:t>
            </a:r>
            <a:r>
              <a:rPr lang="ru-RU" b="1" dirty="0">
                <a:solidFill>
                  <a:srgbClr val="7030A0"/>
                </a:solidFill>
              </a:rPr>
              <a:t> м. </a:t>
            </a:r>
            <a:r>
              <a:rPr lang="ru-RU" b="1" dirty="0" err="1">
                <a:solidFill>
                  <a:srgbClr val="7030A0"/>
                </a:solidFill>
              </a:rPr>
              <a:t>Ізюм</a:t>
            </a:r>
            <a:r>
              <a:rPr lang="ru-RU" b="1" dirty="0">
                <a:solidFill>
                  <a:srgbClr val="7030A0"/>
                </a:solidFill>
              </a:rPr>
              <a:t>, 2 </a:t>
            </a:r>
            <a:r>
              <a:rPr lang="ru-RU" b="1" dirty="0" err="1">
                <a:solidFill>
                  <a:srgbClr val="7030A0"/>
                </a:solidFill>
              </a:rPr>
              <a:t>учнів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звільнені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від</a:t>
            </a:r>
            <a:r>
              <a:rPr lang="ru-RU" b="1" dirty="0">
                <a:solidFill>
                  <a:srgbClr val="7030A0"/>
                </a:solidFill>
              </a:rPr>
              <a:t> ДПА/ЗНО за станом </a:t>
            </a:r>
            <a:r>
              <a:rPr lang="ru-RU" b="1" dirty="0" err="1">
                <a:solidFill>
                  <a:srgbClr val="7030A0"/>
                </a:solidFill>
              </a:rPr>
              <a:t>здоров’я</a:t>
            </a:r>
            <a:r>
              <a:rPr lang="ru-RU" b="1" dirty="0">
                <a:solidFill>
                  <a:srgbClr val="7030A0"/>
                </a:solidFill>
              </a:rPr>
              <a:t>, 1 </a:t>
            </a:r>
            <a:r>
              <a:rPr lang="ru-RU" b="1" dirty="0" err="1">
                <a:solidFill>
                  <a:srgbClr val="7030A0"/>
                </a:solidFill>
              </a:rPr>
              <a:t>учениця</a:t>
            </a:r>
            <a:r>
              <a:rPr lang="ru-RU" b="1" dirty="0">
                <a:solidFill>
                  <a:srgbClr val="7030A0"/>
                </a:solidFill>
              </a:rPr>
              <a:t> ІЗОШ №12 </a:t>
            </a:r>
            <a:r>
              <a:rPr lang="ru-RU" b="1" dirty="0" err="1">
                <a:solidFill>
                  <a:srgbClr val="7030A0"/>
                </a:solidFill>
              </a:rPr>
              <a:t>перебуває</a:t>
            </a:r>
            <a:r>
              <a:rPr lang="ru-RU" b="1" dirty="0">
                <a:solidFill>
                  <a:srgbClr val="7030A0"/>
                </a:solidFill>
              </a:rPr>
              <a:t> за кордоном.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137160" indent="0">
              <a:buNone/>
            </a:pPr>
            <a:r>
              <a:rPr lang="ru-RU" b="1" dirty="0" err="1" smtClean="0">
                <a:solidFill>
                  <a:srgbClr val="7030A0"/>
                </a:solidFill>
              </a:rPr>
              <a:t>Відмов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у </a:t>
            </a:r>
            <a:r>
              <a:rPr lang="ru-RU" b="1" dirty="0" err="1">
                <a:solidFill>
                  <a:srgbClr val="7030A0"/>
                </a:solidFill>
              </a:rPr>
              <a:t>реєстрації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учнів</a:t>
            </a:r>
            <a:r>
              <a:rPr lang="ru-RU" b="1" dirty="0">
                <a:solidFill>
                  <a:srgbClr val="7030A0"/>
                </a:solidFill>
              </a:rPr>
              <a:t> 11 </a:t>
            </a:r>
            <a:r>
              <a:rPr lang="ru-RU" b="1" dirty="0" err="1">
                <a:solidFill>
                  <a:srgbClr val="7030A0"/>
                </a:solidFill>
              </a:rPr>
              <a:t>класів</a:t>
            </a:r>
            <a:r>
              <a:rPr lang="ru-RU" b="1" dirty="0">
                <a:solidFill>
                  <a:srgbClr val="7030A0"/>
                </a:solidFill>
              </a:rPr>
              <a:t> ЗЗСО </a:t>
            </a:r>
            <a:r>
              <a:rPr lang="ru-RU" b="1" dirty="0" err="1">
                <a:solidFill>
                  <a:srgbClr val="7030A0"/>
                </a:solidFill>
              </a:rPr>
              <a:t>міста</a:t>
            </a:r>
            <a:r>
              <a:rPr lang="ru-RU" b="1" dirty="0">
                <a:solidFill>
                  <a:srgbClr val="7030A0"/>
                </a:solidFill>
              </a:rPr>
              <a:t> для </a:t>
            </a:r>
            <a:r>
              <a:rPr lang="ru-RU" b="1" dirty="0" err="1">
                <a:solidFill>
                  <a:srgbClr val="7030A0"/>
                </a:solidFill>
              </a:rPr>
              <a:t>участі</a:t>
            </a:r>
            <a:r>
              <a:rPr lang="ru-RU" b="1" dirty="0">
                <a:solidFill>
                  <a:srgbClr val="7030A0"/>
                </a:solidFill>
              </a:rPr>
              <a:t> в </a:t>
            </a:r>
            <a:r>
              <a:rPr lang="ru-RU" b="1" dirty="0" err="1">
                <a:solidFill>
                  <a:srgbClr val="7030A0"/>
                </a:solidFill>
              </a:rPr>
              <a:t>зовнішньому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незалежному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оцінюванні</a:t>
            </a:r>
            <a:r>
              <a:rPr lang="ru-RU" b="1" dirty="0">
                <a:solidFill>
                  <a:srgbClr val="7030A0"/>
                </a:solidFill>
              </a:rPr>
              <a:t> та </a:t>
            </a:r>
            <a:r>
              <a:rPr lang="ru-RU" b="1" dirty="0" err="1">
                <a:solidFill>
                  <a:srgbClr val="7030A0"/>
                </a:solidFill>
              </a:rPr>
              <a:t>зауважень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від</a:t>
            </a:r>
            <a:r>
              <a:rPr lang="ru-RU" b="1" dirty="0">
                <a:solidFill>
                  <a:srgbClr val="7030A0"/>
                </a:solidFill>
              </a:rPr>
              <a:t> ХРЦОЯО не </a:t>
            </a:r>
            <a:r>
              <a:rPr lang="ru-RU" b="1" dirty="0" err="1">
                <a:solidFill>
                  <a:srgbClr val="7030A0"/>
                </a:solidFill>
              </a:rPr>
              <a:t>було</a:t>
            </a:r>
            <a:r>
              <a:rPr lang="ru-RU" b="1" dirty="0">
                <a:solidFill>
                  <a:srgbClr val="7030A0"/>
                </a:solidFill>
              </a:rPr>
              <a:t>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02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6699"/>
                </a:solidFill>
                <a:effectLst/>
              </a:rPr>
              <a:t>Участь </a:t>
            </a:r>
            <a:r>
              <a:rPr lang="ru-RU" dirty="0" err="1">
                <a:solidFill>
                  <a:srgbClr val="006699"/>
                </a:solidFill>
                <a:effectLst/>
              </a:rPr>
              <a:t>учнів</a:t>
            </a:r>
            <a:r>
              <a:rPr lang="ru-RU" dirty="0">
                <a:solidFill>
                  <a:srgbClr val="006699"/>
                </a:solidFill>
                <a:effectLst/>
              </a:rPr>
              <a:t> 11 </a:t>
            </a:r>
            <a:r>
              <a:rPr lang="ru-RU" dirty="0" err="1">
                <a:solidFill>
                  <a:srgbClr val="006699"/>
                </a:solidFill>
                <a:effectLst/>
              </a:rPr>
              <a:t>класів</a:t>
            </a:r>
            <a:r>
              <a:rPr lang="ru-RU" dirty="0">
                <a:solidFill>
                  <a:srgbClr val="006699"/>
                </a:solidFill>
                <a:effectLst/>
              </a:rPr>
              <a:t> ЗЗСО </a:t>
            </a:r>
            <a:r>
              <a:rPr lang="ru-RU" dirty="0" smtClean="0">
                <a:solidFill>
                  <a:srgbClr val="006699"/>
                </a:solidFill>
                <a:effectLst/>
              </a:rPr>
              <a:t/>
            </a:r>
            <a:br>
              <a:rPr lang="ru-RU" dirty="0" smtClean="0">
                <a:solidFill>
                  <a:srgbClr val="006699"/>
                </a:solidFill>
                <a:effectLst/>
              </a:rPr>
            </a:br>
            <a:r>
              <a:rPr lang="ru-RU" dirty="0" err="1" smtClean="0">
                <a:solidFill>
                  <a:srgbClr val="006699"/>
                </a:solidFill>
                <a:effectLst/>
              </a:rPr>
              <a:t>міста</a:t>
            </a:r>
            <a:r>
              <a:rPr lang="ru-RU" dirty="0" smtClean="0">
                <a:solidFill>
                  <a:srgbClr val="006699"/>
                </a:solidFill>
                <a:effectLst/>
              </a:rPr>
              <a:t> </a:t>
            </a:r>
            <a:r>
              <a:rPr lang="ru-RU" dirty="0">
                <a:solidFill>
                  <a:srgbClr val="006699"/>
                </a:solidFill>
                <a:effectLst/>
              </a:rPr>
              <a:t>у ЗНО-2018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9694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06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  <a:effectLst/>
              </a:rPr>
              <a:t>Участь </a:t>
            </a:r>
            <a:r>
              <a:rPr lang="ru-RU" dirty="0" err="1">
                <a:solidFill>
                  <a:schemeClr val="accent1"/>
                </a:solidFill>
                <a:effectLst/>
              </a:rPr>
              <a:t>випускників</a:t>
            </a:r>
            <a:r>
              <a:rPr lang="ru-RU" dirty="0">
                <a:solidFill>
                  <a:schemeClr val="accent1"/>
                </a:solidFill>
                <a:effectLst/>
              </a:rPr>
              <a:t> у </a:t>
            </a:r>
            <a:r>
              <a:rPr lang="ru-RU" dirty="0" err="1">
                <a:solidFill>
                  <a:schemeClr val="accent1"/>
                </a:solidFill>
                <a:effectLst/>
              </a:rPr>
              <a:t>складанні</a:t>
            </a:r>
            <a:r>
              <a:rPr lang="ru-RU" dirty="0">
                <a:solidFill>
                  <a:schemeClr val="accent1"/>
                </a:solidFill>
                <a:effectLst/>
              </a:rPr>
              <a:t> ДПА/ЗНО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4162"/>
            <a:ext cx="799288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>
                <a:solidFill>
                  <a:srgbClr val="7030A0"/>
                </a:solidFill>
              </a:rPr>
              <a:t>З 22.05.2018 по 13.06.2018 </a:t>
            </a:r>
            <a:r>
              <a:rPr lang="ru-RU" sz="2900" dirty="0" err="1">
                <a:solidFill>
                  <a:srgbClr val="7030A0"/>
                </a:solidFill>
              </a:rPr>
              <a:t>учні</a:t>
            </a:r>
            <a:r>
              <a:rPr lang="ru-RU" sz="2900" dirty="0">
                <a:solidFill>
                  <a:srgbClr val="7030A0"/>
                </a:solidFill>
              </a:rPr>
              <a:t> 11 </a:t>
            </a:r>
            <a:r>
              <a:rPr lang="ru-RU" sz="2900" dirty="0" err="1">
                <a:solidFill>
                  <a:srgbClr val="7030A0"/>
                </a:solidFill>
              </a:rPr>
              <a:t>класів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закладів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освіти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міста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складали</a:t>
            </a:r>
            <a:r>
              <a:rPr lang="ru-RU" sz="2900" dirty="0">
                <a:solidFill>
                  <a:srgbClr val="7030A0"/>
                </a:solidFill>
              </a:rPr>
              <a:t> ЗНО:</a:t>
            </a:r>
          </a:p>
          <a:p>
            <a:r>
              <a:rPr lang="ru-RU" sz="2900" dirty="0">
                <a:solidFill>
                  <a:srgbClr val="7030A0"/>
                </a:solidFill>
              </a:rPr>
              <a:t>- у </a:t>
            </a:r>
            <a:r>
              <a:rPr lang="ru-RU" sz="2900" dirty="0" err="1">
                <a:solidFill>
                  <a:srgbClr val="7030A0"/>
                </a:solidFill>
              </a:rPr>
              <a:t>м.Балаклія</a:t>
            </a:r>
            <a:r>
              <a:rPr lang="ru-RU" sz="2900" dirty="0">
                <a:solidFill>
                  <a:srgbClr val="7030A0"/>
                </a:solidFill>
              </a:rPr>
              <a:t> – математику (</a:t>
            </a:r>
            <a:r>
              <a:rPr lang="ru-RU" sz="2900" dirty="0" err="1">
                <a:solidFill>
                  <a:srgbClr val="7030A0"/>
                </a:solidFill>
              </a:rPr>
              <a:t>складали</a:t>
            </a:r>
            <a:r>
              <a:rPr lang="ru-RU" sz="2900" dirty="0">
                <a:solidFill>
                  <a:srgbClr val="7030A0"/>
                </a:solidFill>
              </a:rPr>
              <a:t> 114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, з них 88 </a:t>
            </a:r>
            <a:r>
              <a:rPr lang="ru-RU" sz="2900" dirty="0" err="1">
                <a:solidFill>
                  <a:srgbClr val="7030A0"/>
                </a:solidFill>
              </a:rPr>
              <a:t>чол</a:t>
            </a:r>
            <a:r>
              <a:rPr lang="ru-RU" sz="2900" dirty="0">
                <a:solidFill>
                  <a:srgbClr val="7030A0"/>
                </a:solidFill>
              </a:rPr>
              <a:t>. </a:t>
            </a:r>
            <a:r>
              <a:rPr lang="ru-RU" sz="2900" dirty="0" err="1">
                <a:solidFill>
                  <a:srgbClr val="7030A0"/>
                </a:solidFill>
              </a:rPr>
              <a:t>обрали</a:t>
            </a:r>
            <a:r>
              <a:rPr lang="ru-RU" sz="2900" dirty="0">
                <a:solidFill>
                  <a:srgbClr val="7030A0"/>
                </a:solidFill>
              </a:rPr>
              <a:t> ДПА у </a:t>
            </a:r>
            <a:r>
              <a:rPr lang="ru-RU" sz="2900" dirty="0" err="1" smtClean="0">
                <a:solidFill>
                  <a:srgbClr val="7030A0"/>
                </a:solidFill>
              </a:rPr>
              <a:t>формі</a:t>
            </a:r>
            <a:r>
              <a:rPr lang="ru-RU" sz="2900" dirty="0" smtClean="0">
                <a:solidFill>
                  <a:srgbClr val="7030A0"/>
                </a:solidFill>
              </a:rPr>
              <a:t> </a:t>
            </a:r>
            <a:r>
              <a:rPr lang="ru-RU" sz="2900" dirty="0">
                <a:solidFill>
                  <a:srgbClr val="7030A0"/>
                </a:solidFill>
              </a:rPr>
              <a:t>ЗНО),</a:t>
            </a:r>
          </a:p>
          <a:p>
            <a:r>
              <a:rPr lang="ru-RU" sz="2900" dirty="0">
                <a:solidFill>
                  <a:srgbClr val="7030A0"/>
                </a:solidFill>
              </a:rPr>
              <a:t>- у </a:t>
            </a:r>
            <a:r>
              <a:rPr lang="ru-RU" sz="2900" dirty="0" err="1">
                <a:solidFill>
                  <a:srgbClr val="7030A0"/>
                </a:solidFill>
              </a:rPr>
              <a:t>м.Ізюм</a:t>
            </a:r>
            <a:r>
              <a:rPr lang="ru-RU" sz="2900" dirty="0">
                <a:solidFill>
                  <a:srgbClr val="7030A0"/>
                </a:solidFill>
              </a:rPr>
              <a:t> - </a:t>
            </a:r>
            <a:r>
              <a:rPr lang="ru-RU" sz="2900" dirty="0" err="1">
                <a:solidFill>
                  <a:srgbClr val="7030A0"/>
                </a:solidFill>
              </a:rPr>
              <a:t>українську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мова</a:t>
            </a:r>
            <a:r>
              <a:rPr lang="ru-RU" sz="2900" dirty="0">
                <a:solidFill>
                  <a:srgbClr val="7030A0"/>
                </a:solidFill>
              </a:rPr>
              <a:t> і </a:t>
            </a:r>
            <a:r>
              <a:rPr lang="ru-RU" sz="2900" dirty="0" err="1">
                <a:solidFill>
                  <a:srgbClr val="7030A0"/>
                </a:solidFill>
              </a:rPr>
              <a:t>літературу</a:t>
            </a:r>
            <a:r>
              <a:rPr lang="ru-RU" sz="2900" dirty="0">
                <a:solidFill>
                  <a:srgbClr val="7030A0"/>
                </a:solidFill>
              </a:rPr>
              <a:t> (</a:t>
            </a:r>
            <a:r>
              <a:rPr lang="ru-RU" sz="2900" dirty="0" err="1">
                <a:solidFill>
                  <a:srgbClr val="7030A0"/>
                </a:solidFill>
              </a:rPr>
              <a:t>складали</a:t>
            </a:r>
            <a:r>
              <a:rPr lang="ru-RU" sz="2900" dirty="0">
                <a:solidFill>
                  <a:srgbClr val="7030A0"/>
                </a:solidFill>
              </a:rPr>
              <a:t> 225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 ДПА/ЗНО) та </a:t>
            </a:r>
            <a:r>
              <a:rPr lang="ru-RU" sz="2900" dirty="0" err="1">
                <a:solidFill>
                  <a:srgbClr val="7030A0"/>
                </a:solidFill>
              </a:rPr>
              <a:t>історію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України</a:t>
            </a:r>
            <a:r>
              <a:rPr lang="ru-RU" sz="2900" dirty="0">
                <a:solidFill>
                  <a:srgbClr val="7030A0"/>
                </a:solidFill>
              </a:rPr>
              <a:t> (</a:t>
            </a:r>
            <a:r>
              <a:rPr lang="ru-RU" sz="2900" dirty="0" err="1">
                <a:solidFill>
                  <a:srgbClr val="7030A0"/>
                </a:solidFill>
              </a:rPr>
              <a:t>складали</a:t>
            </a:r>
            <a:r>
              <a:rPr lang="ru-RU" sz="2900" dirty="0">
                <a:solidFill>
                  <a:srgbClr val="7030A0"/>
                </a:solidFill>
              </a:rPr>
              <a:t> 172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, з них 157 </a:t>
            </a:r>
            <a:r>
              <a:rPr lang="ru-RU" sz="2900" dirty="0" err="1">
                <a:solidFill>
                  <a:srgbClr val="7030A0"/>
                </a:solidFill>
              </a:rPr>
              <a:t>чол</a:t>
            </a:r>
            <a:r>
              <a:rPr lang="ru-RU" sz="2900" dirty="0">
                <a:solidFill>
                  <a:srgbClr val="7030A0"/>
                </a:solidFill>
              </a:rPr>
              <a:t>. ДПА у </a:t>
            </a:r>
            <a:r>
              <a:rPr lang="ru-RU" sz="2900" dirty="0" err="1">
                <a:solidFill>
                  <a:srgbClr val="7030A0"/>
                </a:solidFill>
              </a:rPr>
              <a:t>формі</a:t>
            </a:r>
            <a:r>
              <a:rPr lang="ru-RU" sz="2900" dirty="0">
                <a:solidFill>
                  <a:srgbClr val="7030A0"/>
                </a:solidFill>
              </a:rPr>
              <a:t> ЗНО),</a:t>
            </a:r>
          </a:p>
          <a:p>
            <a:r>
              <a:rPr lang="ru-RU" sz="2900" dirty="0">
                <a:solidFill>
                  <a:srgbClr val="7030A0"/>
                </a:solidFill>
              </a:rPr>
              <a:t>- у </a:t>
            </a:r>
            <a:r>
              <a:rPr lang="ru-RU" sz="2900" dirty="0" err="1">
                <a:solidFill>
                  <a:srgbClr val="7030A0"/>
                </a:solidFill>
              </a:rPr>
              <a:t>м.Харків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іноземні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мови</a:t>
            </a:r>
            <a:r>
              <a:rPr lang="ru-RU" sz="2900" dirty="0">
                <a:solidFill>
                  <a:srgbClr val="7030A0"/>
                </a:solidFill>
              </a:rPr>
              <a:t> (</a:t>
            </a:r>
            <a:r>
              <a:rPr lang="ru-RU" sz="2900" dirty="0" err="1">
                <a:solidFill>
                  <a:srgbClr val="7030A0"/>
                </a:solidFill>
              </a:rPr>
              <a:t>німецьку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мову</a:t>
            </a:r>
            <a:r>
              <a:rPr lang="ru-RU" sz="2900" dirty="0">
                <a:solidFill>
                  <a:srgbClr val="7030A0"/>
                </a:solidFill>
              </a:rPr>
              <a:t> - 2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 ДПА у </a:t>
            </a:r>
            <a:r>
              <a:rPr lang="ru-RU" sz="2900" dirty="0" err="1">
                <a:solidFill>
                  <a:srgbClr val="7030A0"/>
                </a:solidFill>
              </a:rPr>
              <a:t>формі</a:t>
            </a:r>
            <a:r>
              <a:rPr lang="ru-RU" sz="2900" dirty="0">
                <a:solidFill>
                  <a:srgbClr val="7030A0"/>
                </a:solidFill>
              </a:rPr>
              <a:t> ЗНО, </a:t>
            </a:r>
            <a:r>
              <a:rPr lang="ru-RU" sz="2900" dirty="0" err="1">
                <a:solidFill>
                  <a:srgbClr val="7030A0"/>
                </a:solidFill>
              </a:rPr>
              <a:t>англійську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мову</a:t>
            </a:r>
            <a:r>
              <a:rPr lang="ru-RU" sz="2900" dirty="0">
                <a:solidFill>
                  <a:srgbClr val="7030A0"/>
                </a:solidFill>
              </a:rPr>
              <a:t> – 90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, з них 61 </a:t>
            </a:r>
            <a:r>
              <a:rPr lang="ru-RU" sz="2900" dirty="0" err="1">
                <a:solidFill>
                  <a:srgbClr val="7030A0"/>
                </a:solidFill>
              </a:rPr>
              <a:t>чол</a:t>
            </a:r>
            <a:r>
              <a:rPr lang="ru-RU" sz="2900" dirty="0">
                <a:solidFill>
                  <a:srgbClr val="7030A0"/>
                </a:solidFill>
              </a:rPr>
              <a:t>. ДПА у </a:t>
            </a:r>
            <a:r>
              <a:rPr lang="ru-RU" sz="2900" dirty="0" err="1">
                <a:solidFill>
                  <a:srgbClr val="7030A0"/>
                </a:solidFill>
              </a:rPr>
              <a:t>формі</a:t>
            </a:r>
            <a:r>
              <a:rPr lang="ru-RU" sz="2900" dirty="0">
                <a:solidFill>
                  <a:srgbClr val="7030A0"/>
                </a:solidFill>
              </a:rPr>
              <a:t> ЗНО), </a:t>
            </a:r>
            <a:r>
              <a:rPr lang="ru-RU" sz="2900" dirty="0" err="1">
                <a:solidFill>
                  <a:srgbClr val="7030A0"/>
                </a:solidFill>
              </a:rPr>
              <a:t>біологію</a:t>
            </a:r>
            <a:r>
              <a:rPr lang="ru-RU" sz="2900" dirty="0">
                <a:solidFill>
                  <a:srgbClr val="7030A0"/>
                </a:solidFill>
              </a:rPr>
              <a:t> (79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, з них 68 </a:t>
            </a:r>
            <a:r>
              <a:rPr lang="ru-RU" sz="2900" dirty="0" err="1">
                <a:solidFill>
                  <a:srgbClr val="7030A0"/>
                </a:solidFill>
              </a:rPr>
              <a:t>чол</a:t>
            </a:r>
            <a:r>
              <a:rPr lang="ru-RU" sz="2900" dirty="0">
                <a:solidFill>
                  <a:srgbClr val="7030A0"/>
                </a:solidFill>
              </a:rPr>
              <a:t>. ДПА у </a:t>
            </a:r>
            <a:r>
              <a:rPr lang="ru-RU" sz="2900" dirty="0" err="1">
                <a:solidFill>
                  <a:srgbClr val="7030A0"/>
                </a:solidFill>
              </a:rPr>
              <a:t>формі</a:t>
            </a:r>
            <a:r>
              <a:rPr lang="ru-RU" sz="2900" dirty="0">
                <a:solidFill>
                  <a:srgbClr val="7030A0"/>
                </a:solidFill>
              </a:rPr>
              <a:t> ЗНО), </a:t>
            </a:r>
            <a:r>
              <a:rPr lang="ru-RU" sz="2900" dirty="0" err="1">
                <a:solidFill>
                  <a:srgbClr val="7030A0"/>
                </a:solidFill>
              </a:rPr>
              <a:t>географію</a:t>
            </a:r>
            <a:r>
              <a:rPr lang="ru-RU" sz="2900" dirty="0">
                <a:solidFill>
                  <a:srgbClr val="7030A0"/>
                </a:solidFill>
              </a:rPr>
              <a:t> (84 </a:t>
            </a:r>
            <a:r>
              <a:rPr lang="ru-RU" sz="2900" dirty="0" err="1">
                <a:solidFill>
                  <a:srgbClr val="7030A0"/>
                </a:solidFill>
              </a:rPr>
              <a:t>випускника</a:t>
            </a:r>
            <a:r>
              <a:rPr lang="ru-RU" sz="2900" dirty="0">
                <a:solidFill>
                  <a:srgbClr val="7030A0"/>
                </a:solidFill>
              </a:rPr>
              <a:t>, з них 55 </a:t>
            </a:r>
            <a:r>
              <a:rPr lang="ru-RU" sz="2900" dirty="0" err="1">
                <a:solidFill>
                  <a:srgbClr val="7030A0"/>
                </a:solidFill>
              </a:rPr>
              <a:t>чол</a:t>
            </a:r>
            <a:r>
              <a:rPr lang="ru-RU" sz="2900" dirty="0">
                <a:solidFill>
                  <a:srgbClr val="7030A0"/>
                </a:solidFill>
              </a:rPr>
              <a:t>. ДПА у </a:t>
            </a:r>
            <a:r>
              <a:rPr lang="ru-RU" sz="2900" dirty="0" err="1">
                <a:solidFill>
                  <a:srgbClr val="7030A0"/>
                </a:solidFill>
              </a:rPr>
              <a:t>формі</a:t>
            </a:r>
            <a:r>
              <a:rPr lang="ru-RU" sz="2900" dirty="0">
                <a:solidFill>
                  <a:srgbClr val="7030A0"/>
                </a:solidFill>
              </a:rPr>
              <a:t> ЗНО), </a:t>
            </a:r>
            <a:r>
              <a:rPr lang="ru-RU" sz="2900" dirty="0" err="1">
                <a:solidFill>
                  <a:srgbClr val="7030A0"/>
                </a:solidFill>
              </a:rPr>
              <a:t>фізику</a:t>
            </a:r>
            <a:r>
              <a:rPr lang="ru-RU" sz="2900" dirty="0">
                <a:solidFill>
                  <a:srgbClr val="7030A0"/>
                </a:solidFill>
              </a:rPr>
              <a:t> (29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, з них 19 </a:t>
            </a:r>
            <a:r>
              <a:rPr lang="ru-RU" sz="2900" dirty="0" err="1">
                <a:solidFill>
                  <a:srgbClr val="7030A0"/>
                </a:solidFill>
              </a:rPr>
              <a:t>чол</a:t>
            </a:r>
            <a:r>
              <a:rPr lang="ru-RU" sz="2900" dirty="0">
                <a:solidFill>
                  <a:srgbClr val="7030A0"/>
                </a:solidFill>
              </a:rPr>
              <a:t>. ДПА у </a:t>
            </a:r>
            <a:r>
              <a:rPr lang="ru-RU" sz="2900" dirty="0" err="1">
                <a:solidFill>
                  <a:srgbClr val="7030A0"/>
                </a:solidFill>
              </a:rPr>
              <a:t>формі</a:t>
            </a:r>
            <a:r>
              <a:rPr lang="ru-RU" sz="2900" dirty="0">
                <a:solidFill>
                  <a:srgbClr val="7030A0"/>
                </a:solidFill>
              </a:rPr>
              <a:t> ЗНО), </a:t>
            </a:r>
            <a:r>
              <a:rPr lang="ru-RU" sz="2900" dirty="0" err="1">
                <a:solidFill>
                  <a:srgbClr val="7030A0"/>
                </a:solidFill>
              </a:rPr>
              <a:t>хімію</a:t>
            </a:r>
            <a:r>
              <a:rPr lang="ru-RU" sz="2900" dirty="0">
                <a:solidFill>
                  <a:srgbClr val="7030A0"/>
                </a:solidFill>
              </a:rPr>
              <a:t> (12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 ЗНО).</a:t>
            </a:r>
          </a:p>
          <a:p>
            <a:r>
              <a:rPr lang="ru-RU" sz="2900" dirty="0" err="1">
                <a:solidFill>
                  <a:srgbClr val="7030A0"/>
                </a:solidFill>
              </a:rPr>
              <a:t>Українську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мову</a:t>
            </a:r>
            <a:r>
              <a:rPr lang="ru-RU" sz="2900" dirty="0">
                <a:solidFill>
                  <a:srgbClr val="7030A0"/>
                </a:solidFill>
              </a:rPr>
              <a:t> та </a:t>
            </a:r>
            <a:r>
              <a:rPr lang="ru-RU" sz="2900" dirty="0" err="1">
                <a:solidFill>
                  <a:srgbClr val="7030A0"/>
                </a:solidFill>
              </a:rPr>
              <a:t>літературу</a:t>
            </a:r>
            <a:r>
              <a:rPr lang="ru-RU" sz="2900" dirty="0">
                <a:solidFill>
                  <a:srgbClr val="7030A0"/>
                </a:solidFill>
              </a:rPr>
              <a:t>, як </a:t>
            </a:r>
            <a:r>
              <a:rPr lang="ru-RU" sz="2900" dirty="0" err="1">
                <a:solidFill>
                  <a:srgbClr val="7030A0"/>
                </a:solidFill>
              </a:rPr>
              <a:t>відомо</a:t>
            </a:r>
            <a:r>
              <a:rPr lang="ru-RU" sz="2900" dirty="0">
                <a:solidFill>
                  <a:srgbClr val="7030A0"/>
                </a:solidFill>
              </a:rPr>
              <a:t>, </a:t>
            </a:r>
            <a:r>
              <a:rPr lang="ru-RU" sz="2900" dirty="0" err="1">
                <a:solidFill>
                  <a:srgbClr val="7030A0"/>
                </a:solidFill>
              </a:rPr>
              <a:t>складали</a:t>
            </a:r>
            <a:r>
              <a:rPr lang="ru-RU" sz="2900" dirty="0">
                <a:solidFill>
                  <a:srgbClr val="7030A0"/>
                </a:solidFill>
              </a:rPr>
              <a:t> 100%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, 51% </a:t>
            </a:r>
            <a:r>
              <a:rPr lang="ru-RU" sz="2900" dirty="0" err="1">
                <a:solidFill>
                  <a:srgbClr val="7030A0"/>
                </a:solidFill>
              </a:rPr>
              <a:t>випускників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обрали</a:t>
            </a:r>
            <a:r>
              <a:rPr lang="ru-RU" sz="2900" dirty="0">
                <a:solidFill>
                  <a:srgbClr val="7030A0"/>
                </a:solidFill>
              </a:rPr>
              <a:t> математику,  76 % - </a:t>
            </a:r>
            <a:r>
              <a:rPr lang="ru-RU" sz="2900" dirty="0" err="1">
                <a:solidFill>
                  <a:srgbClr val="7030A0"/>
                </a:solidFill>
              </a:rPr>
              <a:t>історію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України</a:t>
            </a:r>
            <a:r>
              <a:rPr lang="ru-RU" sz="2900" dirty="0">
                <a:solidFill>
                  <a:srgbClr val="7030A0"/>
                </a:solidFill>
              </a:rPr>
              <a:t>, 41% - </a:t>
            </a:r>
            <a:r>
              <a:rPr lang="ru-RU" sz="2900" dirty="0" err="1">
                <a:solidFill>
                  <a:srgbClr val="7030A0"/>
                </a:solidFill>
              </a:rPr>
              <a:t>іноземні</a:t>
            </a:r>
            <a:r>
              <a:rPr lang="ru-RU" sz="2900" dirty="0">
                <a:solidFill>
                  <a:srgbClr val="7030A0"/>
                </a:solidFill>
              </a:rPr>
              <a:t> </a:t>
            </a:r>
            <a:r>
              <a:rPr lang="ru-RU" sz="2900" dirty="0" err="1">
                <a:solidFill>
                  <a:srgbClr val="7030A0"/>
                </a:solidFill>
              </a:rPr>
              <a:t>мови</a:t>
            </a:r>
            <a:r>
              <a:rPr lang="ru-RU" sz="2900" dirty="0">
                <a:solidFill>
                  <a:srgbClr val="7030A0"/>
                </a:solidFill>
              </a:rPr>
              <a:t>, 35 % - </a:t>
            </a:r>
            <a:r>
              <a:rPr lang="ru-RU" sz="2900" dirty="0" err="1">
                <a:solidFill>
                  <a:srgbClr val="7030A0"/>
                </a:solidFill>
              </a:rPr>
              <a:t>біологію</a:t>
            </a:r>
            <a:r>
              <a:rPr lang="ru-RU" sz="2900" dirty="0">
                <a:solidFill>
                  <a:srgbClr val="7030A0"/>
                </a:solidFill>
              </a:rPr>
              <a:t>, 37 % - </a:t>
            </a:r>
            <a:r>
              <a:rPr lang="ru-RU" sz="2900" dirty="0" err="1">
                <a:solidFill>
                  <a:srgbClr val="7030A0"/>
                </a:solidFill>
              </a:rPr>
              <a:t>географію</a:t>
            </a:r>
            <a:r>
              <a:rPr lang="ru-RU" sz="2900" dirty="0">
                <a:solidFill>
                  <a:srgbClr val="7030A0"/>
                </a:solidFill>
              </a:rPr>
              <a:t>, 13% - </a:t>
            </a:r>
            <a:r>
              <a:rPr lang="ru-RU" sz="2900" dirty="0" err="1">
                <a:solidFill>
                  <a:srgbClr val="7030A0"/>
                </a:solidFill>
              </a:rPr>
              <a:t>фізику</a:t>
            </a:r>
            <a:r>
              <a:rPr lang="ru-RU" sz="2900" dirty="0">
                <a:solidFill>
                  <a:srgbClr val="7030A0"/>
                </a:solidFill>
              </a:rPr>
              <a:t>, </a:t>
            </a:r>
            <a:r>
              <a:rPr lang="ru-RU" sz="2900" dirty="0" err="1">
                <a:solidFill>
                  <a:srgbClr val="7030A0"/>
                </a:solidFill>
              </a:rPr>
              <a:t>лише</a:t>
            </a:r>
            <a:r>
              <a:rPr lang="ru-RU" sz="2900" dirty="0">
                <a:solidFill>
                  <a:srgbClr val="7030A0"/>
                </a:solidFill>
              </a:rPr>
              <a:t> 5% - </a:t>
            </a:r>
            <a:r>
              <a:rPr lang="ru-RU" sz="2900" dirty="0" err="1">
                <a:solidFill>
                  <a:srgbClr val="7030A0"/>
                </a:solidFill>
              </a:rPr>
              <a:t>хімію</a:t>
            </a:r>
            <a:r>
              <a:rPr lang="ru-RU" sz="2900" dirty="0">
                <a:solidFill>
                  <a:srgbClr val="7030A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9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  <a:effectLst/>
              </a:rPr>
              <a:t>Участь </a:t>
            </a:r>
            <a:r>
              <a:rPr lang="ru-RU" dirty="0" err="1">
                <a:solidFill>
                  <a:schemeClr val="accent1"/>
                </a:solidFill>
                <a:effectLst/>
              </a:rPr>
              <a:t>випускників</a:t>
            </a:r>
            <a:r>
              <a:rPr lang="ru-RU" dirty="0">
                <a:solidFill>
                  <a:schemeClr val="accent1"/>
                </a:solidFill>
                <a:effectLst/>
              </a:rPr>
              <a:t> у </a:t>
            </a:r>
            <a:r>
              <a:rPr lang="ru-RU" dirty="0" err="1">
                <a:solidFill>
                  <a:schemeClr val="accent1"/>
                </a:solidFill>
                <a:effectLst/>
              </a:rPr>
              <a:t>складанні</a:t>
            </a:r>
            <a:r>
              <a:rPr lang="ru-RU" dirty="0">
                <a:solidFill>
                  <a:schemeClr val="accent1"/>
                </a:solidFill>
                <a:effectLst/>
              </a:rPr>
              <a:t> ДПА/ЗНО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err="1">
                <a:solidFill>
                  <a:srgbClr val="7030A0"/>
                </a:solidFill>
              </a:rPr>
              <a:t>Українську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>
                <a:solidFill>
                  <a:srgbClr val="7030A0"/>
                </a:solidFill>
              </a:rPr>
              <a:t>мову</a:t>
            </a:r>
            <a:r>
              <a:rPr lang="ru-RU" sz="3600" dirty="0">
                <a:solidFill>
                  <a:srgbClr val="7030A0"/>
                </a:solidFill>
              </a:rPr>
              <a:t> та </a:t>
            </a:r>
            <a:r>
              <a:rPr lang="ru-RU" sz="3600" dirty="0" err="1">
                <a:solidFill>
                  <a:srgbClr val="7030A0"/>
                </a:solidFill>
              </a:rPr>
              <a:t>літературу</a:t>
            </a:r>
            <a:r>
              <a:rPr lang="ru-RU" sz="3600" dirty="0">
                <a:solidFill>
                  <a:srgbClr val="7030A0"/>
                </a:solidFill>
              </a:rPr>
              <a:t>, як </a:t>
            </a:r>
            <a:r>
              <a:rPr lang="ru-RU" sz="3600" dirty="0" err="1">
                <a:solidFill>
                  <a:srgbClr val="7030A0"/>
                </a:solidFill>
              </a:rPr>
              <a:t>відомо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складали</a:t>
            </a:r>
            <a:r>
              <a:rPr lang="ru-RU" sz="3600" dirty="0">
                <a:solidFill>
                  <a:srgbClr val="7030A0"/>
                </a:solidFill>
              </a:rPr>
              <a:t> 100% </a:t>
            </a:r>
            <a:r>
              <a:rPr lang="ru-RU" sz="3600" dirty="0" err="1">
                <a:solidFill>
                  <a:srgbClr val="7030A0"/>
                </a:solidFill>
              </a:rPr>
              <a:t>випускників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51</a:t>
            </a:r>
            <a:r>
              <a:rPr lang="ru-RU" sz="3600" dirty="0">
                <a:solidFill>
                  <a:srgbClr val="7030A0"/>
                </a:solidFill>
              </a:rPr>
              <a:t>% </a:t>
            </a:r>
            <a:r>
              <a:rPr lang="ru-RU" sz="3600" dirty="0" err="1">
                <a:solidFill>
                  <a:srgbClr val="7030A0"/>
                </a:solidFill>
              </a:rPr>
              <a:t>випускників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>
                <a:solidFill>
                  <a:srgbClr val="7030A0"/>
                </a:solidFill>
              </a:rPr>
              <a:t>обрали</a:t>
            </a:r>
            <a:r>
              <a:rPr lang="ru-RU" sz="3600" dirty="0">
                <a:solidFill>
                  <a:srgbClr val="7030A0"/>
                </a:solidFill>
              </a:rPr>
              <a:t> математику, 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76 % - </a:t>
            </a:r>
            <a:r>
              <a:rPr lang="ru-RU" sz="3600" dirty="0" err="1">
                <a:solidFill>
                  <a:srgbClr val="7030A0"/>
                </a:solidFill>
              </a:rPr>
              <a:t>історію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>
                <a:solidFill>
                  <a:srgbClr val="7030A0"/>
                </a:solidFill>
              </a:rPr>
              <a:t>України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41</a:t>
            </a:r>
            <a:r>
              <a:rPr lang="ru-RU" sz="3600" dirty="0">
                <a:solidFill>
                  <a:srgbClr val="7030A0"/>
                </a:solidFill>
              </a:rPr>
              <a:t>% - </a:t>
            </a:r>
            <a:r>
              <a:rPr lang="ru-RU" sz="3600" dirty="0" err="1">
                <a:solidFill>
                  <a:srgbClr val="7030A0"/>
                </a:solidFill>
              </a:rPr>
              <a:t>іноземні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>
                <a:solidFill>
                  <a:srgbClr val="7030A0"/>
                </a:solidFill>
              </a:rPr>
              <a:t>мови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35 </a:t>
            </a:r>
            <a:r>
              <a:rPr lang="ru-RU" sz="3600" dirty="0">
                <a:solidFill>
                  <a:srgbClr val="7030A0"/>
                </a:solidFill>
              </a:rPr>
              <a:t>% - </a:t>
            </a:r>
            <a:r>
              <a:rPr lang="ru-RU" sz="3600" dirty="0" err="1">
                <a:solidFill>
                  <a:srgbClr val="7030A0"/>
                </a:solidFill>
              </a:rPr>
              <a:t>біологію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37 </a:t>
            </a:r>
            <a:r>
              <a:rPr lang="ru-RU" sz="3600" dirty="0">
                <a:solidFill>
                  <a:srgbClr val="7030A0"/>
                </a:solidFill>
              </a:rPr>
              <a:t>% - </a:t>
            </a:r>
            <a:r>
              <a:rPr lang="ru-RU" sz="3600" dirty="0" err="1">
                <a:solidFill>
                  <a:srgbClr val="7030A0"/>
                </a:solidFill>
              </a:rPr>
              <a:t>географію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13</a:t>
            </a:r>
            <a:r>
              <a:rPr lang="ru-RU" sz="3600" dirty="0">
                <a:solidFill>
                  <a:srgbClr val="7030A0"/>
                </a:solidFill>
              </a:rPr>
              <a:t>% - </a:t>
            </a:r>
            <a:r>
              <a:rPr lang="ru-RU" sz="3600" dirty="0" err="1">
                <a:solidFill>
                  <a:srgbClr val="7030A0"/>
                </a:solidFill>
              </a:rPr>
              <a:t>фізику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err="1" smtClean="0">
                <a:solidFill>
                  <a:srgbClr val="7030A0"/>
                </a:solidFill>
              </a:rPr>
              <a:t>лише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5% - </a:t>
            </a:r>
            <a:r>
              <a:rPr lang="ru-RU" sz="3600" dirty="0" err="1">
                <a:solidFill>
                  <a:srgbClr val="7030A0"/>
                </a:solidFill>
              </a:rPr>
              <a:t>хімію</a:t>
            </a:r>
            <a:r>
              <a:rPr lang="ru-RU" sz="3600" dirty="0">
                <a:solidFill>
                  <a:srgbClr val="7030A0"/>
                </a:solidFill>
              </a:rPr>
              <a:t>.</a:t>
            </a:r>
          </a:p>
          <a:p>
            <a:endParaRPr lang="ru-RU" sz="3600" dirty="0"/>
          </a:p>
        </p:txBody>
      </p:sp>
      <p:pic>
        <p:nvPicPr>
          <p:cNvPr id="4" name="Picture 2" descr="C:\Users\admin\Desktop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2976"/>
            <a:ext cx="3528392" cy="318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06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accent1"/>
                </a:solidFill>
                <a:effectLst/>
              </a:rPr>
              <a:t>Підготовка</a:t>
            </a:r>
            <a:r>
              <a:rPr lang="ru-RU" dirty="0">
                <a:solidFill>
                  <a:schemeClr val="accent1"/>
                </a:solidFill>
                <a:effectLst/>
              </a:rPr>
              <a:t> до </a:t>
            </a:r>
            <a:r>
              <a:rPr lang="ru-RU" dirty="0" err="1">
                <a:solidFill>
                  <a:schemeClr val="accent1"/>
                </a:solidFill>
                <a:effectLst/>
              </a:rPr>
              <a:t>участі</a:t>
            </a:r>
            <a:r>
              <a:rPr lang="ru-RU" dirty="0">
                <a:solidFill>
                  <a:schemeClr val="accent1"/>
                </a:solidFill>
                <a:effectLst/>
              </a:rPr>
              <a:t> у ЗНО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515672" cy="51125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30000"/>
              </a:lnSpc>
              <a:buNone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7030A0"/>
                </a:solidFill>
              </a:rPr>
              <a:t>Направлено </a:t>
            </a:r>
            <a:r>
              <a:rPr lang="ru-RU" dirty="0" err="1">
                <a:solidFill>
                  <a:srgbClr val="7030A0"/>
                </a:solidFill>
              </a:rPr>
              <a:t>листи</a:t>
            </a:r>
            <a:r>
              <a:rPr lang="ru-RU" dirty="0">
                <a:solidFill>
                  <a:srgbClr val="7030A0"/>
                </a:solidFill>
              </a:rPr>
              <a:t>:</a:t>
            </a:r>
          </a:p>
          <a:p>
            <a:r>
              <a:rPr lang="ru-RU" dirty="0">
                <a:solidFill>
                  <a:srgbClr val="7030A0"/>
                </a:solidFill>
              </a:rPr>
              <a:t> до </a:t>
            </a:r>
            <a:r>
              <a:rPr lang="ru-RU" dirty="0" err="1">
                <a:solidFill>
                  <a:srgbClr val="7030A0"/>
                </a:solidFill>
              </a:rPr>
              <a:t>Управління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патрульної</a:t>
            </a:r>
            <a:r>
              <a:rPr lang="ru-RU" dirty="0">
                <a:solidFill>
                  <a:srgbClr val="7030A0"/>
                </a:solidFill>
              </a:rPr>
              <a:t>  </a:t>
            </a:r>
            <a:r>
              <a:rPr lang="ru-RU" dirty="0" err="1">
                <a:solidFill>
                  <a:srgbClr val="7030A0"/>
                </a:solidFill>
              </a:rPr>
              <a:t>поліції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Харківській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області</a:t>
            </a:r>
            <a:r>
              <a:rPr lang="ru-RU" dirty="0">
                <a:solidFill>
                  <a:srgbClr val="7030A0"/>
                </a:solidFill>
              </a:rPr>
              <a:t> Департаменту </a:t>
            </a:r>
            <a:r>
              <a:rPr lang="ru-RU" dirty="0" err="1">
                <a:solidFill>
                  <a:srgbClr val="7030A0"/>
                </a:solidFill>
              </a:rPr>
              <a:t>патрульної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поліції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</a:t>
            </a:r>
            <a:r>
              <a:rPr lang="ru-RU" dirty="0">
                <a:solidFill>
                  <a:srgbClr val="7030A0"/>
                </a:solidFill>
              </a:rPr>
              <a:t> 18.05.2018 №01-17/1278 «Про </a:t>
            </a:r>
            <a:r>
              <a:rPr lang="ru-RU" dirty="0" err="1">
                <a:solidFill>
                  <a:srgbClr val="7030A0"/>
                </a:solidFill>
              </a:rPr>
              <a:t>погодження</a:t>
            </a:r>
            <a:r>
              <a:rPr lang="ru-RU" dirty="0">
                <a:solidFill>
                  <a:srgbClr val="7030A0"/>
                </a:solidFill>
              </a:rPr>
              <a:t> маршруту </a:t>
            </a:r>
            <a:r>
              <a:rPr lang="ru-RU" dirty="0" err="1">
                <a:solidFill>
                  <a:srgbClr val="7030A0"/>
                </a:solidFill>
              </a:rPr>
              <a:t>руху</a:t>
            </a:r>
            <a:r>
              <a:rPr lang="ru-RU" dirty="0">
                <a:solidFill>
                  <a:srgbClr val="7030A0"/>
                </a:solidFill>
              </a:rPr>
              <a:t> автотранспорту для </a:t>
            </a:r>
            <a:r>
              <a:rPr lang="ru-RU" dirty="0" err="1">
                <a:solidFill>
                  <a:srgbClr val="7030A0"/>
                </a:solidFill>
              </a:rPr>
              <a:t>перевезення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учасників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зовнішнього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незалежного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оцінювання</a:t>
            </a:r>
            <a:r>
              <a:rPr lang="ru-RU" dirty="0">
                <a:solidFill>
                  <a:srgbClr val="7030A0"/>
                </a:solidFill>
              </a:rPr>
              <a:t>»;</a:t>
            </a:r>
          </a:p>
          <a:p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Ізюмського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відділу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поліції</a:t>
            </a:r>
            <a:r>
              <a:rPr lang="ru-RU" dirty="0">
                <a:solidFill>
                  <a:srgbClr val="7030A0"/>
                </a:solidFill>
              </a:rPr>
              <a:t> Головного </a:t>
            </a:r>
            <a:r>
              <a:rPr lang="ru-RU" dirty="0" err="1">
                <a:solidFill>
                  <a:srgbClr val="7030A0"/>
                </a:solidFill>
              </a:rPr>
              <a:t>управління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Національної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поліції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Харківській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області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</a:t>
            </a:r>
            <a:r>
              <a:rPr lang="ru-RU" dirty="0">
                <a:solidFill>
                  <a:srgbClr val="7030A0"/>
                </a:solidFill>
              </a:rPr>
              <a:t> 10.05.2018 № 01-17/1210 «Про </a:t>
            </a:r>
            <a:r>
              <a:rPr lang="ru-RU" dirty="0" err="1">
                <a:solidFill>
                  <a:srgbClr val="7030A0"/>
                </a:solidFill>
              </a:rPr>
              <a:t>підвезення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учнів</a:t>
            </a:r>
            <a:r>
              <a:rPr lang="ru-RU" dirty="0">
                <a:solidFill>
                  <a:srgbClr val="7030A0"/>
                </a:solidFill>
              </a:rPr>
              <a:t> 11 </a:t>
            </a:r>
            <a:r>
              <a:rPr lang="ru-RU" dirty="0" err="1">
                <a:solidFill>
                  <a:srgbClr val="7030A0"/>
                </a:solidFill>
              </a:rPr>
              <a:t>класів</a:t>
            </a:r>
            <a:r>
              <a:rPr lang="ru-RU" dirty="0">
                <a:solidFill>
                  <a:srgbClr val="7030A0"/>
                </a:solidFill>
              </a:rPr>
              <a:t> до </a:t>
            </a:r>
            <a:r>
              <a:rPr lang="ru-RU" dirty="0" err="1">
                <a:solidFill>
                  <a:srgbClr val="7030A0"/>
                </a:solidFill>
              </a:rPr>
              <a:t>пунктів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проведення</a:t>
            </a:r>
            <a:r>
              <a:rPr lang="ru-RU" dirty="0">
                <a:solidFill>
                  <a:srgbClr val="7030A0"/>
                </a:solidFill>
              </a:rPr>
              <a:t> ЗНО-2018»;</a:t>
            </a:r>
          </a:p>
          <a:p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Ізюмської</a:t>
            </a:r>
            <a:r>
              <a:rPr lang="ru-RU" dirty="0">
                <a:solidFill>
                  <a:srgbClr val="7030A0"/>
                </a:solidFill>
              </a:rPr>
              <a:t>  </a:t>
            </a:r>
            <a:r>
              <a:rPr lang="ru-RU" dirty="0" err="1">
                <a:solidFill>
                  <a:srgbClr val="7030A0"/>
                </a:solidFill>
              </a:rPr>
              <a:t>центральної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міської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лікарні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</a:t>
            </a:r>
            <a:r>
              <a:rPr lang="ru-RU" dirty="0">
                <a:solidFill>
                  <a:srgbClr val="7030A0"/>
                </a:solidFill>
              </a:rPr>
              <a:t> 10.05.2018 №01-17/1209.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03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41248"/>
          </a:xfrm>
        </p:spPr>
        <p:txBody>
          <a:bodyPr>
            <a:normAutofit/>
          </a:bodyPr>
          <a:lstStyle/>
          <a:p>
            <a:r>
              <a:rPr lang="ru-RU" dirty="0" err="1">
                <a:effectLst/>
              </a:rPr>
              <a:t>Супровід</a:t>
            </a:r>
            <a:endParaRPr lang="ru-RU" dirty="0">
              <a:effectLst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298448"/>
            <a:ext cx="2664296" cy="5559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3528" y="1340768"/>
            <a:ext cx="8668072" cy="498383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3200" dirty="0">
                <a:solidFill>
                  <a:srgbClr val="7030A0"/>
                </a:solidFill>
              </a:rPr>
              <a:t>	</a:t>
            </a:r>
            <a:endParaRPr lang="ru-RU" sz="3200" dirty="0" smtClean="0">
              <a:solidFill>
                <a:srgbClr val="7030A0"/>
              </a:solidFill>
            </a:endParaRPr>
          </a:p>
          <a:p>
            <a:pPr marL="137160" indent="0" algn="just">
              <a:buNone/>
            </a:pPr>
            <a:r>
              <a:rPr lang="ru-RU" sz="3200" dirty="0">
                <a:solidFill>
                  <a:srgbClr val="7030A0"/>
                </a:solidFill>
              </a:rPr>
              <a:t>	</a:t>
            </a:r>
            <a:r>
              <a:rPr lang="ru-RU" sz="3200" dirty="0" smtClean="0">
                <a:solidFill>
                  <a:srgbClr val="7030A0"/>
                </a:solidFill>
              </a:rPr>
              <a:t>Кожного </a:t>
            </a:r>
            <a:r>
              <a:rPr lang="ru-RU" sz="3200" dirty="0">
                <a:solidFill>
                  <a:srgbClr val="7030A0"/>
                </a:solidFill>
              </a:rPr>
              <a:t>дня з 22.05 по 11.06.2018, </a:t>
            </a:r>
            <a:r>
              <a:rPr lang="ru-RU" sz="3200" dirty="0" smtClean="0">
                <a:solidFill>
                  <a:srgbClr val="7030A0"/>
                </a:solidFill>
              </a:rPr>
              <a:t>коли </a:t>
            </a:r>
            <a:r>
              <a:rPr lang="ru-RU" sz="3200" dirty="0" err="1" smtClean="0">
                <a:solidFill>
                  <a:srgbClr val="7030A0"/>
                </a:solidFill>
              </a:rPr>
              <a:t>проводилося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>
                <a:solidFill>
                  <a:srgbClr val="7030A0"/>
                </a:solidFill>
              </a:rPr>
              <a:t>ЗНО</a:t>
            </a:r>
            <a:r>
              <a:rPr lang="ru-RU" sz="3200" dirty="0" smtClean="0">
                <a:solidFill>
                  <a:srgbClr val="7030A0"/>
                </a:solidFill>
              </a:rPr>
              <a:t>, </a:t>
            </a:r>
            <a:r>
              <a:rPr lang="ru-RU" sz="3200" dirty="0" err="1">
                <a:solidFill>
                  <a:srgbClr val="7030A0"/>
                </a:solidFill>
              </a:rPr>
              <a:t>було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забезпечено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супровід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автобусів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</a:rPr>
              <a:t>які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>
                <a:solidFill>
                  <a:srgbClr val="7030A0"/>
                </a:solidFill>
              </a:rPr>
              <a:t>перевозили </a:t>
            </a:r>
            <a:r>
              <a:rPr lang="ru-RU" sz="3200" dirty="0" err="1">
                <a:solidFill>
                  <a:srgbClr val="7030A0"/>
                </a:solidFill>
              </a:rPr>
              <a:t>учнів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ru-RU" sz="3200" dirty="0" err="1">
                <a:solidFill>
                  <a:srgbClr val="7030A0"/>
                </a:solidFill>
              </a:rPr>
              <a:t>патрульним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автомобілем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Ізюмського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відділу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поліції</a:t>
            </a:r>
            <a:r>
              <a:rPr lang="ru-RU" sz="3200" dirty="0">
                <a:solidFill>
                  <a:srgbClr val="7030A0"/>
                </a:solidFill>
              </a:rPr>
              <a:t> ГУ НП в </a:t>
            </a:r>
            <a:r>
              <a:rPr lang="ru-RU" sz="3200" dirty="0" err="1">
                <a:solidFill>
                  <a:srgbClr val="7030A0"/>
                </a:solidFill>
              </a:rPr>
              <a:t>Харківській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області</a:t>
            </a:r>
            <a:r>
              <a:rPr lang="ru-RU" sz="3200" dirty="0">
                <a:solidFill>
                  <a:srgbClr val="7030A0"/>
                </a:solidFill>
              </a:rPr>
              <a:t>. </a:t>
            </a:r>
            <a:endParaRPr lang="ru-RU" sz="3200" dirty="0" smtClean="0">
              <a:solidFill>
                <a:srgbClr val="7030A0"/>
              </a:solidFill>
            </a:endParaRPr>
          </a:p>
          <a:p>
            <a:pPr marL="137160" indent="0" algn="just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	</a:t>
            </a:r>
            <a:r>
              <a:rPr lang="ru-RU" sz="3200" dirty="0" err="1" smtClean="0">
                <a:solidFill>
                  <a:srgbClr val="7030A0"/>
                </a:solidFill>
              </a:rPr>
              <a:t>Також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супровід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дітей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здійснювали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медичні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працівники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Ізюмської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центральної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err="1">
                <a:solidFill>
                  <a:srgbClr val="7030A0"/>
                </a:solidFill>
              </a:rPr>
              <a:t>лікарні</a:t>
            </a:r>
            <a:r>
              <a:rPr lang="ru-RU" sz="3200" dirty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1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l"/>
            <a:r>
              <a:rPr lang="ru-RU" dirty="0" err="1">
                <a:effectLst/>
              </a:rPr>
              <a:t>Підсумки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464496"/>
          </a:xfrm>
        </p:spPr>
        <p:txBody>
          <a:bodyPr>
            <a:normAutofit/>
          </a:bodyPr>
          <a:lstStyle/>
          <a:p>
            <a:pPr marL="137160" lvl="0" indent="0" algn="r">
              <a:buClr>
                <a:srgbClr val="F0A22E"/>
              </a:buClr>
              <a:buNone/>
            </a:pPr>
            <a:endParaRPr lang="ru-RU" sz="3200" b="1" dirty="0" smtClean="0">
              <a:solidFill>
                <a:srgbClr val="7030A0"/>
              </a:solidFill>
            </a:endParaRPr>
          </a:p>
          <a:p>
            <a:pPr marL="137160" lvl="0" indent="0" algn="r">
              <a:buClr>
                <a:srgbClr val="F0A22E"/>
              </a:buClr>
              <a:buNone/>
            </a:pPr>
            <a:r>
              <a:rPr lang="ru-RU" sz="3200" b="1" dirty="0" err="1" smtClean="0">
                <a:solidFill>
                  <a:srgbClr val="7030A0"/>
                </a:solidFill>
              </a:rPr>
              <a:t>Всі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учні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прибули</a:t>
            </a:r>
            <a:r>
              <a:rPr lang="ru-RU" sz="3200" b="1" dirty="0">
                <a:solidFill>
                  <a:srgbClr val="7030A0"/>
                </a:solidFill>
              </a:rPr>
              <a:t> до </a:t>
            </a:r>
            <a:r>
              <a:rPr lang="ru-RU" sz="3200" b="1" dirty="0" err="1">
                <a:solidFill>
                  <a:srgbClr val="7030A0"/>
                </a:solidFill>
              </a:rPr>
              <a:t>пунктів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тестування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своєчасно</a:t>
            </a:r>
            <a:r>
              <a:rPr lang="ru-RU" sz="3200" b="1" dirty="0">
                <a:solidFill>
                  <a:srgbClr val="7030A0"/>
                </a:solidFill>
              </a:rPr>
              <a:t>, без </a:t>
            </a:r>
            <a:r>
              <a:rPr lang="ru-RU" sz="3200" b="1" dirty="0" err="1">
                <a:solidFill>
                  <a:srgbClr val="7030A0"/>
                </a:solidFill>
              </a:rPr>
              <a:t>запізнень</a:t>
            </a:r>
            <a:r>
              <a:rPr lang="ru-RU" sz="3200" b="1" dirty="0">
                <a:solidFill>
                  <a:srgbClr val="7030A0"/>
                </a:solidFill>
              </a:rPr>
              <a:t>, </a:t>
            </a:r>
            <a:r>
              <a:rPr lang="ru-RU" sz="3200" b="1" dirty="0" err="1">
                <a:solidFill>
                  <a:srgbClr val="7030A0"/>
                </a:solidFill>
              </a:rPr>
              <a:t>маючи</a:t>
            </a:r>
            <a:r>
              <a:rPr lang="ru-RU" sz="3200" b="1" dirty="0">
                <a:solidFill>
                  <a:srgbClr val="7030A0"/>
                </a:solidFill>
              </a:rPr>
              <a:t> з собою </a:t>
            </a:r>
            <a:r>
              <a:rPr lang="ru-RU" sz="3200" b="1" dirty="0" err="1">
                <a:solidFill>
                  <a:srgbClr val="7030A0"/>
                </a:solidFill>
              </a:rPr>
              <a:t>необхідний</a:t>
            </a:r>
            <a:r>
              <a:rPr lang="ru-RU" sz="3200" b="1" dirty="0">
                <a:solidFill>
                  <a:srgbClr val="7030A0"/>
                </a:solidFill>
              </a:rPr>
              <a:t> пакет </a:t>
            </a:r>
            <a:r>
              <a:rPr lang="ru-RU" sz="3200" b="1" dirty="0" err="1">
                <a:solidFill>
                  <a:srgbClr val="7030A0"/>
                </a:solidFill>
              </a:rPr>
              <a:t>документів</a:t>
            </a:r>
            <a:r>
              <a:rPr lang="ru-RU" sz="3200" b="1" dirty="0">
                <a:solidFill>
                  <a:srgbClr val="7030A0"/>
                </a:solidFill>
              </a:rPr>
              <a:t> (</a:t>
            </a:r>
            <a:r>
              <a:rPr lang="ru-RU" sz="3200" b="1" dirty="0" err="1">
                <a:solidFill>
                  <a:srgbClr val="7030A0"/>
                </a:solidFill>
              </a:rPr>
              <a:t>запрошення-перепустки</a:t>
            </a:r>
            <a:r>
              <a:rPr lang="ru-RU" sz="3200" b="1" dirty="0">
                <a:solidFill>
                  <a:srgbClr val="7030A0"/>
                </a:solidFill>
              </a:rPr>
              <a:t>, </a:t>
            </a:r>
            <a:r>
              <a:rPr lang="ru-RU" sz="3200" b="1" dirty="0" err="1">
                <a:solidFill>
                  <a:srgbClr val="7030A0"/>
                </a:solidFill>
              </a:rPr>
              <a:t>паспорти</a:t>
            </a:r>
            <a:r>
              <a:rPr lang="ru-RU" sz="3200" b="1" dirty="0">
                <a:solidFill>
                  <a:srgbClr val="7030A0"/>
                </a:solidFill>
              </a:rPr>
              <a:t>, </a:t>
            </a:r>
            <a:r>
              <a:rPr lang="ru-RU" sz="3200" b="1" dirty="0" err="1">
                <a:solidFill>
                  <a:srgbClr val="7030A0"/>
                </a:solidFill>
              </a:rPr>
              <a:t>сертифікати</a:t>
            </a:r>
            <a:r>
              <a:rPr lang="ru-RU" sz="3200" b="1" dirty="0">
                <a:solidFill>
                  <a:srgbClr val="7030A0"/>
                </a:solidFill>
              </a:rPr>
              <a:t>).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pPr marL="137160" lvl="0" indent="0">
              <a:buClr>
                <a:srgbClr val="F0A22E"/>
              </a:buClr>
              <a:buNone/>
            </a:pPr>
            <a:endParaRPr lang="ru-RU" sz="3200" b="1" dirty="0" smtClean="0">
              <a:solidFill>
                <a:srgbClr val="7030A0"/>
              </a:solidFill>
            </a:endParaRPr>
          </a:p>
          <a:p>
            <a:pPr marL="137160" lvl="0" indent="0">
              <a:buClr>
                <a:srgbClr val="F0A22E"/>
              </a:buClr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1 </a:t>
            </a:r>
            <a:r>
              <a:rPr lang="ru-RU" sz="3200" b="1" dirty="0" err="1">
                <a:solidFill>
                  <a:srgbClr val="7030A0"/>
                </a:solidFill>
              </a:rPr>
              <a:t>учень</a:t>
            </a:r>
            <a:r>
              <a:rPr lang="ru-RU" sz="3200" b="1" dirty="0">
                <a:solidFill>
                  <a:srgbClr val="7030A0"/>
                </a:solidFill>
              </a:rPr>
              <a:t> ІЗОШ І-ІІІ </a:t>
            </a:r>
            <a:r>
              <a:rPr lang="ru-RU" sz="3200" b="1" dirty="0" err="1">
                <a:solidFill>
                  <a:srgbClr val="7030A0"/>
                </a:solidFill>
              </a:rPr>
              <a:t>ступенів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№ 6 </a:t>
            </a:r>
            <a:r>
              <a:rPr lang="ru-RU" sz="3200" b="1" dirty="0">
                <a:solidFill>
                  <a:srgbClr val="FF0000"/>
                </a:solidFill>
              </a:rPr>
              <a:t>не </a:t>
            </a:r>
            <a:r>
              <a:rPr lang="ru-RU" sz="3200" b="1" dirty="0" err="1">
                <a:solidFill>
                  <a:srgbClr val="FF0000"/>
                </a:solidFill>
              </a:rPr>
              <a:t>складав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7030A0"/>
                </a:solidFill>
              </a:rPr>
              <a:t>ЗНО з </a:t>
            </a:r>
            <a:r>
              <a:rPr lang="ru-RU" sz="3200" b="1" dirty="0" err="1">
                <a:solidFill>
                  <a:srgbClr val="7030A0"/>
                </a:solidFill>
              </a:rPr>
              <a:t>фізики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у </a:t>
            </a:r>
            <a:r>
              <a:rPr lang="ru-RU" sz="3200" b="1" dirty="0" err="1">
                <a:solidFill>
                  <a:srgbClr val="FF0000"/>
                </a:solidFill>
              </a:rPr>
              <a:t>зв’язку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з </a:t>
            </a:r>
            <a:r>
              <a:rPr lang="ru-RU" sz="3200" b="1" dirty="0" err="1" smtClean="0">
                <a:solidFill>
                  <a:srgbClr val="FF0000"/>
                </a:solidFill>
              </a:rPr>
              <a:t>запізненням</a:t>
            </a:r>
            <a:r>
              <a:rPr lang="ru-RU" sz="3200" b="1" dirty="0" smtClean="0">
                <a:solidFill>
                  <a:srgbClr val="FF0000"/>
                </a:solidFill>
              </a:rPr>
              <a:t>!</a:t>
            </a:r>
            <a:endParaRPr lang="ru-RU" sz="3200" b="1" dirty="0">
              <a:solidFill>
                <a:srgbClr val="FF0000"/>
              </a:solidFill>
            </a:endParaRPr>
          </a:p>
          <a:p>
            <a:pPr lvl="0">
              <a:buClr>
                <a:srgbClr val="F0A22E"/>
              </a:buClr>
            </a:pP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admin\Desktop\Підсум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410445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19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r>
              <a:rPr lang="ru-RU" dirty="0" err="1">
                <a:effectLst/>
              </a:rPr>
              <a:t>Рекомендації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/>
          </a:bodyPr>
          <a:lstStyle/>
          <a:p>
            <a:pPr marL="45720" lvl="0" indent="0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uk-UA" sz="2800" b="1" dirty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ru-RU" dirty="0" err="1">
                <a:solidFill>
                  <a:srgbClr val="7030A0"/>
                </a:solidFill>
              </a:rPr>
              <a:t>Керівникам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закладів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загальної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середньої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освіти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pPr marL="137160" indent="0">
              <a:buNone/>
            </a:pPr>
            <a:endParaRPr lang="ru-RU" dirty="0">
              <a:solidFill>
                <a:srgbClr val="7030A0"/>
              </a:solidFill>
            </a:endParaRPr>
          </a:p>
          <a:p>
            <a:r>
              <a:rPr lang="ru-RU" dirty="0" err="1">
                <a:solidFill>
                  <a:srgbClr val="7030A0"/>
                </a:solidFill>
              </a:rPr>
              <a:t>Проводити</a:t>
            </a:r>
            <a:r>
              <a:rPr lang="ru-RU" dirty="0">
                <a:solidFill>
                  <a:srgbClr val="7030A0"/>
                </a:solidFill>
              </a:rPr>
              <a:t> роботу з </a:t>
            </a:r>
            <a:r>
              <a:rPr lang="ru-RU" dirty="0" err="1">
                <a:solidFill>
                  <a:srgbClr val="7030A0"/>
                </a:solidFill>
              </a:rPr>
              <a:t>учнями</a:t>
            </a:r>
            <a:r>
              <a:rPr lang="ru-RU" dirty="0">
                <a:solidFill>
                  <a:srgbClr val="7030A0"/>
                </a:solidFill>
              </a:rPr>
              <a:t> 11 </a:t>
            </a:r>
            <a:r>
              <a:rPr lang="ru-RU" dirty="0" err="1">
                <a:solidFill>
                  <a:srgbClr val="7030A0"/>
                </a:solidFill>
              </a:rPr>
              <a:t>класів</a:t>
            </a:r>
            <a:r>
              <a:rPr lang="ru-RU" dirty="0">
                <a:solidFill>
                  <a:srgbClr val="7030A0"/>
                </a:solidFill>
              </a:rPr>
              <a:t> та батьками про </a:t>
            </a:r>
            <a:r>
              <a:rPr lang="ru-RU" dirty="0" err="1">
                <a:solidFill>
                  <a:srgbClr val="7030A0"/>
                </a:solidFill>
              </a:rPr>
              <a:t>своєчасність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прибуття</a:t>
            </a:r>
            <a:r>
              <a:rPr lang="ru-RU" dirty="0">
                <a:solidFill>
                  <a:srgbClr val="7030A0"/>
                </a:solidFill>
              </a:rPr>
              <a:t> до </a:t>
            </a:r>
            <a:r>
              <a:rPr lang="ru-RU" dirty="0" err="1">
                <a:solidFill>
                  <a:srgbClr val="7030A0"/>
                </a:solidFill>
              </a:rPr>
              <a:t>пунктів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тестування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  <a:p>
            <a:pPr marL="137160" indent="0" algn="r">
              <a:buNone/>
            </a:pPr>
            <a:r>
              <a:rPr lang="ru-RU" sz="2400" dirty="0">
                <a:solidFill>
                  <a:schemeClr val="accent1"/>
                </a:solidFill>
              </a:rPr>
              <a:t>                                  </a:t>
            </a:r>
            <a:r>
              <a:rPr lang="ru-RU" sz="2400" dirty="0" err="1">
                <a:solidFill>
                  <a:schemeClr val="accent1"/>
                </a:solidFill>
              </a:rPr>
              <a:t>Упродовж</a:t>
            </a:r>
            <a:r>
              <a:rPr lang="ru-RU" sz="2400" dirty="0">
                <a:solidFill>
                  <a:schemeClr val="accent1"/>
                </a:solidFill>
              </a:rPr>
              <a:t> 2018/2019 </a:t>
            </a:r>
            <a:r>
              <a:rPr lang="ru-RU" sz="2400" dirty="0" err="1">
                <a:solidFill>
                  <a:schemeClr val="accent1"/>
                </a:solidFill>
              </a:rPr>
              <a:t>н.р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</a:p>
          <a:p>
            <a:pPr marL="137160" indent="0" algn="r">
              <a:buNone/>
            </a:pPr>
            <a:endParaRPr lang="ru-RU" sz="2400" dirty="0">
              <a:solidFill>
                <a:srgbClr val="7030A0"/>
              </a:solidFill>
            </a:endParaRPr>
          </a:p>
          <a:p>
            <a:r>
              <a:rPr lang="ru-RU" dirty="0" err="1">
                <a:solidFill>
                  <a:srgbClr val="7030A0"/>
                </a:solidFill>
              </a:rPr>
              <a:t>Посилити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інформаційно-роз’яснювальну</a:t>
            </a:r>
            <a:r>
              <a:rPr lang="ru-RU" dirty="0">
                <a:solidFill>
                  <a:srgbClr val="7030A0"/>
                </a:solidFill>
              </a:rPr>
              <a:t> роботу з </a:t>
            </a:r>
            <a:r>
              <a:rPr lang="ru-RU" dirty="0" err="1">
                <a:solidFill>
                  <a:srgbClr val="7030A0"/>
                </a:solidFill>
              </a:rPr>
              <a:t>питань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участі</a:t>
            </a:r>
            <a:r>
              <a:rPr lang="ru-RU" dirty="0">
                <a:solidFill>
                  <a:srgbClr val="7030A0"/>
                </a:solidFill>
              </a:rPr>
              <a:t> у ДПА/ЗНО.</a:t>
            </a:r>
          </a:p>
          <a:p>
            <a:pPr marL="137160" indent="0" algn="r">
              <a:buNone/>
            </a:pPr>
            <a:r>
              <a:rPr lang="ru-RU" dirty="0">
                <a:solidFill>
                  <a:schemeClr val="accent1"/>
                </a:solidFill>
              </a:rPr>
              <a:t>                                     </a:t>
            </a:r>
            <a:r>
              <a:rPr lang="ru-RU" sz="2400" dirty="0" err="1">
                <a:solidFill>
                  <a:schemeClr val="accent1"/>
                </a:solidFill>
              </a:rPr>
              <a:t>Упродовж</a:t>
            </a:r>
            <a:r>
              <a:rPr lang="ru-RU" sz="2400" dirty="0">
                <a:solidFill>
                  <a:schemeClr val="accent1"/>
                </a:solidFill>
              </a:rPr>
              <a:t> 2018/2019 </a:t>
            </a:r>
            <a:r>
              <a:rPr lang="ru-RU" sz="2400" dirty="0" err="1">
                <a:solidFill>
                  <a:schemeClr val="accent1"/>
                </a:solidFill>
              </a:rPr>
              <a:t>н.р</a:t>
            </a:r>
            <a:endParaRPr lang="ru-RU" sz="2400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719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514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     Про результати участі випускників закладів загальної середньої освіти міста  у зовнішньому незалежному оцінюванні у 2018 році   </vt:lpstr>
      <vt:lpstr>Реєстрація на ЗНО</vt:lpstr>
      <vt:lpstr>Участь учнів 11 класів ЗЗСО  міста у ЗНО-2018</vt:lpstr>
      <vt:lpstr>Участь випускників у складанні ДПА/ЗНО </vt:lpstr>
      <vt:lpstr>Участь випускників у складанні ДПА/ЗНО </vt:lpstr>
      <vt:lpstr>Підготовка до участі у ЗНО</vt:lpstr>
      <vt:lpstr>Супровід</vt:lpstr>
      <vt:lpstr>Підсумки</vt:lpstr>
      <vt:lpstr>Рекомендації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116</cp:revision>
  <dcterms:created xsi:type="dcterms:W3CDTF">2014-11-20T20:08:19Z</dcterms:created>
  <dcterms:modified xsi:type="dcterms:W3CDTF">2018-06-22T09:42:49Z</dcterms:modified>
</cp:coreProperties>
</file>