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85" r:id="rId4"/>
    <p:sldId id="268" r:id="rId5"/>
    <p:sldId id="269" r:id="rId6"/>
    <p:sldId id="257" r:id="rId7"/>
    <p:sldId id="258" r:id="rId8"/>
    <p:sldId id="264" r:id="rId9"/>
    <p:sldId id="260" r:id="rId10"/>
    <p:sldId id="259" r:id="rId11"/>
    <p:sldId id="265" r:id="rId12"/>
    <p:sldId id="262" r:id="rId13"/>
    <p:sldId id="263" r:id="rId14"/>
    <p:sldId id="266" r:id="rId15"/>
    <p:sldId id="277" r:id="rId16"/>
    <p:sldId id="281" r:id="rId17"/>
    <p:sldId id="282" r:id="rId18"/>
    <p:sldId id="267" r:id="rId19"/>
    <p:sldId id="278" r:id="rId20"/>
    <p:sldId id="283" r:id="rId21"/>
    <p:sldId id="284" r:id="rId22"/>
    <p:sldId id="270" r:id="rId23"/>
    <p:sldId id="271" r:id="rId24"/>
    <p:sldId id="279" r:id="rId25"/>
    <p:sldId id="274" r:id="rId26"/>
    <p:sldId id="272" r:id="rId27"/>
    <p:sldId id="273" r:id="rId28"/>
    <p:sldId id="280" r:id="rId29"/>
    <p:sldId id="276" r:id="rId30"/>
    <p:sldId id="27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5;&#1086;&#1083;&#1100;&#1079;&#1086;&#1074;&#1072;&#1090;&#1077;&#1083;&#1100;\&#1056;&#1072;&#1073;&#1086;&#1095;&#1080;&#1081;%20&#1089;&#1090;&#1086;&#1083;\&#1051;&#1110;&#1085;&#1110;&#1111;%20&#1030;%20&#1087;&#1110;&#1074;&#1088;&#1110;&#1095;&#1095;&#1103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80;%20&#1057;&#1077;&#1088;&#1077;&#1076;&#1085;&#1110;&#1081;%20&#1073;&#1072;&#1083;%20&#1047;&#1053;&#1054;\&#1059;&#1082;&#1088;%20&#1084;&#1086;&#1074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80;%20&#1057;&#1077;&#1088;&#1077;&#1076;&#1085;&#1110;&#1081;%20&#1073;&#1072;&#1083;%20&#1047;&#1053;&#1054;\&#1052;&#1072;&#1090;&#1077;&#1084;&#1072;&#1090;&#1080;&#1082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5;&#1086;&#1083;&#1100;&#1079;&#1086;&#1074;&#1072;&#1090;&#1077;&#1083;&#1100;\&#1056;&#1072;&#1073;&#1086;&#1095;&#1080;&#1081;%20&#1089;&#1090;&#1086;&#1083;\&#1030;%20&#1087;&#1110;&#1074;&#1088;&#1110;&#1095;&#1095;&#1103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80;%20&#1057;&#1077;&#1088;&#1077;&#1076;&#1085;&#1110;&#1081;%20&#1073;&#1072;&#1083;%20&#1047;&#1053;&#1054;\&#1030;&#1089;&#1090;&#1086;&#1088;&#111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80;%20&#1057;&#1082;&#1083;&#1072;&#1074;_&#1053;&#1077;%20&#1089;&#1082;&#1083;&#1072;&#1074;\4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80;%20&#1057;&#1082;&#1083;&#1072;&#1074;_&#1053;&#1077;%20&#1089;&#1082;&#1083;&#1072;&#1074;\5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80;%20&#1057;&#1082;&#1083;&#1072;&#1074;_&#1053;&#1077;%20&#1089;&#1082;&#1083;&#1072;&#1074;\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86;&#1083;&#1086;&#1090;&#1072;&#1088;&#1077;&#1074;&#1072;%20&#1053;.&#1052;\&#1052;&#1086;&#1085;&#1110;&#1090;&#1086;&#1088;&#1080;&#1085;&#1075;\&#1084;&#1086;&#1085;&#1110;&#1090;&#1086;&#1088;&#1080;&#1085;&#1075;\&#1044;&#1110;&#1072;&#1075;&#1088;&#1072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2746184504714734E-2"/>
          <c:y val="3.9563071991529752E-2"/>
          <c:w val="0.91771495576941753"/>
          <c:h val="0.5269682938194589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Результативність НВП дітей старшого дошкільного віку за основними лініями І півріччя 2017-2018 н.р</c:v>
                </c:pt>
              </c:strCache>
            </c:strRef>
          </c:tx>
          <c:cat>
            <c:strRef>
              <c:f>Лист1!$A$5:$A$14</c:f>
              <c:strCache>
                <c:ptCount val="7"/>
                <c:pt idx="0">
                  <c:v>Гра дитини</c:v>
                </c:pt>
                <c:pt idx="1">
                  <c:v>Особистість дитини</c:v>
                </c:pt>
                <c:pt idx="2">
                  <c:v>Дитина в соціумі</c:v>
                </c:pt>
                <c:pt idx="3">
                  <c:v>Дитина у природному довкілля</c:v>
                </c:pt>
                <c:pt idx="4">
                  <c:v>Дитина у світі культури</c:v>
                </c:pt>
                <c:pt idx="5">
                  <c:v>Дитина у сенсорно-пізнавальному просторі</c:v>
                </c:pt>
                <c:pt idx="6">
                  <c:v>Мовлення дитини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</c:strCache>
            </c:strRef>
          </c:tx>
          <c:cat>
            <c:strRef>
              <c:f>Лист1!$A$5:$A$14</c:f>
              <c:strCache>
                <c:ptCount val="7"/>
                <c:pt idx="0">
                  <c:v>Гра дитини</c:v>
                </c:pt>
                <c:pt idx="1">
                  <c:v>Особистість дитини</c:v>
                </c:pt>
                <c:pt idx="2">
                  <c:v>Дитина в соціумі</c:v>
                </c:pt>
                <c:pt idx="3">
                  <c:v>Дитина у природному довкілля</c:v>
                </c:pt>
                <c:pt idx="4">
                  <c:v>Дитина у світі культури</c:v>
                </c:pt>
                <c:pt idx="5">
                  <c:v>Дитина у сенсорно-пізнавальному просторі</c:v>
                </c:pt>
                <c:pt idx="6">
                  <c:v>Мовлення дитини</c:v>
                </c:pt>
              </c:strCache>
            </c:strRef>
          </c:cat>
          <c:val>
            <c:numRef>
              <c:f>Лист1!$B$5:$B$14</c:f>
              <c:numCache>
                <c:formatCode>General</c:formatCode>
                <c:ptCount val="10"/>
                <c:pt idx="0">
                  <c:v>8.9600000000000026</c:v>
                </c:pt>
                <c:pt idx="1">
                  <c:v>8.8700000000000028</c:v>
                </c:pt>
                <c:pt idx="2">
                  <c:v>8.8600000000000048</c:v>
                </c:pt>
                <c:pt idx="3">
                  <c:v>8.84</c:v>
                </c:pt>
                <c:pt idx="4">
                  <c:v>8.7800000000000011</c:v>
                </c:pt>
                <c:pt idx="5">
                  <c:v>8.7299999999999986</c:v>
                </c:pt>
                <c:pt idx="6">
                  <c:v>8.52</c:v>
                </c:pt>
              </c:numCache>
            </c:numRef>
          </c:val>
        </c:ser>
        <c:dLbls>
          <c:showVal val="1"/>
        </c:dLbls>
        <c:shape val="box"/>
        <c:axId val="45321216"/>
        <c:axId val="35390208"/>
        <c:axId val="0"/>
      </c:bar3DChart>
      <c:catAx>
        <c:axId val="45321216"/>
        <c:scaling>
          <c:orientation val="minMax"/>
        </c:scaling>
        <c:axPos val="b"/>
        <c:tickLblPos val="nextTo"/>
        <c:crossAx val="35390208"/>
        <c:crosses val="autoZero"/>
        <c:auto val="1"/>
        <c:lblAlgn val="ctr"/>
        <c:lblOffset val="100"/>
      </c:catAx>
      <c:valAx>
        <c:axId val="35390208"/>
        <c:scaling>
          <c:orientation val="minMax"/>
        </c:scaling>
        <c:axPos val="l"/>
        <c:numFmt formatCode="General" sourceLinked="1"/>
        <c:tickLblPos val="nextTo"/>
        <c:crossAx val="45321216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української мови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0055730072657595E-2"/>
          <c:y val="6.7071939716904672E-2"/>
          <c:w val="0.68680274641264782"/>
          <c:h val="0.88406215968992385"/>
        </c:manualLayout>
      </c:layout>
      <c:lineChart>
        <c:grouping val="standard"/>
        <c:ser>
          <c:idx val="7"/>
          <c:order val="0"/>
          <c:tx>
            <c:strRef>
              <c:f>Лист1!$C$4</c:f>
              <c:strCache>
                <c:ptCount val="1"/>
                <c:pt idx="0">
                  <c:v>Ізюмська гімназія №1</c:v>
                </c:pt>
              </c:strCache>
            </c:strRef>
          </c:tx>
          <c:spPr>
            <a:ln w="34925" cap="rnd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5"/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Лист1!$D$4:$J$4</c:f>
              <c:numCache>
                <c:formatCode>General</c:formatCode>
                <c:ptCount val="7"/>
                <c:pt idx="0">
                  <c:v>160.80000000000001</c:v>
                </c:pt>
                <c:pt idx="1">
                  <c:v>157.46</c:v>
                </c:pt>
                <c:pt idx="2">
                  <c:v>156.4</c:v>
                </c:pt>
                <c:pt idx="3">
                  <c:v>158.07</c:v>
                </c:pt>
                <c:pt idx="4">
                  <c:v>161.04</c:v>
                </c:pt>
                <c:pt idx="5">
                  <c:v>163.6</c:v>
                </c:pt>
                <c:pt idx="6">
                  <c:v>160.70999999999998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68-40F0-BD93-03F9154C609B}"/>
            </c:ext>
          </c:extLst>
        </c:ser>
        <c:ser>
          <c:idx val="6"/>
          <c:order val="1"/>
          <c:tx>
            <c:strRef>
              <c:f>Лист1!$C$5</c:f>
              <c:strCache>
                <c:ptCount val="1"/>
                <c:pt idx="0">
                  <c:v>Ізюмська гімназія №3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Лист1!$D$5:$J$5</c:f>
              <c:numCache>
                <c:formatCode>General</c:formatCode>
                <c:ptCount val="7"/>
                <c:pt idx="0">
                  <c:v>157.55000000000001</c:v>
                </c:pt>
                <c:pt idx="1">
                  <c:v>156.93</c:v>
                </c:pt>
                <c:pt idx="2">
                  <c:v>150.91999999999999</c:v>
                </c:pt>
                <c:pt idx="3">
                  <c:v>157.19</c:v>
                </c:pt>
                <c:pt idx="4">
                  <c:v>156.38000000000002</c:v>
                </c:pt>
                <c:pt idx="5">
                  <c:v>153.69999999999999</c:v>
                </c:pt>
                <c:pt idx="6">
                  <c:v>151.66999999999999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68-40F0-BD93-03F9154C609B}"/>
            </c:ext>
          </c:extLst>
        </c:ser>
        <c:ser>
          <c:idx val="2"/>
          <c:order val="2"/>
          <c:tx>
            <c:strRef>
              <c:f>Лист1!$C$6</c:f>
              <c:strCache>
                <c:ptCount val="1"/>
                <c:pt idx="0">
                  <c:v>ІЗОШ №10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Pt>
            <c:idx val="5"/>
            <c:marker>
              <c:symbol val="none"/>
            </c:marker>
            <c:spPr>
              <a:ln w="34925" cap="rnd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6"/>
            <c:spPr>
              <a:ln w="34925" cap="rnd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Лист1!$D$6:$J$6</c:f>
              <c:numCache>
                <c:formatCode>General</c:formatCode>
                <c:ptCount val="7"/>
                <c:pt idx="0">
                  <c:v>141.38000000000002</c:v>
                </c:pt>
                <c:pt idx="1">
                  <c:v>142.81</c:v>
                </c:pt>
                <c:pt idx="2">
                  <c:v>148.20999999999998</c:v>
                </c:pt>
                <c:pt idx="3">
                  <c:v>140.25</c:v>
                </c:pt>
                <c:pt idx="4">
                  <c:v>135.54</c:v>
                </c:pt>
                <c:pt idx="5">
                  <c:v>0</c:v>
                </c:pt>
                <c:pt idx="6">
                  <c:v>134.70999999999998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68-40F0-BD93-03F9154C609B}"/>
            </c:ext>
          </c:extLst>
        </c:ser>
        <c:ser>
          <c:idx val="3"/>
          <c:order val="3"/>
          <c:tx>
            <c:strRef>
              <c:f>Лист1!$C$7</c:f>
              <c:strCache>
                <c:ptCount val="1"/>
                <c:pt idx="0">
                  <c:v>ІЗОШ №11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Лист1!$D$7:$J$7</c:f>
              <c:numCache>
                <c:formatCode>General</c:formatCode>
                <c:ptCount val="7"/>
                <c:pt idx="0">
                  <c:v>146.96</c:v>
                </c:pt>
                <c:pt idx="1">
                  <c:v>147.68</c:v>
                </c:pt>
                <c:pt idx="2">
                  <c:v>150.60999999999999</c:v>
                </c:pt>
                <c:pt idx="3">
                  <c:v>145.54</c:v>
                </c:pt>
                <c:pt idx="4">
                  <c:v>148.79</c:v>
                </c:pt>
                <c:pt idx="5">
                  <c:v>143.08000000000001</c:v>
                </c:pt>
                <c:pt idx="6">
                  <c:v>144.73999999999998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68-40F0-BD93-03F9154C609B}"/>
            </c:ext>
          </c:extLst>
        </c:ser>
        <c:ser>
          <c:idx val="1"/>
          <c:order val="4"/>
          <c:tx>
            <c:strRef>
              <c:f>Лист1!$C$8</c:f>
              <c:strCache>
                <c:ptCount val="1"/>
                <c:pt idx="0">
                  <c:v>ІЗОШ №12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Лист1!$D$8:$J$8</c:f>
              <c:numCache>
                <c:formatCode>General</c:formatCode>
                <c:ptCount val="7"/>
                <c:pt idx="0">
                  <c:v>157.12</c:v>
                </c:pt>
                <c:pt idx="1">
                  <c:v>156.68</c:v>
                </c:pt>
                <c:pt idx="2">
                  <c:v>149.47</c:v>
                </c:pt>
                <c:pt idx="3">
                  <c:v>152.39000000000001</c:v>
                </c:pt>
                <c:pt idx="4">
                  <c:v>154.80000000000001</c:v>
                </c:pt>
                <c:pt idx="5">
                  <c:v>156.66999999999999</c:v>
                </c:pt>
                <c:pt idx="6">
                  <c:v>151.08000000000001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68-40F0-BD93-03F9154C609B}"/>
            </c:ext>
          </c:extLst>
        </c:ser>
        <c:ser>
          <c:idx val="5"/>
          <c:order val="5"/>
          <c:tx>
            <c:strRef>
              <c:f>Лист1!$C$9</c:f>
              <c:strCache>
                <c:ptCount val="1"/>
                <c:pt idx="0">
                  <c:v>ІЗОШ №2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Лист1!$D$9:$J$9</c:f>
              <c:numCache>
                <c:formatCode>General</c:formatCode>
                <c:ptCount val="7"/>
                <c:pt idx="0">
                  <c:v>149.4</c:v>
                </c:pt>
                <c:pt idx="1">
                  <c:v>146.72999999999999</c:v>
                </c:pt>
                <c:pt idx="2">
                  <c:v>139.5</c:v>
                </c:pt>
                <c:pt idx="3">
                  <c:v>151.6</c:v>
                </c:pt>
                <c:pt idx="4">
                  <c:v>148.63999999999999</c:v>
                </c:pt>
                <c:pt idx="5">
                  <c:v>132.35000000000002</c:v>
                </c:pt>
                <c:pt idx="6">
                  <c:v>133.16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68-40F0-BD93-03F9154C609B}"/>
            </c:ext>
          </c:extLst>
        </c:ser>
        <c:ser>
          <c:idx val="4"/>
          <c:order val="6"/>
          <c:tx>
            <c:strRef>
              <c:f>Лист1!$C$10</c:f>
              <c:strCache>
                <c:ptCount val="1"/>
                <c:pt idx="0">
                  <c:v>ІЗОШ №4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Лист1!$D$10:$J$10</c:f>
              <c:numCache>
                <c:formatCode>General</c:formatCode>
                <c:ptCount val="7"/>
                <c:pt idx="0">
                  <c:v>160.38000000000002</c:v>
                </c:pt>
                <c:pt idx="1">
                  <c:v>156.89000000000001</c:v>
                </c:pt>
                <c:pt idx="2">
                  <c:v>158.01</c:v>
                </c:pt>
                <c:pt idx="3">
                  <c:v>154.57</c:v>
                </c:pt>
                <c:pt idx="4">
                  <c:v>155.35000000000002</c:v>
                </c:pt>
                <c:pt idx="5">
                  <c:v>147.13999999999999</c:v>
                </c:pt>
                <c:pt idx="6">
                  <c:v>153.47999999999999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C68-40F0-BD93-03F9154C609B}"/>
            </c:ext>
          </c:extLst>
        </c:ser>
        <c:ser>
          <c:idx val="0"/>
          <c:order val="7"/>
          <c:tx>
            <c:strRef>
              <c:f>Лист1!$C$11</c:f>
              <c:strCache>
                <c:ptCount val="1"/>
                <c:pt idx="0">
                  <c:v>ІЗОШ №5</c:v>
                </c:pt>
              </c:strCache>
            </c:strRef>
          </c:tx>
          <c:spPr>
            <a:ln w="41275"/>
          </c:spPr>
          <c:marker>
            <c:symbol val="square"/>
            <c:size val="5"/>
            <c:spPr>
              <a:solidFill>
                <a:srgbClr val="4F81BD"/>
              </a:solidFill>
            </c:spPr>
          </c:marker>
          <c:dPt>
            <c:idx val="5"/>
            <c:marker>
              <c:spPr>
                <a:solidFill>
                  <a:schemeClr val="accent1"/>
                </a:solidFill>
              </c:spPr>
            </c:marker>
            <c:spPr>
              <a:ln w="41275">
                <a:solidFill>
                  <a:schemeClr val="accent1"/>
                </a:solidFill>
              </a:ln>
            </c:spPr>
          </c:dPt>
          <c:dPt>
            <c:idx val="6"/>
            <c:spPr>
              <a:ln w="41275">
                <a:solidFill>
                  <a:srgbClr val="4F81BD"/>
                </a:solidFill>
              </a:ln>
            </c:spPr>
          </c:dPt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Лист1!$D$11:$J$11</c:f>
              <c:numCache>
                <c:formatCode>General</c:formatCode>
                <c:ptCount val="7"/>
                <c:pt idx="0">
                  <c:v>144.41</c:v>
                </c:pt>
                <c:pt idx="1">
                  <c:v>153.28</c:v>
                </c:pt>
                <c:pt idx="2">
                  <c:v>156.9</c:v>
                </c:pt>
                <c:pt idx="3">
                  <c:v>148.03</c:v>
                </c:pt>
                <c:pt idx="4">
                  <c:v>142.46</c:v>
                </c:pt>
                <c:pt idx="5">
                  <c:v>116.66999999999999</c:v>
                </c:pt>
                <c:pt idx="6">
                  <c:v>131.91</c:v>
                </c:pt>
              </c:numCache>
            </c:numRef>
          </c:val>
        </c:ser>
        <c:ser>
          <c:idx val="8"/>
          <c:order val="8"/>
          <c:tx>
            <c:strRef>
              <c:f>Лист1!$C$12</c:f>
              <c:strCache>
                <c:ptCount val="1"/>
                <c:pt idx="0">
                  <c:v>ІЗОШ №6</c:v>
                </c:pt>
              </c:strCache>
            </c:strRef>
          </c:tx>
          <c:spPr>
            <a:ln w="44450"/>
          </c:spPr>
          <c:marker>
            <c:symbol val="square"/>
            <c:size val="5"/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Лист1!$D$12:$J$12</c:f>
              <c:numCache>
                <c:formatCode>General</c:formatCode>
                <c:ptCount val="7"/>
                <c:pt idx="0">
                  <c:v>160.80000000000001</c:v>
                </c:pt>
                <c:pt idx="1">
                  <c:v>152.28</c:v>
                </c:pt>
                <c:pt idx="2">
                  <c:v>144.76999999999998</c:v>
                </c:pt>
                <c:pt idx="3">
                  <c:v>153.60999999999999</c:v>
                </c:pt>
                <c:pt idx="4">
                  <c:v>142.69999999999999</c:v>
                </c:pt>
                <c:pt idx="5">
                  <c:v>148.12</c:v>
                </c:pt>
                <c:pt idx="6">
                  <c:v>144</c:v>
                </c:pt>
              </c:numCache>
            </c:numRef>
          </c:val>
        </c:ser>
        <c:ser>
          <c:idx val="9"/>
          <c:order val="9"/>
          <c:tx>
            <c:strRef>
              <c:f>Лист1!$C$13</c:f>
              <c:strCache>
                <c:ptCount val="1"/>
                <c:pt idx="0">
                  <c:v>Середній бал міський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Лист1!$D$13:$J$13</c:f>
              <c:numCache>
                <c:formatCode>General</c:formatCode>
                <c:ptCount val="7"/>
                <c:pt idx="0">
                  <c:v>153.19999999999999</c:v>
                </c:pt>
                <c:pt idx="1">
                  <c:v>152.28</c:v>
                </c:pt>
                <c:pt idx="2">
                  <c:v>150.53</c:v>
                </c:pt>
                <c:pt idx="3">
                  <c:v>151.25</c:v>
                </c:pt>
                <c:pt idx="4">
                  <c:v>149.52000000000001</c:v>
                </c:pt>
                <c:pt idx="5">
                  <c:v>149.55000000000001</c:v>
                </c:pt>
                <c:pt idx="6">
                  <c:v>146.54</c:v>
                </c:pt>
              </c:numCache>
            </c:numRef>
          </c:val>
        </c:ser>
        <c:ser>
          <c:idx val="10"/>
          <c:order val="10"/>
          <c:tx>
            <c:strRef>
              <c:f>Лист1!$C$14</c:f>
              <c:strCache>
                <c:ptCount val="1"/>
                <c:pt idx="0">
                  <c:v>Середній бал по області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4"/>
            <c:spPr>
              <a:ln>
                <a:noFill/>
              </a:ln>
            </c:spPr>
          </c:dPt>
          <c:dPt>
            <c:idx val="5"/>
            <c:spPr>
              <a:ln w="44450">
                <a:solidFill>
                  <a:srgbClr val="FF0000"/>
                </a:solidFill>
              </a:ln>
            </c:spPr>
          </c:dPt>
          <c:dPt>
            <c:idx val="6"/>
            <c:spPr>
              <a:ln w="44450">
                <a:solidFill>
                  <a:srgbClr val="FF0000"/>
                </a:solidFill>
              </a:ln>
            </c:spPr>
          </c:dPt>
          <c:val>
            <c:numRef>
              <c:f>Лист1!$D$14:$J$14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152.28</c:v>
                </c:pt>
                <c:pt idx="5">
                  <c:v>148.47</c:v>
                </c:pt>
                <c:pt idx="6">
                  <c:v>148.73999999999998</c:v>
                </c:pt>
              </c:numCache>
            </c:numRef>
          </c:val>
        </c:ser>
        <c:marker val="1"/>
        <c:axId val="59066624"/>
        <c:axId val="59076608"/>
      </c:lineChart>
      <c:catAx>
        <c:axId val="590666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76608"/>
        <c:crossesAt val="0"/>
        <c:auto val="1"/>
        <c:lblAlgn val="ctr"/>
        <c:lblOffset val="100"/>
      </c:catAx>
      <c:valAx>
        <c:axId val="59076608"/>
        <c:scaling>
          <c:orientation val="minMax"/>
          <c:max val="170"/>
          <c:min val="11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66624"/>
        <c:crosses val="autoZero"/>
        <c:crossBetween val="between"/>
        <c:majorUnit val="10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/>
              <a:t>математики</a:t>
            </a:r>
            <a:r>
              <a:rPr lang="ru-RU"/>
              <a:t>  2010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Лист1!$C$5:$C$13</c:f>
              <c:numCache>
                <c:formatCode>General</c:formatCode>
                <c:ptCount val="9"/>
                <c:pt idx="0">
                  <c:v>153.16</c:v>
                </c:pt>
                <c:pt idx="1">
                  <c:v>144.44999999999999</c:v>
                </c:pt>
                <c:pt idx="2">
                  <c:v>0</c:v>
                </c:pt>
                <c:pt idx="3">
                  <c:v>136.25</c:v>
                </c:pt>
                <c:pt idx="4">
                  <c:v>142.72999999999999</c:v>
                </c:pt>
                <c:pt idx="5">
                  <c:v>123.85</c:v>
                </c:pt>
                <c:pt idx="6">
                  <c:v>134.28</c:v>
                </c:pt>
                <c:pt idx="7">
                  <c:v>123.33</c:v>
                </c:pt>
                <c:pt idx="8">
                  <c:v>137.5</c:v>
                </c:pt>
              </c:numCache>
            </c:numRef>
          </c:val>
        </c:ser>
        <c:axId val="59106816"/>
        <c:axId val="59108352"/>
      </c:barChart>
      <c:catAx>
        <c:axId val="59106816"/>
        <c:scaling>
          <c:orientation val="minMax"/>
        </c:scaling>
        <c:axPos val="b"/>
        <c:numFmt formatCode="General" sourceLinked="1"/>
        <c:majorTickMark val="none"/>
        <c:tickLblPos val="nextTo"/>
        <c:crossAx val="59108352"/>
        <c:crosses val="autoZero"/>
        <c:auto val="1"/>
        <c:lblAlgn val="ctr"/>
        <c:lblOffset val="100"/>
      </c:catAx>
      <c:valAx>
        <c:axId val="59108352"/>
        <c:scaling>
          <c:orientation val="minMax"/>
        </c:scaling>
        <c:axPos val="l"/>
        <c:numFmt formatCode="General" sourceLinked="1"/>
        <c:majorTickMark val="none"/>
        <c:tickLblPos val="nextTo"/>
        <c:crossAx val="59106816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математики </a:t>
            </a:r>
            <a:r>
              <a:rPr lang="ru-RU"/>
              <a:t>201</a:t>
            </a:r>
            <a:r>
              <a:rPr lang="en-US"/>
              <a:t>1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Лист1!$D$5:$D$13</c:f>
              <c:numCache>
                <c:formatCode>General</c:formatCode>
                <c:ptCount val="9"/>
                <c:pt idx="0">
                  <c:v>158</c:v>
                </c:pt>
                <c:pt idx="1">
                  <c:v>141.58000000000001</c:v>
                </c:pt>
                <c:pt idx="2">
                  <c:v>128</c:v>
                </c:pt>
                <c:pt idx="3">
                  <c:v>139.41</c:v>
                </c:pt>
                <c:pt idx="4">
                  <c:v>131.43</c:v>
                </c:pt>
                <c:pt idx="5">
                  <c:v>121.66999999999999</c:v>
                </c:pt>
                <c:pt idx="6">
                  <c:v>148.57</c:v>
                </c:pt>
                <c:pt idx="7">
                  <c:v>130</c:v>
                </c:pt>
                <c:pt idx="8">
                  <c:v>131.54</c:v>
                </c:pt>
              </c:numCache>
            </c:numRef>
          </c:val>
        </c:ser>
        <c:axId val="59189888"/>
        <c:axId val="59191680"/>
      </c:barChart>
      <c:catAx>
        <c:axId val="59189888"/>
        <c:scaling>
          <c:orientation val="minMax"/>
        </c:scaling>
        <c:axPos val="b"/>
        <c:numFmt formatCode="General" sourceLinked="1"/>
        <c:majorTickMark val="none"/>
        <c:tickLblPos val="nextTo"/>
        <c:crossAx val="59191680"/>
        <c:crosses val="autoZero"/>
        <c:auto val="1"/>
        <c:lblAlgn val="ctr"/>
        <c:lblOffset val="100"/>
      </c:catAx>
      <c:valAx>
        <c:axId val="59191680"/>
        <c:scaling>
          <c:orientation val="minMax"/>
        </c:scaling>
        <c:axPos val="l"/>
        <c:numFmt formatCode="General" sourceLinked="1"/>
        <c:majorTickMark val="none"/>
        <c:tickLblPos val="nextTo"/>
        <c:crossAx val="59189888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математики </a:t>
            </a:r>
            <a:r>
              <a:rPr lang="ru-RU"/>
              <a:t>201</a:t>
            </a:r>
            <a:r>
              <a:rPr lang="en-US"/>
              <a:t>2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Лист1!$E$5:$E$13</c:f>
              <c:numCache>
                <c:formatCode>General</c:formatCode>
                <c:ptCount val="9"/>
                <c:pt idx="0">
                  <c:v>160.65</c:v>
                </c:pt>
                <c:pt idx="1">
                  <c:v>154.56</c:v>
                </c:pt>
                <c:pt idx="2">
                  <c:v>145.31</c:v>
                </c:pt>
                <c:pt idx="3">
                  <c:v>146.38000000000042</c:v>
                </c:pt>
                <c:pt idx="4">
                  <c:v>140.58000000000001</c:v>
                </c:pt>
                <c:pt idx="5">
                  <c:v>150.53</c:v>
                </c:pt>
                <c:pt idx="6">
                  <c:v>155.99</c:v>
                </c:pt>
                <c:pt idx="7">
                  <c:v>167.23</c:v>
                </c:pt>
                <c:pt idx="8">
                  <c:v>146.56</c:v>
                </c:pt>
              </c:numCache>
            </c:numRef>
          </c:val>
        </c:ser>
        <c:axId val="59215872"/>
        <c:axId val="59217408"/>
      </c:barChart>
      <c:catAx>
        <c:axId val="59215872"/>
        <c:scaling>
          <c:orientation val="minMax"/>
        </c:scaling>
        <c:axPos val="b"/>
        <c:numFmt formatCode="General" sourceLinked="1"/>
        <c:majorTickMark val="none"/>
        <c:tickLblPos val="nextTo"/>
        <c:crossAx val="59217408"/>
        <c:crosses val="autoZero"/>
        <c:auto val="1"/>
        <c:lblAlgn val="ctr"/>
        <c:lblOffset val="100"/>
      </c:catAx>
      <c:valAx>
        <c:axId val="59217408"/>
        <c:scaling>
          <c:orientation val="minMax"/>
        </c:scaling>
        <c:axPos val="l"/>
        <c:numFmt formatCode="General" sourceLinked="1"/>
        <c:majorTickMark val="none"/>
        <c:tickLblPos val="nextTo"/>
        <c:crossAx val="5921587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математики </a:t>
            </a:r>
            <a:r>
              <a:rPr lang="ru-RU"/>
              <a:t>201</a:t>
            </a:r>
            <a:r>
              <a:rPr lang="en-US"/>
              <a:t>3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Лист1!$F$5:$F$13</c:f>
              <c:numCache>
                <c:formatCode>General</c:formatCode>
                <c:ptCount val="9"/>
                <c:pt idx="0">
                  <c:v>153.12</c:v>
                </c:pt>
                <c:pt idx="1">
                  <c:v>156.88000000000042</c:v>
                </c:pt>
                <c:pt idx="2">
                  <c:v>136.38000000000042</c:v>
                </c:pt>
                <c:pt idx="3">
                  <c:v>152.83000000000001</c:v>
                </c:pt>
                <c:pt idx="4">
                  <c:v>147.34</c:v>
                </c:pt>
                <c:pt idx="5">
                  <c:v>148.03</c:v>
                </c:pt>
                <c:pt idx="6">
                  <c:v>158.68</c:v>
                </c:pt>
                <c:pt idx="7">
                  <c:v>151.20999999999998</c:v>
                </c:pt>
                <c:pt idx="8">
                  <c:v>150.66999999999999</c:v>
                </c:pt>
              </c:numCache>
            </c:numRef>
          </c:val>
        </c:ser>
        <c:axId val="59241600"/>
        <c:axId val="59243136"/>
      </c:barChart>
      <c:catAx>
        <c:axId val="59241600"/>
        <c:scaling>
          <c:orientation val="minMax"/>
        </c:scaling>
        <c:axPos val="b"/>
        <c:numFmt formatCode="General" sourceLinked="1"/>
        <c:majorTickMark val="none"/>
        <c:tickLblPos val="nextTo"/>
        <c:crossAx val="59243136"/>
        <c:crosses val="autoZero"/>
        <c:auto val="1"/>
        <c:lblAlgn val="ctr"/>
        <c:lblOffset val="100"/>
      </c:catAx>
      <c:valAx>
        <c:axId val="59243136"/>
        <c:scaling>
          <c:orientation val="minMax"/>
        </c:scaling>
        <c:axPos val="l"/>
        <c:numFmt formatCode="General" sourceLinked="1"/>
        <c:majorTickMark val="none"/>
        <c:tickLblPos val="nextTo"/>
        <c:crossAx val="59241600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Середній</a:t>
            </a:r>
            <a:r>
              <a:rPr lang="ru-RU" dirty="0"/>
              <a:t> бал ЗНО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uk-UA" dirty="0"/>
              <a:t>математики</a:t>
            </a:r>
            <a:r>
              <a:rPr lang="ru-RU" dirty="0"/>
              <a:t>  2010 </a:t>
            </a:r>
            <a:r>
              <a:rPr lang="ru-RU" dirty="0" err="1"/>
              <a:t>рік</a:t>
            </a:r>
            <a:endParaRPr lang="ru-RU" dirty="0"/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Лист1!$C$5:$C$13</c:f>
              <c:numCache>
                <c:formatCode>General</c:formatCode>
                <c:ptCount val="9"/>
                <c:pt idx="0">
                  <c:v>153.16</c:v>
                </c:pt>
                <c:pt idx="1">
                  <c:v>144.44999999999999</c:v>
                </c:pt>
                <c:pt idx="2">
                  <c:v>0</c:v>
                </c:pt>
                <c:pt idx="3">
                  <c:v>136.25</c:v>
                </c:pt>
                <c:pt idx="4">
                  <c:v>142.72999999999999</c:v>
                </c:pt>
                <c:pt idx="5">
                  <c:v>123.85</c:v>
                </c:pt>
                <c:pt idx="6">
                  <c:v>134.28</c:v>
                </c:pt>
                <c:pt idx="7">
                  <c:v>123.33</c:v>
                </c:pt>
                <c:pt idx="8">
                  <c:v>137.5</c:v>
                </c:pt>
              </c:numCache>
            </c:numRef>
          </c:val>
        </c:ser>
        <c:axId val="59284096"/>
        <c:axId val="59285888"/>
      </c:barChart>
      <c:catAx>
        <c:axId val="59284096"/>
        <c:scaling>
          <c:orientation val="minMax"/>
        </c:scaling>
        <c:axPos val="b"/>
        <c:numFmt formatCode="General" sourceLinked="1"/>
        <c:majorTickMark val="none"/>
        <c:tickLblPos val="nextTo"/>
        <c:crossAx val="59285888"/>
        <c:crosses val="autoZero"/>
        <c:auto val="1"/>
        <c:lblAlgn val="ctr"/>
        <c:lblOffset val="100"/>
      </c:catAx>
      <c:valAx>
        <c:axId val="59285888"/>
        <c:scaling>
          <c:orientation val="minMax"/>
        </c:scaling>
        <c:axPos val="l"/>
        <c:numFmt formatCode="General" sourceLinked="1"/>
        <c:majorTickMark val="none"/>
        <c:tickLblPos val="nextTo"/>
        <c:crossAx val="59284096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математики </a:t>
            </a:r>
            <a:r>
              <a:rPr lang="ru-RU"/>
              <a:t>201</a:t>
            </a:r>
            <a:r>
              <a:rPr lang="en-US"/>
              <a:t>1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Лист1!$D$5:$D$13</c:f>
              <c:numCache>
                <c:formatCode>General</c:formatCode>
                <c:ptCount val="9"/>
                <c:pt idx="0">
                  <c:v>158</c:v>
                </c:pt>
                <c:pt idx="1">
                  <c:v>141.58000000000001</c:v>
                </c:pt>
                <c:pt idx="2">
                  <c:v>128</c:v>
                </c:pt>
                <c:pt idx="3">
                  <c:v>139.41</c:v>
                </c:pt>
                <c:pt idx="4">
                  <c:v>131.43</c:v>
                </c:pt>
                <c:pt idx="5">
                  <c:v>121.66999999999999</c:v>
                </c:pt>
                <c:pt idx="6">
                  <c:v>148.57</c:v>
                </c:pt>
                <c:pt idx="7">
                  <c:v>130</c:v>
                </c:pt>
                <c:pt idx="8">
                  <c:v>131.54</c:v>
                </c:pt>
              </c:numCache>
            </c:numRef>
          </c:val>
        </c:ser>
        <c:axId val="59305984"/>
        <c:axId val="59307520"/>
      </c:barChart>
      <c:catAx>
        <c:axId val="59305984"/>
        <c:scaling>
          <c:orientation val="minMax"/>
        </c:scaling>
        <c:axPos val="b"/>
        <c:numFmt formatCode="General" sourceLinked="1"/>
        <c:majorTickMark val="none"/>
        <c:tickLblPos val="nextTo"/>
        <c:crossAx val="59307520"/>
        <c:crosses val="autoZero"/>
        <c:auto val="1"/>
        <c:lblAlgn val="ctr"/>
        <c:lblOffset val="100"/>
      </c:catAx>
      <c:valAx>
        <c:axId val="59307520"/>
        <c:scaling>
          <c:orientation val="minMax"/>
        </c:scaling>
        <c:axPos val="l"/>
        <c:numFmt formatCode="General" sourceLinked="1"/>
        <c:majorTickMark val="none"/>
        <c:tickLblPos val="nextTo"/>
        <c:crossAx val="59305984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математики </a:t>
            </a:r>
            <a:r>
              <a:rPr lang="ru-RU"/>
              <a:t>201</a:t>
            </a:r>
            <a:r>
              <a:rPr lang="en-US"/>
              <a:t>2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Лист1!$E$5:$E$13</c:f>
              <c:numCache>
                <c:formatCode>General</c:formatCode>
                <c:ptCount val="9"/>
                <c:pt idx="0">
                  <c:v>160.65</c:v>
                </c:pt>
                <c:pt idx="1">
                  <c:v>154.56</c:v>
                </c:pt>
                <c:pt idx="2">
                  <c:v>145.31</c:v>
                </c:pt>
                <c:pt idx="3">
                  <c:v>146.38000000000036</c:v>
                </c:pt>
                <c:pt idx="4">
                  <c:v>140.58000000000001</c:v>
                </c:pt>
                <c:pt idx="5">
                  <c:v>150.53</c:v>
                </c:pt>
                <c:pt idx="6">
                  <c:v>155.99</c:v>
                </c:pt>
                <c:pt idx="7">
                  <c:v>167.23</c:v>
                </c:pt>
                <c:pt idx="8">
                  <c:v>146.56</c:v>
                </c:pt>
              </c:numCache>
            </c:numRef>
          </c:val>
        </c:ser>
        <c:axId val="59344000"/>
        <c:axId val="59345536"/>
      </c:barChart>
      <c:catAx>
        <c:axId val="59344000"/>
        <c:scaling>
          <c:orientation val="minMax"/>
        </c:scaling>
        <c:axPos val="b"/>
        <c:numFmt formatCode="General" sourceLinked="1"/>
        <c:majorTickMark val="none"/>
        <c:tickLblPos val="nextTo"/>
        <c:crossAx val="59345536"/>
        <c:crosses val="autoZero"/>
        <c:auto val="1"/>
        <c:lblAlgn val="ctr"/>
        <c:lblOffset val="100"/>
      </c:catAx>
      <c:valAx>
        <c:axId val="59345536"/>
        <c:scaling>
          <c:orientation val="minMax"/>
        </c:scaling>
        <c:axPos val="l"/>
        <c:numFmt formatCode="General" sourceLinked="1"/>
        <c:majorTickMark val="none"/>
        <c:tickLblPos val="nextTo"/>
        <c:crossAx val="59344000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математики </a:t>
            </a:r>
            <a:r>
              <a:rPr lang="ru-RU"/>
              <a:t>201</a:t>
            </a:r>
            <a:r>
              <a:rPr lang="en-US"/>
              <a:t>1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axId val="59319424"/>
        <c:axId val="59372288"/>
      </c:barChart>
      <c:catAx>
        <c:axId val="59319424"/>
        <c:scaling>
          <c:orientation val="minMax"/>
        </c:scaling>
        <c:axPos val="b"/>
        <c:numFmt formatCode="General" sourceLinked="1"/>
        <c:majorTickMark val="none"/>
        <c:tickLblPos val="nextTo"/>
        <c:crossAx val="59372288"/>
        <c:crosses val="autoZero"/>
        <c:auto val="1"/>
        <c:lblAlgn val="ctr"/>
        <c:lblOffset val="100"/>
      </c:catAx>
      <c:valAx>
        <c:axId val="593722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9319424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Середній бал ЗНО з </a:t>
            </a:r>
            <a:r>
              <a:rPr lang="uk-UA"/>
              <a:t>математики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0055730072657595E-2"/>
          <c:y val="6.7071939716904672E-2"/>
          <c:w val="0.70208048993875749"/>
          <c:h val="0.88406215968992408"/>
        </c:manualLayout>
      </c:layout>
      <c:lineChart>
        <c:grouping val="standard"/>
        <c:ser>
          <c:idx val="7"/>
          <c:order val="0"/>
          <c:tx>
            <c:strRef>
              <c:f>Лист1!$C$4</c:f>
              <c:strCache>
                <c:ptCount val="1"/>
                <c:pt idx="0">
                  <c:v>Ізюмська гімназія №1</c:v>
                </c:pt>
              </c:strCache>
            </c:strRef>
          </c:tx>
          <c:spPr>
            <a:ln w="34925" cap="rnd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5"/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Лист1!$D$4:$J$4</c:f>
              <c:numCache>
                <c:formatCode>General</c:formatCode>
                <c:ptCount val="7"/>
                <c:pt idx="0">
                  <c:v>163.91</c:v>
                </c:pt>
                <c:pt idx="1">
                  <c:v>163.97</c:v>
                </c:pt>
                <c:pt idx="2">
                  <c:v>159.39000000000001</c:v>
                </c:pt>
                <c:pt idx="3">
                  <c:v>157.12</c:v>
                </c:pt>
                <c:pt idx="4">
                  <c:v>164.86</c:v>
                </c:pt>
                <c:pt idx="5">
                  <c:v>150</c:v>
                </c:pt>
                <c:pt idx="6">
                  <c:v>156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68-40F0-BD93-03F9154C609B}"/>
            </c:ext>
          </c:extLst>
        </c:ser>
        <c:ser>
          <c:idx val="6"/>
          <c:order val="1"/>
          <c:tx>
            <c:strRef>
              <c:f>Лист1!$C$5</c:f>
              <c:strCache>
                <c:ptCount val="1"/>
                <c:pt idx="0">
                  <c:v>Ізюмська гімназія №3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Лист1!$D$5:$J$5</c:f>
              <c:numCache>
                <c:formatCode>General</c:formatCode>
                <c:ptCount val="7"/>
                <c:pt idx="0">
                  <c:v>159.28</c:v>
                </c:pt>
                <c:pt idx="1">
                  <c:v>157.37</c:v>
                </c:pt>
                <c:pt idx="2">
                  <c:v>155.47999999999999</c:v>
                </c:pt>
                <c:pt idx="3">
                  <c:v>154.4</c:v>
                </c:pt>
                <c:pt idx="4">
                  <c:v>151.44999999999999</c:v>
                </c:pt>
                <c:pt idx="5">
                  <c:v>148.33000000000001</c:v>
                </c:pt>
                <c:pt idx="6">
                  <c:v>131.54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68-40F0-BD93-03F9154C609B}"/>
            </c:ext>
          </c:extLst>
        </c:ser>
        <c:ser>
          <c:idx val="2"/>
          <c:order val="2"/>
          <c:tx>
            <c:strRef>
              <c:f>Лист1!$C$6</c:f>
              <c:strCache>
                <c:ptCount val="1"/>
                <c:pt idx="0">
                  <c:v>ІЗОШ №10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Pt>
            <c:idx val="5"/>
            <c:marker>
              <c:symbol val="none"/>
            </c:marker>
            <c:spPr>
              <a:ln w="34925" cap="rnd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6"/>
            <c:spPr>
              <a:ln w="34925" cap="rnd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Лист1!$D$6:$J$6</c:f>
              <c:numCache>
                <c:formatCode>General</c:formatCode>
                <c:ptCount val="7"/>
                <c:pt idx="0">
                  <c:v>143.85000000000002</c:v>
                </c:pt>
                <c:pt idx="1">
                  <c:v>150.85000000000002</c:v>
                </c:pt>
                <c:pt idx="2">
                  <c:v>159.05000000000001</c:v>
                </c:pt>
                <c:pt idx="3">
                  <c:v>144.15</c:v>
                </c:pt>
                <c:pt idx="4">
                  <c:v>145.65</c:v>
                </c:pt>
                <c:pt idx="5">
                  <c:v>0</c:v>
                </c:pt>
                <c:pt idx="6">
                  <c:v>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68-40F0-BD93-03F9154C609B}"/>
            </c:ext>
          </c:extLst>
        </c:ser>
        <c:ser>
          <c:idx val="3"/>
          <c:order val="3"/>
          <c:tx>
            <c:strRef>
              <c:f>Лист1!$C$7</c:f>
              <c:strCache>
                <c:ptCount val="1"/>
                <c:pt idx="0">
                  <c:v>ІЗОШ №11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Лист1!$D$7:$J$7</c:f>
              <c:numCache>
                <c:formatCode>General</c:formatCode>
                <c:ptCount val="7"/>
                <c:pt idx="0">
                  <c:v>145.78</c:v>
                </c:pt>
                <c:pt idx="1">
                  <c:v>150.18</c:v>
                </c:pt>
                <c:pt idx="2">
                  <c:v>149.34300000000002</c:v>
                </c:pt>
                <c:pt idx="3">
                  <c:v>150.13999999999999</c:v>
                </c:pt>
                <c:pt idx="4">
                  <c:v>148.91999999999999</c:v>
                </c:pt>
                <c:pt idx="5">
                  <c:v>135.88000000000002</c:v>
                </c:pt>
                <c:pt idx="6">
                  <c:v>138.57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68-40F0-BD93-03F9154C609B}"/>
            </c:ext>
          </c:extLst>
        </c:ser>
        <c:ser>
          <c:idx val="1"/>
          <c:order val="4"/>
          <c:tx>
            <c:strRef>
              <c:f>Лист1!$C$8</c:f>
              <c:strCache>
                <c:ptCount val="1"/>
                <c:pt idx="0">
                  <c:v>ІЗОШ №12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Лист1!$D$8:$J$8</c:f>
              <c:numCache>
                <c:formatCode>General</c:formatCode>
                <c:ptCount val="7"/>
                <c:pt idx="0">
                  <c:v>157.68</c:v>
                </c:pt>
                <c:pt idx="1">
                  <c:v>158.76999999999998</c:v>
                </c:pt>
                <c:pt idx="2">
                  <c:v>152.5</c:v>
                </c:pt>
                <c:pt idx="3">
                  <c:v>157.69</c:v>
                </c:pt>
                <c:pt idx="4">
                  <c:v>157.75</c:v>
                </c:pt>
                <c:pt idx="5">
                  <c:v>128.82000000000002</c:v>
                </c:pt>
                <c:pt idx="6">
                  <c:v>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68-40F0-BD93-03F9154C609B}"/>
            </c:ext>
          </c:extLst>
        </c:ser>
        <c:ser>
          <c:idx val="5"/>
          <c:order val="5"/>
          <c:tx>
            <c:strRef>
              <c:f>Лист1!$C$9</c:f>
              <c:strCache>
                <c:ptCount val="1"/>
                <c:pt idx="0">
                  <c:v>ІЗОШ №2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Лист1!$D$9:$J$9</c:f>
              <c:numCache>
                <c:formatCode>General</c:formatCode>
                <c:ptCount val="7"/>
                <c:pt idx="0">
                  <c:v>150.56</c:v>
                </c:pt>
                <c:pt idx="1">
                  <c:v>155.23999999999998</c:v>
                </c:pt>
                <c:pt idx="2">
                  <c:v>136.41999999999999</c:v>
                </c:pt>
                <c:pt idx="3">
                  <c:v>151.16999999999999</c:v>
                </c:pt>
                <c:pt idx="4">
                  <c:v>151.22999999999999</c:v>
                </c:pt>
                <c:pt idx="5">
                  <c:v>132.22</c:v>
                </c:pt>
                <c:pt idx="6">
                  <c:v>125.38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68-40F0-BD93-03F9154C609B}"/>
            </c:ext>
          </c:extLst>
        </c:ser>
        <c:ser>
          <c:idx val="4"/>
          <c:order val="6"/>
          <c:tx>
            <c:strRef>
              <c:f>Лист1!$C$10</c:f>
              <c:strCache>
                <c:ptCount val="1"/>
                <c:pt idx="0">
                  <c:v>ІЗОШ №4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Лист1!$D$10:$J$10</c:f>
              <c:numCache>
                <c:formatCode>General</c:formatCode>
                <c:ptCount val="7"/>
                <c:pt idx="0">
                  <c:v>159.88000000000002</c:v>
                </c:pt>
                <c:pt idx="1">
                  <c:v>163.12</c:v>
                </c:pt>
                <c:pt idx="2">
                  <c:v>154.60999999999999</c:v>
                </c:pt>
                <c:pt idx="3">
                  <c:v>161.01</c:v>
                </c:pt>
                <c:pt idx="4">
                  <c:v>156.78</c:v>
                </c:pt>
                <c:pt idx="5">
                  <c:v>140.91</c:v>
                </c:pt>
                <c:pt idx="6">
                  <c:v>139.33000000000001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C68-40F0-BD93-03F9154C609B}"/>
            </c:ext>
          </c:extLst>
        </c:ser>
        <c:ser>
          <c:idx val="0"/>
          <c:order val="7"/>
          <c:tx>
            <c:strRef>
              <c:f>Лист1!$C$11</c:f>
              <c:strCache>
                <c:ptCount val="1"/>
                <c:pt idx="0">
                  <c:v>ІЗОШ №5</c:v>
                </c:pt>
              </c:strCache>
            </c:strRef>
          </c:tx>
          <c:spPr>
            <a:ln w="41275"/>
          </c:spPr>
          <c:marker>
            <c:symbol val="square"/>
            <c:size val="5"/>
            <c:spPr>
              <a:solidFill>
                <a:srgbClr val="4F81BD"/>
              </a:solidFill>
            </c:spPr>
          </c:marker>
          <c:dPt>
            <c:idx val="5"/>
            <c:marker>
              <c:spPr>
                <a:noFill/>
              </c:spPr>
            </c:marker>
            <c:spPr>
              <a:ln w="41275">
                <a:noFill/>
              </a:ln>
            </c:spPr>
          </c:dPt>
          <c:dPt>
            <c:idx val="6"/>
            <c:spPr>
              <a:ln w="41275">
                <a:noFill/>
              </a:ln>
            </c:spPr>
          </c:dPt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Лист1!$D$11:$J$11</c:f>
              <c:numCache>
                <c:formatCode>General</c:formatCode>
                <c:ptCount val="7"/>
                <c:pt idx="0">
                  <c:v>151.44999999999999</c:v>
                </c:pt>
                <c:pt idx="1">
                  <c:v>153.80000000000001</c:v>
                </c:pt>
                <c:pt idx="2">
                  <c:v>160.08000000000001</c:v>
                </c:pt>
                <c:pt idx="3">
                  <c:v>157.13</c:v>
                </c:pt>
                <c:pt idx="4">
                  <c:v>145.5</c:v>
                </c:pt>
                <c:pt idx="5">
                  <c:v>0</c:v>
                </c:pt>
                <c:pt idx="6">
                  <c:v>133.33000000000001</c:v>
                </c:pt>
              </c:numCache>
            </c:numRef>
          </c:val>
        </c:ser>
        <c:ser>
          <c:idx val="8"/>
          <c:order val="8"/>
          <c:tx>
            <c:strRef>
              <c:f>Лист1!$C$12</c:f>
              <c:strCache>
                <c:ptCount val="1"/>
                <c:pt idx="0">
                  <c:v>ІЗОШ №6</c:v>
                </c:pt>
              </c:strCache>
            </c:strRef>
          </c:tx>
          <c:spPr>
            <a:ln w="44450"/>
          </c:spPr>
          <c:marker>
            <c:symbol val="square"/>
            <c:size val="5"/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Лист1!$D$12:$J$12</c:f>
              <c:numCache>
                <c:formatCode>General</c:formatCode>
                <c:ptCount val="7"/>
                <c:pt idx="0">
                  <c:v>155.10999999999999</c:v>
                </c:pt>
                <c:pt idx="1">
                  <c:v>151.29</c:v>
                </c:pt>
                <c:pt idx="2">
                  <c:v>143.69</c:v>
                </c:pt>
                <c:pt idx="3">
                  <c:v>147.12</c:v>
                </c:pt>
                <c:pt idx="4">
                  <c:v>145.94</c:v>
                </c:pt>
                <c:pt idx="5">
                  <c:v>135</c:v>
                </c:pt>
                <c:pt idx="6">
                  <c:v>146.93</c:v>
                </c:pt>
              </c:numCache>
            </c:numRef>
          </c:val>
        </c:ser>
        <c:ser>
          <c:idx val="9"/>
          <c:order val="9"/>
          <c:tx>
            <c:strRef>
              <c:f>Лист1!$C$13</c:f>
              <c:strCache>
                <c:ptCount val="1"/>
                <c:pt idx="0">
                  <c:v>Середній бал міський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Лист1!$D$13:$J$13</c:f>
              <c:numCache>
                <c:formatCode>General</c:formatCode>
                <c:ptCount val="7"/>
                <c:pt idx="0">
                  <c:v>154.16999999999999</c:v>
                </c:pt>
                <c:pt idx="1">
                  <c:v>156.07</c:v>
                </c:pt>
                <c:pt idx="2">
                  <c:v>152.30000000000001</c:v>
                </c:pt>
                <c:pt idx="3">
                  <c:v>153.32000000000002</c:v>
                </c:pt>
                <c:pt idx="4">
                  <c:v>152.01</c:v>
                </c:pt>
                <c:pt idx="5">
                  <c:v>138.57</c:v>
                </c:pt>
                <c:pt idx="6">
                  <c:v>138.78</c:v>
                </c:pt>
              </c:numCache>
            </c:numRef>
          </c:val>
        </c:ser>
        <c:ser>
          <c:idx val="10"/>
          <c:order val="10"/>
          <c:tx>
            <c:strRef>
              <c:f>Лист1!$C$14</c:f>
              <c:strCache>
                <c:ptCount val="1"/>
                <c:pt idx="0">
                  <c:v>Середній бал по області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4"/>
            <c:spPr>
              <a:ln w="44450">
                <a:noFill/>
              </a:ln>
            </c:spPr>
          </c:dPt>
          <c:val>
            <c:numRef>
              <c:f>Лист1!$D$14:$J$14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153.82000000000002</c:v>
                </c:pt>
                <c:pt idx="5">
                  <c:v>141.66</c:v>
                </c:pt>
                <c:pt idx="6">
                  <c:v>142.80000000000001</c:v>
                </c:pt>
              </c:numCache>
            </c:numRef>
          </c:val>
        </c:ser>
        <c:marker val="1"/>
        <c:axId val="59443456"/>
        <c:axId val="59457536"/>
      </c:lineChart>
      <c:catAx>
        <c:axId val="5944345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457536"/>
        <c:crossesAt val="0"/>
        <c:auto val="1"/>
        <c:lblAlgn val="ctr"/>
        <c:lblOffset val="100"/>
      </c:catAx>
      <c:valAx>
        <c:axId val="59457536"/>
        <c:scaling>
          <c:orientation val="minMax"/>
          <c:max val="170"/>
          <c:min val="11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443456"/>
        <c:crosses val="autoZero"/>
        <c:crossBetween val="between"/>
        <c:majorUnit val="10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>
        <c:manualLayout>
          <c:xMode val="edge"/>
          <c:yMode val="edge"/>
          <c:x val="0.71730555555555564"/>
          <c:y val="0.27064246135899683"/>
          <c:w val="0.27436111111111111"/>
          <c:h val="0.5160761154855643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Результативність НВП дітей старшого дошкільного віку за основними лініями І півріччя 2017-2018 н.р</c:v>
                </c:pt>
              </c:strCache>
            </c:strRef>
          </c:tx>
          <c:cat>
            <c:strRef>
              <c:f>Лист1!$A$5:$A$14</c:f>
              <c:strCache>
                <c:ptCount val="10"/>
                <c:pt idx="0">
                  <c:v>ДНЗ № 2</c:v>
                </c:pt>
                <c:pt idx="1">
                  <c:v>ДНЗ № 4</c:v>
                </c:pt>
                <c:pt idx="2">
                  <c:v>ДНЗ № 6</c:v>
                </c:pt>
                <c:pt idx="3">
                  <c:v>ДНЗ № 9</c:v>
                </c:pt>
                <c:pt idx="4">
                  <c:v>ДНЗ № 10</c:v>
                </c:pt>
                <c:pt idx="5">
                  <c:v>ДНЗ № 12</c:v>
                </c:pt>
                <c:pt idx="6">
                  <c:v>ДНЗ № 13</c:v>
                </c:pt>
                <c:pt idx="7">
                  <c:v>ДНЗ № 14</c:v>
                </c:pt>
                <c:pt idx="8">
                  <c:v>ДНЗ № 16</c:v>
                </c:pt>
                <c:pt idx="9">
                  <c:v>ДНЗ № 17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рівень в балах</c:v>
                </c:pt>
              </c:strCache>
            </c:strRef>
          </c:tx>
          <c:cat>
            <c:strRef>
              <c:f>Лист1!$A$5:$A$14</c:f>
              <c:strCache>
                <c:ptCount val="10"/>
                <c:pt idx="0">
                  <c:v>ДНЗ № 2</c:v>
                </c:pt>
                <c:pt idx="1">
                  <c:v>ДНЗ № 4</c:v>
                </c:pt>
                <c:pt idx="2">
                  <c:v>ДНЗ № 6</c:v>
                </c:pt>
                <c:pt idx="3">
                  <c:v>ДНЗ № 9</c:v>
                </c:pt>
                <c:pt idx="4">
                  <c:v>ДНЗ № 10</c:v>
                </c:pt>
                <c:pt idx="5">
                  <c:v>ДНЗ № 12</c:v>
                </c:pt>
                <c:pt idx="6">
                  <c:v>ДНЗ № 13</c:v>
                </c:pt>
                <c:pt idx="7">
                  <c:v>ДНЗ № 14</c:v>
                </c:pt>
                <c:pt idx="8">
                  <c:v>ДНЗ № 16</c:v>
                </c:pt>
                <c:pt idx="9">
                  <c:v>ДНЗ № 17</c:v>
                </c:pt>
              </c:strCache>
            </c:strRef>
          </c:cat>
          <c:val>
            <c:numRef>
              <c:f>Лист1!$B$5:$B$14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</c:ser>
        <c:dLbls>
          <c:showVal val="1"/>
        </c:dLbls>
        <c:shape val="box"/>
        <c:axId val="35423744"/>
        <c:axId val="35425280"/>
        <c:axId val="0"/>
      </c:bar3DChart>
      <c:catAx>
        <c:axId val="35423744"/>
        <c:scaling>
          <c:orientation val="minMax"/>
        </c:scaling>
        <c:axPos val="b"/>
        <c:tickLblPos val="nextTo"/>
        <c:crossAx val="35425280"/>
        <c:crosses val="autoZero"/>
        <c:auto val="1"/>
        <c:lblAlgn val="ctr"/>
        <c:lblOffset val="100"/>
      </c:catAx>
      <c:valAx>
        <c:axId val="35425280"/>
        <c:scaling>
          <c:orientation val="minMax"/>
        </c:scaling>
        <c:axPos val="l"/>
        <c:numFmt formatCode="General" sourceLinked="1"/>
        <c:tickLblPos val="nextTo"/>
        <c:crossAx val="35423744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математики </a:t>
            </a:r>
            <a:r>
              <a:rPr lang="ru-RU"/>
              <a:t>201</a:t>
            </a:r>
            <a:r>
              <a:rPr lang="en-US"/>
              <a:t>1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axId val="59472896"/>
        <c:axId val="59482880"/>
      </c:barChart>
      <c:catAx>
        <c:axId val="59472896"/>
        <c:scaling>
          <c:orientation val="minMax"/>
        </c:scaling>
        <c:axPos val="b"/>
        <c:numFmt formatCode="General" sourceLinked="1"/>
        <c:majorTickMark val="none"/>
        <c:tickLblPos val="nextTo"/>
        <c:crossAx val="59482880"/>
        <c:crosses val="autoZero"/>
        <c:auto val="1"/>
        <c:lblAlgn val="ctr"/>
        <c:lblOffset val="100"/>
      </c:catAx>
      <c:valAx>
        <c:axId val="59482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9472896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Середній</a:t>
            </a:r>
            <a:r>
              <a:rPr lang="ru-RU" dirty="0"/>
              <a:t> бал ЗНО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uk-UA" sz="1800" b="1" i="0" u="none" strike="noStrike" baseline="0" dirty="0"/>
              <a:t>історії України</a:t>
            </a:r>
            <a:r>
              <a:rPr lang="ru-RU" dirty="0"/>
              <a:t>  2010 </a:t>
            </a:r>
            <a:r>
              <a:rPr lang="ru-RU" dirty="0" err="1"/>
              <a:t>рік</a:t>
            </a:r>
            <a:endParaRPr lang="ru-RU" dirty="0"/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Лист1!$C$5:$C$13</c:f>
              <c:numCache>
                <c:formatCode>General</c:formatCode>
                <c:ptCount val="9"/>
                <c:pt idx="0">
                  <c:v>153.16</c:v>
                </c:pt>
                <c:pt idx="1">
                  <c:v>144.44999999999999</c:v>
                </c:pt>
                <c:pt idx="2">
                  <c:v>0</c:v>
                </c:pt>
                <c:pt idx="3">
                  <c:v>136.25</c:v>
                </c:pt>
                <c:pt idx="4">
                  <c:v>142.72999999999999</c:v>
                </c:pt>
                <c:pt idx="5">
                  <c:v>123.85</c:v>
                </c:pt>
                <c:pt idx="6">
                  <c:v>134.28</c:v>
                </c:pt>
                <c:pt idx="7">
                  <c:v>123.33</c:v>
                </c:pt>
                <c:pt idx="8">
                  <c:v>137.5</c:v>
                </c:pt>
              </c:numCache>
            </c:numRef>
          </c:val>
        </c:ser>
        <c:axId val="59573760"/>
        <c:axId val="59575296"/>
      </c:barChart>
      <c:catAx>
        <c:axId val="59573760"/>
        <c:scaling>
          <c:orientation val="minMax"/>
        </c:scaling>
        <c:axPos val="b"/>
        <c:numFmt formatCode="General" sourceLinked="1"/>
        <c:majorTickMark val="none"/>
        <c:tickLblPos val="nextTo"/>
        <c:crossAx val="59575296"/>
        <c:crosses val="autoZero"/>
        <c:auto val="1"/>
        <c:lblAlgn val="ctr"/>
        <c:lblOffset val="100"/>
      </c:catAx>
      <c:valAx>
        <c:axId val="59575296"/>
        <c:scaling>
          <c:orientation val="minMax"/>
        </c:scaling>
        <c:axPos val="l"/>
        <c:numFmt formatCode="General" sourceLinked="1"/>
        <c:majorTickMark val="none"/>
        <c:tickLblPos val="nextTo"/>
        <c:crossAx val="59573760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історії України </a:t>
            </a:r>
            <a:r>
              <a:rPr lang="ru-RU"/>
              <a:t>201</a:t>
            </a:r>
            <a:r>
              <a:rPr lang="en-US"/>
              <a:t>1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Лист1!$D$5:$D$13</c:f>
              <c:numCache>
                <c:formatCode>General</c:formatCode>
                <c:ptCount val="9"/>
                <c:pt idx="0">
                  <c:v>158</c:v>
                </c:pt>
                <c:pt idx="1">
                  <c:v>141.58000000000001</c:v>
                </c:pt>
                <c:pt idx="2">
                  <c:v>128</c:v>
                </c:pt>
                <c:pt idx="3">
                  <c:v>139.41</c:v>
                </c:pt>
                <c:pt idx="4">
                  <c:v>131.43</c:v>
                </c:pt>
                <c:pt idx="5">
                  <c:v>121.66999999999999</c:v>
                </c:pt>
                <c:pt idx="6">
                  <c:v>148.57</c:v>
                </c:pt>
                <c:pt idx="7">
                  <c:v>130</c:v>
                </c:pt>
                <c:pt idx="8">
                  <c:v>131.54</c:v>
                </c:pt>
              </c:numCache>
            </c:numRef>
          </c:val>
        </c:ser>
        <c:axId val="59591296"/>
        <c:axId val="59605376"/>
      </c:barChart>
      <c:catAx>
        <c:axId val="59591296"/>
        <c:scaling>
          <c:orientation val="minMax"/>
        </c:scaling>
        <c:axPos val="b"/>
        <c:numFmt formatCode="General" sourceLinked="1"/>
        <c:majorTickMark val="none"/>
        <c:tickLblPos val="nextTo"/>
        <c:crossAx val="59605376"/>
        <c:crosses val="autoZero"/>
        <c:auto val="1"/>
        <c:lblAlgn val="ctr"/>
        <c:lblOffset val="100"/>
      </c:catAx>
      <c:valAx>
        <c:axId val="59605376"/>
        <c:scaling>
          <c:orientation val="minMax"/>
        </c:scaling>
        <c:axPos val="l"/>
        <c:numFmt formatCode="General" sourceLinked="1"/>
        <c:majorTickMark val="none"/>
        <c:tickLblPos val="nextTo"/>
        <c:crossAx val="59591296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історії України </a:t>
            </a:r>
            <a:r>
              <a:rPr lang="ru-RU"/>
              <a:t>201</a:t>
            </a:r>
            <a:r>
              <a:rPr lang="en-US"/>
              <a:t>2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Лист1!$E$5:$E$13</c:f>
              <c:numCache>
                <c:formatCode>General</c:formatCode>
                <c:ptCount val="9"/>
                <c:pt idx="0">
                  <c:v>160.65</c:v>
                </c:pt>
                <c:pt idx="1">
                  <c:v>154.56</c:v>
                </c:pt>
                <c:pt idx="2">
                  <c:v>145.31</c:v>
                </c:pt>
                <c:pt idx="3">
                  <c:v>146.38000000000042</c:v>
                </c:pt>
                <c:pt idx="4">
                  <c:v>140.58000000000001</c:v>
                </c:pt>
                <c:pt idx="5">
                  <c:v>150.53</c:v>
                </c:pt>
                <c:pt idx="6">
                  <c:v>155.99</c:v>
                </c:pt>
                <c:pt idx="7">
                  <c:v>167.23</c:v>
                </c:pt>
                <c:pt idx="8">
                  <c:v>146.56</c:v>
                </c:pt>
              </c:numCache>
            </c:numRef>
          </c:val>
        </c:ser>
        <c:axId val="59621376"/>
        <c:axId val="59622912"/>
      </c:barChart>
      <c:catAx>
        <c:axId val="59621376"/>
        <c:scaling>
          <c:orientation val="minMax"/>
        </c:scaling>
        <c:axPos val="b"/>
        <c:numFmt formatCode="General" sourceLinked="1"/>
        <c:majorTickMark val="none"/>
        <c:tickLblPos val="nextTo"/>
        <c:crossAx val="59622912"/>
        <c:crosses val="autoZero"/>
        <c:auto val="1"/>
        <c:lblAlgn val="ctr"/>
        <c:lblOffset val="100"/>
      </c:catAx>
      <c:valAx>
        <c:axId val="59622912"/>
        <c:scaling>
          <c:orientation val="minMax"/>
        </c:scaling>
        <c:axPos val="l"/>
        <c:numFmt formatCode="General" sourceLinked="1"/>
        <c:majorTickMark val="none"/>
        <c:tickLblPos val="nextTo"/>
        <c:crossAx val="59621376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історії України </a:t>
            </a:r>
            <a:r>
              <a:rPr lang="ru-RU"/>
              <a:t>201</a:t>
            </a:r>
            <a:r>
              <a:rPr lang="en-US"/>
              <a:t>3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Лист1!$F$5:$F$13</c:f>
              <c:numCache>
                <c:formatCode>General</c:formatCode>
                <c:ptCount val="9"/>
                <c:pt idx="0">
                  <c:v>153.12</c:v>
                </c:pt>
                <c:pt idx="1">
                  <c:v>156.88000000000042</c:v>
                </c:pt>
                <c:pt idx="2">
                  <c:v>136.38000000000042</c:v>
                </c:pt>
                <c:pt idx="3">
                  <c:v>152.83000000000001</c:v>
                </c:pt>
                <c:pt idx="4">
                  <c:v>147.34</c:v>
                </c:pt>
                <c:pt idx="5">
                  <c:v>148.03</c:v>
                </c:pt>
                <c:pt idx="6">
                  <c:v>158.68</c:v>
                </c:pt>
                <c:pt idx="7">
                  <c:v>151.20999999999998</c:v>
                </c:pt>
                <c:pt idx="8">
                  <c:v>150.66999999999999</c:v>
                </c:pt>
              </c:numCache>
            </c:numRef>
          </c:val>
        </c:ser>
        <c:axId val="59655296"/>
        <c:axId val="59656832"/>
      </c:barChart>
      <c:catAx>
        <c:axId val="59655296"/>
        <c:scaling>
          <c:orientation val="minMax"/>
        </c:scaling>
        <c:axPos val="b"/>
        <c:numFmt formatCode="General" sourceLinked="1"/>
        <c:majorTickMark val="none"/>
        <c:tickLblPos val="nextTo"/>
        <c:crossAx val="59656832"/>
        <c:crosses val="autoZero"/>
        <c:auto val="1"/>
        <c:lblAlgn val="ctr"/>
        <c:lblOffset val="100"/>
      </c:catAx>
      <c:valAx>
        <c:axId val="59656832"/>
        <c:scaling>
          <c:orientation val="minMax"/>
        </c:scaling>
        <c:axPos val="l"/>
        <c:numFmt formatCode="General" sourceLinked="1"/>
        <c:majorTickMark val="none"/>
        <c:tickLblPos val="nextTo"/>
        <c:crossAx val="59655296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математики </a:t>
            </a:r>
            <a:r>
              <a:rPr lang="ru-RU"/>
              <a:t>201</a:t>
            </a:r>
            <a:r>
              <a:rPr lang="en-US"/>
              <a:t>1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axId val="59668352"/>
        <c:axId val="59676544"/>
      </c:barChart>
      <c:catAx>
        <c:axId val="59668352"/>
        <c:scaling>
          <c:orientation val="minMax"/>
        </c:scaling>
        <c:axPos val="b"/>
        <c:numFmt formatCode="General" sourceLinked="1"/>
        <c:majorTickMark val="none"/>
        <c:tickLblPos val="nextTo"/>
        <c:crossAx val="59676544"/>
        <c:crosses val="autoZero"/>
        <c:auto val="1"/>
        <c:lblAlgn val="ctr"/>
        <c:lblOffset val="100"/>
      </c:catAx>
      <c:valAx>
        <c:axId val="596765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9668352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історії України </a:t>
            </a:r>
            <a:r>
              <a:rPr lang="ru-RU"/>
              <a:t>201</a:t>
            </a:r>
            <a:r>
              <a:rPr lang="en-US"/>
              <a:t>4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Лист1!$G$5:$G$13</c:f>
              <c:numCache>
                <c:formatCode>General</c:formatCode>
                <c:ptCount val="9"/>
                <c:pt idx="0">
                  <c:v>155.53</c:v>
                </c:pt>
                <c:pt idx="1">
                  <c:v>159.9</c:v>
                </c:pt>
                <c:pt idx="2">
                  <c:v>150.43</c:v>
                </c:pt>
                <c:pt idx="3">
                  <c:v>145.88000000000042</c:v>
                </c:pt>
                <c:pt idx="4">
                  <c:v>153.94</c:v>
                </c:pt>
                <c:pt idx="5">
                  <c:v>148.69</c:v>
                </c:pt>
                <c:pt idx="6">
                  <c:v>161.69</c:v>
                </c:pt>
                <c:pt idx="7">
                  <c:v>151.5</c:v>
                </c:pt>
                <c:pt idx="8">
                  <c:v>153.23999999999998</c:v>
                </c:pt>
              </c:numCache>
            </c:numRef>
          </c:val>
        </c:ser>
        <c:axId val="59787904"/>
        <c:axId val="59793792"/>
      </c:barChart>
      <c:catAx>
        <c:axId val="59787904"/>
        <c:scaling>
          <c:orientation val="minMax"/>
        </c:scaling>
        <c:axPos val="b"/>
        <c:numFmt formatCode="General" sourceLinked="1"/>
        <c:majorTickMark val="none"/>
        <c:tickLblPos val="nextTo"/>
        <c:crossAx val="59793792"/>
        <c:crosses val="autoZero"/>
        <c:auto val="1"/>
        <c:lblAlgn val="ctr"/>
        <c:lblOffset val="100"/>
      </c:catAx>
      <c:valAx>
        <c:axId val="59793792"/>
        <c:scaling>
          <c:orientation val="minMax"/>
        </c:scaling>
        <c:axPos val="l"/>
        <c:numFmt formatCode="General" sourceLinked="1"/>
        <c:majorTickMark val="none"/>
        <c:tickLblPos val="nextTo"/>
        <c:crossAx val="59787904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української мови </a:t>
            </a:r>
            <a:r>
              <a:rPr lang="ru-RU"/>
              <a:t>2016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Лист1!$C$5:$C$13</c:f>
              <c:numCache>
                <c:formatCode>General</c:formatCode>
                <c:ptCount val="9"/>
                <c:pt idx="0">
                  <c:v>153.16</c:v>
                </c:pt>
                <c:pt idx="1">
                  <c:v>144.44999999999999</c:v>
                </c:pt>
                <c:pt idx="2">
                  <c:v>0</c:v>
                </c:pt>
                <c:pt idx="3">
                  <c:v>136.25</c:v>
                </c:pt>
                <c:pt idx="4">
                  <c:v>142.72999999999999</c:v>
                </c:pt>
                <c:pt idx="5">
                  <c:v>123.85</c:v>
                </c:pt>
                <c:pt idx="6">
                  <c:v>134.28</c:v>
                </c:pt>
                <c:pt idx="7">
                  <c:v>123.33</c:v>
                </c:pt>
                <c:pt idx="8">
                  <c:v>137.5</c:v>
                </c:pt>
              </c:numCache>
            </c:numRef>
          </c:val>
        </c:ser>
        <c:axId val="59703296"/>
        <c:axId val="59704832"/>
      </c:barChart>
      <c:catAx>
        <c:axId val="59703296"/>
        <c:scaling>
          <c:orientation val="minMax"/>
        </c:scaling>
        <c:axPos val="b"/>
        <c:numFmt formatCode="General" sourceLinked="1"/>
        <c:majorTickMark val="none"/>
        <c:tickLblPos val="nextTo"/>
        <c:crossAx val="59704832"/>
        <c:crosses val="autoZero"/>
        <c:auto val="1"/>
        <c:lblAlgn val="ctr"/>
        <c:lblOffset val="100"/>
      </c:catAx>
      <c:valAx>
        <c:axId val="59704832"/>
        <c:scaling>
          <c:orientation val="minMax"/>
        </c:scaling>
        <c:axPos val="l"/>
        <c:numFmt formatCode="General" sourceLinked="1"/>
        <c:majorTickMark val="none"/>
        <c:tickLblPos val="nextTo"/>
        <c:crossAx val="59703296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української мови </a:t>
            </a:r>
            <a:r>
              <a:rPr lang="ru-RU"/>
              <a:t>201</a:t>
            </a:r>
            <a:r>
              <a:rPr lang="uk-UA"/>
              <a:t>7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Лист1!$D$5:$D$13</c:f>
              <c:numCache>
                <c:formatCode>General</c:formatCode>
                <c:ptCount val="9"/>
                <c:pt idx="0">
                  <c:v>158</c:v>
                </c:pt>
                <c:pt idx="1">
                  <c:v>141.58000000000001</c:v>
                </c:pt>
                <c:pt idx="2">
                  <c:v>128</c:v>
                </c:pt>
                <c:pt idx="3">
                  <c:v>139.41</c:v>
                </c:pt>
                <c:pt idx="4">
                  <c:v>131.43</c:v>
                </c:pt>
                <c:pt idx="5">
                  <c:v>121.66999999999999</c:v>
                </c:pt>
                <c:pt idx="6">
                  <c:v>148.57</c:v>
                </c:pt>
                <c:pt idx="7">
                  <c:v>130</c:v>
                </c:pt>
                <c:pt idx="8">
                  <c:v>131.54</c:v>
                </c:pt>
              </c:numCache>
            </c:numRef>
          </c:val>
        </c:ser>
        <c:axId val="59733120"/>
        <c:axId val="59734656"/>
      </c:barChart>
      <c:catAx>
        <c:axId val="59733120"/>
        <c:scaling>
          <c:orientation val="minMax"/>
        </c:scaling>
        <c:axPos val="b"/>
        <c:numFmt formatCode="General" sourceLinked="1"/>
        <c:majorTickMark val="none"/>
        <c:tickLblPos val="nextTo"/>
        <c:crossAx val="59734656"/>
        <c:crosses val="autoZero"/>
        <c:auto val="1"/>
        <c:lblAlgn val="ctr"/>
        <c:lblOffset val="100"/>
      </c:catAx>
      <c:valAx>
        <c:axId val="59734656"/>
        <c:scaling>
          <c:orientation val="minMax"/>
        </c:scaling>
        <c:axPos val="l"/>
        <c:numFmt formatCode="General" sourceLinked="1"/>
        <c:majorTickMark val="none"/>
        <c:tickLblPos val="nextTo"/>
        <c:crossAx val="59733120"/>
        <c:crosses val="autoZero"/>
        <c:crossBetween val="between"/>
      </c:valAx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історія України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0055730072657595E-2"/>
          <c:y val="6.7071939716904672E-2"/>
          <c:w val="0.70902493438320224"/>
          <c:h val="0.88406215968992363"/>
        </c:manualLayout>
      </c:layout>
      <c:lineChart>
        <c:grouping val="standard"/>
        <c:ser>
          <c:idx val="7"/>
          <c:order val="0"/>
          <c:tx>
            <c:strRef>
              <c:f>Лист1!$C$4</c:f>
              <c:strCache>
                <c:ptCount val="1"/>
                <c:pt idx="0">
                  <c:v>Ізюмська гімназія №1</c:v>
                </c:pt>
              </c:strCache>
            </c:strRef>
          </c:tx>
          <c:spPr>
            <a:ln w="34925" cap="rnd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square"/>
            <c:size val="5"/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Лист1!$D$4:$J$4</c:f>
              <c:numCache>
                <c:formatCode>General</c:formatCode>
                <c:ptCount val="7"/>
                <c:pt idx="0">
                  <c:v>156.84</c:v>
                </c:pt>
                <c:pt idx="1">
                  <c:v>149.32000000000002</c:v>
                </c:pt>
                <c:pt idx="2">
                  <c:v>160.65</c:v>
                </c:pt>
                <c:pt idx="3">
                  <c:v>153.12</c:v>
                </c:pt>
                <c:pt idx="4">
                  <c:v>155.53</c:v>
                </c:pt>
                <c:pt idx="5">
                  <c:v>153.16</c:v>
                </c:pt>
                <c:pt idx="6">
                  <c:v>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68-40F0-BD93-03F9154C609B}"/>
            </c:ext>
          </c:extLst>
        </c:ser>
        <c:ser>
          <c:idx val="6"/>
          <c:order val="1"/>
          <c:tx>
            <c:strRef>
              <c:f>Лист1!$C$5</c:f>
              <c:strCache>
                <c:ptCount val="1"/>
                <c:pt idx="0">
                  <c:v>Ізюмська гімназія №3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Лист1!$D$5:$J$5</c:f>
              <c:numCache>
                <c:formatCode>General</c:formatCode>
                <c:ptCount val="7"/>
                <c:pt idx="0">
                  <c:v>153.33000000000001</c:v>
                </c:pt>
                <c:pt idx="1">
                  <c:v>154.22</c:v>
                </c:pt>
                <c:pt idx="2">
                  <c:v>154.56</c:v>
                </c:pt>
                <c:pt idx="3">
                  <c:v>156.88000000000002</c:v>
                </c:pt>
                <c:pt idx="4">
                  <c:v>159.9</c:v>
                </c:pt>
                <c:pt idx="5">
                  <c:v>144.44999999999999</c:v>
                </c:pt>
                <c:pt idx="6">
                  <c:v>141.58000000000001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68-40F0-BD93-03F9154C609B}"/>
            </c:ext>
          </c:extLst>
        </c:ser>
        <c:ser>
          <c:idx val="2"/>
          <c:order val="2"/>
          <c:tx>
            <c:strRef>
              <c:f>Лист1!$C$6</c:f>
              <c:strCache>
                <c:ptCount val="1"/>
                <c:pt idx="0">
                  <c:v>ІЗОШ №10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9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Pt>
            <c:idx val="5"/>
            <c:marker>
              <c:symbol val="none"/>
            </c:marker>
            <c:spPr>
              <a:ln w="34925" cap="rnd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6"/>
            <c:spPr>
              <a:ln w="34925" cap="rnd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Лист1!$D$6:$J$6</c:f>
              <c:numCache>
                <c:formatCode>General</c:formatCode>
                <c:ptCount val="7"/>
                <c:pt idx="0">
                  <c:v>136.25</c:v>
                </c:pt>
                <c:pt idx="1">
                  <c:v>140.47999999999999</c:v>
                </c:pt>
                <c:pt idx="2">
                  <c:v>145.31</c:v>
                </c:pt>
                <c:pt idx="3">
                  <c:v>136.38000000000002</c:v>
                </c:pt>
                <c:pt idx="4">
                  <c:v>150.43</c:v>
                </c:pt>
                <c:pt idx="5">
                  <c:v>0</c:v>
                </c:pt>
                <c:pt idx="6">
                  <c:v>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68-40F0-BD93-03F9154C609B}"/>
            </c:ext>
          </c:extLst>
        </c:ser>
        <c:ser>
          <c:idx val="3"/>
          <c:order val="3"/>
          <c:tx>
            <c:strRef>
              <c:f>Лист1!$C$7</c:f>
              <c:strCache>
                <c:ptCount val="1"/>
                <c:pt idx="0">
                  <c:v>ІЗОШ №11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Лист1!$D$7:$J$7</c:f>
              <c:numCache>
                <c:formatCode>General</c:formatCode>
                <c:ptCount val="7"/>
                <c:pt idx="0">
                  <c:v>160.75</c:v>
                </c:pt>
                <c:pt idx="1">
                  <c:v>144.05000000000001</c:v>
                </c:pt>
                <c:pt idx="2">
                  <c:v>146.38000000000002</c:v>
                </c:pt>
                <c:pt idx="3">
                  <c:v>152.83000000000001</c:v>
                </c:pt>
                <c:pt idx="4">
                  <c:v>145.88000000000002</c:v>
                </c:pt>
                <c:pt idx="5">
                  <c:v>136.25</c:v>
                </c:pt>
                <c:pt idx="6">
                  <c:v>139.41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68-40F0-BD93-03F9154C609B}"/>
            </c:ext>
          </c:extLst>
        </c:ser>
        <c:ser>
          <c:idx val="1"/>
          <c:order val="4"/>
          <c:tx>
            <c:strRef>
              <c:f>Лист1!$C$8</c:f>
              <c:strCache>
                <c:ptCount val="1"/>
                <c:pt idx="0">
                  <c:v>ІЗОШ №12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Лист1!$D$8:$J$8</c:f>
              <c:numCache>
                <c:formatCode>General</c:formatCode>
                <c:ptCount val="7"/>
                <c:pt idx="0">
                  <c:v>147.83000000000001</c:v>
                </c:pt>
                <c:pt idx="1">
                  <c:v>151.35000000000002</c:v>
                </c:pt>
                <c:pt idx="2">
                  <c:v>140.58000000000001</c:v>
                </c:pt>
                <c:pt idx="3">
                  <c:v>147.34</c:v>
                </c:pt>
                <c:pt idx="4">
                  <c:v>153.94</c:v>
                </c:pt>
                <c:pt idx="5">
                  <c:v>142.72999999999999</c:v>
                </c:pt>
                <c:pt idx="6">
                  <c:v>131.43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68-40F0-BD93-03F9154C609B}"/>
            </c:ext>
          </c:extLst>
        </c:ser>
        <c:ser>
          <c:idx val="5"/>
          <c:order val="5"/>
          <c:tx>
            <c:strRef>
              <c:f>Лист1!$C$9</c:f>
              <c:strCache>
                <c:ptCount val="1"/>
                <c:pt idx="0">
                  <c:v>ІЗОШ №2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Лист1!$D$9:$J$9</c:f>
              <c:numCache>
                <c:formatCode>General</c:formatCode>
                <c:ptCount val="7"/>
                <c:pt idx="0">
                  <c:v>148.5</c:v>
                </c:pt>
                <c:pt idx="1">
                  <c:v>141.76</c:v>
                </c:pt>
                <c:pt idx="2">
                  <c:v>150.53</c:v>
                </c:pt>
                <c:pt idx="3">
                  <c:v>148.03</c:v>
                </c:pt>
                <c:pt idx="4">
                  <c:v>148.69</c:v>
                </c:pt>
                <c:pt idx="5">
                  <c:v>123.85</c:v>
                </c:pt>
                <c:pt idx="6">
                  <c:v>121.66999999999999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68-40F0-BD93-03F9154C609B}"/>
            </c:ext>
          </c:extLst>
        </c:ser>
        <c:ser>
          <c:idx val="4"/>
          <c:order val="6"/>
          <c:tx>
            <c:strRef>
              <c:f>Лист1!$C$10</c:f>
              <c:strCache>
                <c:ptCount val="1"/>
                <c:pt idx="0">
                  <c:v>ІЗОШ №4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triangle"/>
            <c:size val="9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Лист1!$D$10:$J$10</c:f>
              <c:numCache>
                <c:formatCode>General</c:formatCode>
                <c:ptCount val="7"/>
                <c:pt idx="0">
                  <c:v>155.26999999999998</c:v>
                </c:pt>
                <c:pt idx="1">
                  <c:v>158.10999999999999</c:v>
                </c:pt>
                <c:pt idx="2">
                  <c:v>155.99</c:v>
                </c:pt>
                <c:pt idx="3">
                  <c:v>158.68</c:v>
                </c:pt>
                <c:pt idx="4">
                  <c:v>161.69</c:v>
                </c:pt>
                <c:pt idx="5">
                  <c:v>134.28</c:v>
                </c:pt>
                <c:pt idx="6">
                  <c:v>148.57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C68-40F0-BD93-03F9154C609B}"/>
            </c:ext>
          </c:extLst>
        </c:ser>
        <c:ser>
          <c:idx val="0"/>
          <c:order val="7"/>
          <c:tx>
            <c:strRef>
              <c:f>Лист1!$C$11</c:f>
              <c:strCache>
                <c:ptCount val="1"/>
                <c:pt idx="0">
                  <c:v>ІЗОШ №5</c:v>
                </c:pt>
              </c:strCache>
            </c:strRef>
          </c:tx>
          <c:spPr>
            <a:ln w="41275"/>
          </c:spPr>
          <c:marker>
            <c:symbol val="square"/>
            <c:size val="5"/>
            <c:spPr>
              <a:solidFill>
                <a:srgbClr val="4F81BD"/>
              </a:solidFill>
            </c:spPr>
          </c:marker>
          <c:dPt>
            <c:idx val="5"/>
            <c:marker>
              <c:spPr>
                <a:solidFill>
                  <a:schemeClr val="accent1"/>
                </a:solidFill>
              </c:spPr>
            </c:marker>
            <c:spPr>
              <a:ln w="41275">
                <a:solidFill>
                  <a:schemeClr val="accent1"/>
                </a:solidFill>
              </a:ln>
            </c:spPr>
          </c:dPt>
          <c:dPt>
            <c:idx val="6"/>
            <c:spPr>
              <a:ln w="41275">
                <a:solidFill>
                  <a:srgbClr val="4F81BD"/>
                </a:solidFill>
              </a:ln>
            </c:spPr>
          </c:dPt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Лист1!$D$11:$J$11</c:f>
              <c:numCache>
                <c:formatCode>General</c:formatCode>
                <c:ptCount val="7"/>
                <c:pt idx="0">
                  <c:v>152.05000000000001</c:v>
                </c:pt>
                <c:pt idx="1">
                  <c:v>146</c:v>
                </c:pt>
                <c:pt idx="2">
                  <c:v>167.23</c:v>
                </c:pt>
                <c:pt idx="3">
                  <c:v>151.20999999999998</c:v>
                </c:pt>
                <c:pt idx="4">
                  <c:v>151.5</c:v>
                </c:pt>
                <c:pt idx="5">
                  <c:v>123.33</c:v>
                </c:pt>
                <c:pt idx="6">
                  <c:v>130</c:v>
                </c:pt>
              </c:numCache>
            </c:numRef>
          </c:val>
        </c:ser>
        <c:ser>
          <c:idx val="8"/>
          <c:order val="8"/>
          <c:tx>
            <c:strRef>
              <c:f>Лист1!$C$12</c:f>
              <c:strCache>
                <c:ptCount val="1"/>
                <c:pt idx="0">
                  <c:v>ІЗОШ №6</c:v>
                </c:pt>
              </c:strCache>
            </c:strRef>
          </c:tx>
          <c:spPr>
            <a:ln w="44450"/>
          </c:spPr>
          <c:marker>
            <c:symbol val="square"/>
            <c:size val="5"/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Лист1!$D$12:$J$12</c:f>
              <c:numCache>
                <c:formatCode>General</c:formatCode>
                <c:ptCount val="7"/>
                <c:pt idx="0">
                  <c:v>151.63999999999999</c:v>
                </c:pt>
                <c:pt idx="1">
                  <c:v>143.89000000000001</c:v>
                </c:pt>
                <c:pt idx="2">
                  <c:v>146.56</c:v>
                </c:pt>
                <c:pt idx="3">
                  <c:v>150.66999999999999</c:v>
                </c:pt>
                <c:pt idx="4">
                  <c:v>153.23999999999998</c:v>
                </c:pt>
                <c:pt idx="5">
                  <c:v>137.5</c:v>
                </c:pt>
                <c:pt idx="6">
                  <c:v>131.54</c:v>
                </c:pt>
              </c:numCache>
            </c:numRef>
          </c:val>
        </c:ser>
        <c:ser>
          <c:idx val="9"/>
          <c:order val="9"/>
          <c:tx>
            <c:strRef>
              <c:f>Лист1!$C$13</c:f>
              <c:strCache>
                <c:ptCount val="1"/>
                <c:pt idx="0">
                  <c:v>Середній бал міський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</c:spPr>
          </c:marker>
          <c:cat>
            <c:numRef>
              <c:f>Лист1!$D$3:$J$3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Лист1!$D$13:$J$13</c:f>
              <c:numCache>
                <c:formatCode>General</c:formatCode>
                <c:ptCount val="7"/>
                <c:pt idx="0">
                  <c:v>151.38000000000002</c:v>
                </c:pt>
                <c:pt idx="1">
                  <c:v>147.69</c:v>
                </c:pt>
                <c:pt idx="2">
                  <c:v>151.97999999999999</c:v>
                </c:pt>
                <c:pt idx="3">
                  <c:v>150.57</c:v>
                </c:pt>
                <c:pt idx="4">
                  <c:v>153.41999999999999</c:v>
                </c:pt>
                <c:pt idx="5">
                  <c:v>139.46</c:v>
                </c:pt>
                <c:pt idx="6">
                  <c:v>136.94</c:v>
                </c:pt>
              </c:numCache>
            </c:numRef>
          </c:val>
        </c:ser>
        <c:ser>
          <c:idx val="10"/>
          <c:order val="10"/>
          <c:tx>
            <c:strRef>
              <c:f>Лист1!$C$14</c:f>
              <c:strCache>
                <c:ptCount val="1"/>
                <c:pt idx="0">
                  <c:v>Середній бал по області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4"/>
            <c:spPr>
              <a:ln w="44450">
                <a:noFill/>
              </a:ln>
            </c:spPr>
          </c:dPt>
          <c:val>
            <c:numRef>
              <c:f>Лист1!$D$14:$J$14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153.54</c:v>
                </c:pt>
                <c:pt idx="5">
                  <c:v>138.60999999999999</c:v>
                </c:pt>
                <c:pt idx="6">
                  <c:v>139.6</c:v>
                </c:pt>
              </c:numCache>
            </c:numRef>
          </c:val>
        </c:ser>
        <c:marker val="1"/>
        <c:axId val="59857152"/>
        <c:axId val="59871232"/>
      </c:lineChart>
      <c:catAx>
        <c:axId val="5985715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871232"/>
        <c:crossesAt val="0"/>
        <c:auto val="1"/>
        <c:lblAlgn val="ctr"/>
        <c:lblOffset val="100"/>
      </c:catAx>
      <c:valAx>
        <c:axId val="59871232"/>
        <c:scaling>
          <c:orientation val="minMax"/>
          <c:max val="170"/>
          <c:min val="11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857152"/>
        <c:crosses val="autoZero"/>
        <c:crossBetween val="between"/>
        <c:majorUnit val="10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>
        <c:manualLayout>
          <c:xMode val="edge"/>
          <c:yMode val="edge"/>
          <c:x val="0.7311944444444447"/>
          <c:y val="0.27064246135899683"/>
          <c:w val="0.26880555555555558"/>
          <c:h val="0.5160761154855643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Середній</a:t>
            </a:r>
            <a:r>
              <a:rPr lang="ru-RU" dirty="0"/>
              <a:t> бал ЗНО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2010 </a:t>
            </a:r>
            <a:r>
              <a:rPr lang="ru-RU" dirty="0" err="1"/>
              <a:t>рік</a:t>
            </a:r>
            <a:endParaRPr lang="ru-RU" dirty="0"/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Лист1!$C$5:$C$13</c:f>
              <c:numCache>
                <c:formatCode>General</c:formatCode>
                <c:ptCount val="9"/>
                <c:pt idx="0">
                  <c:v>153.16</c:v>
                </c:pt>
                <c:pt idx="1">
                  <c:v>144.44999999999999</c:v>
                </c:pt>
                <c:pt idx="2">
                  <c:v>0</c:v>
                </c:pt>
                <c:pt idx="3">
                  <c:v>136.25</c:v>
                </c:pt>
                <c:pt idx="4">
                  <c:v>142.72999999999999</c:v>
                </c:pt>
                <c:pt idx="5">
                  <c:v>123.85</c:v>
                </c:pt>
                <c:pt idx="6">
                  <c:v>134.28</c:v>
                </c:pt>
                <c:pt idx="7">
                  <c:v>123.33</c:v>
                </c:pt>
                <c:pt idx="8">
                  <c:v>137.5</c:v>
                </c:pt>
              </c:numCache>
            </c:numRef>
          </c:val>
        </c:ser>
        <c:axId val="58671872"/>
        <c:axId val="58673408"/>
      </c:barChart>
      <c:catAx>
        <c:axId val="58671872"/>
        <c:scaling>
          <c:orientation val="minMax"/>
        </c:scaling>
        <c:axPos val="b"/>
        <c:majorTickMark val="none"/>
        <c:tickLblPos val="nextTo"/>
        <c:crossAx val="58673408"/>
        <c:crosses val="autoZero"/>
        <c:auto val="1"/>
        <c:lblAlgn val="ctr"/>
        <c:lblOffset val="100"/>
      </c:catAx>
      <c:valAx>
        <c:axId val="58673408"/>
        <c:scaling>
          <c:orientation val="minMax"/>
        </c:scaling>
        <c:axPos val="l"/>
        <c:numFmt formatCode="General" sourceLinked="1"/>
        <c:majorTickMark val="none"/>
        <c:tickLblPos val="nextTo"/>
        <c:crossAx val="58671872"/>
        <c:crosses val="autoZero"/>
        <c:crossBetween val="between"/>
      </c:valAx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297736277758723E-2"/>
          <c:y val="5.3835934752503145E-2"/>
          <c:w val="0.68898401902176987"/>
          <c:h val="0.78608778069407992"/>
        </c:manualLayout>
      </c:layout>
      <c:bar3DChart>
        <c:barDir val="col"/>
        <c:grouping val="stacked"/>
        <c:ser>
          <c:idx val="0"/>
          <c:order val="0"/>
          <c:tx>
            <c:strRef>
              <c:f>Лист1!$D$7</c:f>
              <c:strCache>
                <c:ptCount val="1"/>
                <c:pt idx="0">
                  <c:v>Високий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Лист1!$D$8:$D$10</c:f>
              <c:numCache>
                <c:formatCode>General</c:formatCode>
                <c:ptCount val="3"/>
                <c:pt idx="0">
                  <c:v>40.800000000000004</c:v>
                </c:pt>
                <c:pt idx="1">
                  <c:v>40</c:v>
                </c:pt>
                <c:pt idx="2">
                  <c:v>39.700000000000003</c:v>
                </c:pt>
              </c:numCache>
            </c:numRef>
          </c:val>
        </c:ser>
        <c:ser>
          <c:idx val="1"/>
          <c:order val="1"/>
          <c:tx>
            <c:strRef>
              <c:f>Лист1!$E$7</c:f>
              <c:strCache>
                <c:ptCount val="1"/>
                <c:pt idx="0">
                  <c:v>Достатній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42.8</c:v>
                </c:pt>
                <c:pt idx="1">
                  <c:v>41.7</c:v>
                </c:pt>
                <c:pt idx="2">
                  <c:v>40.300000000000004</c:v>
                </c:pt>
              </c:numCache>
            </c:numRef>
          </c:val>
        </c:ser>
        <c:ser>
          <c:idx val="2"/>
          <c:order val="2"/>
          <c:tx>
            <c:strRef>
              <c:f>Лист1!$F$7</c:f>
              <c:strCache>
                <c:ptCount val="1"/>
                <c:pt idx="0">
                  <c:v>Середній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Лист1!$F$8:$F$10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18.3</c:v>
                </c:pt>
                <c:pt idx="2">
                  <c:v>19.8</c:v>
                </c:pt>
              </c:numCache>
            </c:numRef>
          </c:val>
        </c:ser>
        <c:ser>
          <c:idx val="3"/>
          <c:order val="3"/>
          <c:tx>
            <c:strRef>
              <c:f>Лист1!$G$7</c:f>
              <c:strCache>
                <c:ptCount val="1"/>
                <c:pt idx="0">
                  <c:v>Початковий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Лист1!$G$8:$G$10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0.2</c:v>
                </c:pt>
              </c:numCache>
            </c:numRef>
          </c:val>
        </c:ser>
        <c:dLbls>
          <c:showVal val="1"/>
        </c:dLbls>
        <c:shape val="cylinder"/>
        <c:axId val="59930496"/>
        <c:axId val="59932032"/>
        <c:axId val="0"/>
      </c:bar3DChart>
      <c:catAx>
        <c:axId val="59930496"/>
        <c:scaling>
          <c:orientation val="minMax"/>
        </c:scaling>
        <c:delete val="1"/>
        <c:axPos val="b"/>
        <c:numFmt formatCode="General" sourceLinked="1"/>
        <c:tickLblPos val="none"/>
        <c:crossAx val="59932032"/>
        <c:crosses val="autoZero"/>
        <c:auto val="1"/>
        <c:lblAlgn val="ctr"/>
        <c:lblOffset val="100"/>
      </c:catAx>
      <c:valAx>
        <c:axId val="59932032"/>
        <c:scaling>
          <c:orientation val="minMax"/>
        </c:scaling>
        <c:axPos val="l"/>
        <c:majorGridlines/>
        <c:numFmt formatCode="General" sourceLinked="1"/>
        <c:tickLblPos val="nextTo"/>
        <c:crossAx val="5993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7429001126235"/>
          <c:y val="0.24876078001539451"/>
          <c:w val="0.13776048228300541"/>
          <c:h val="0.32957249643047176"/>
        </c:manualLayout>
      </c:layout>
    </c:legend>
    <c:plotVisOnly val="1"/>
  </c:chart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8571741032371027E-2"/>
          <c:y val="5.1400554097404488E-2"/>
          <c:w val="0.66715179352581122"/>
          <c:h val="0.78608778069407992"/>
        </c:manualLayout>
      </c:layout>
      <c:bar3DChart>
        <c:barDir val="col"/>
        <c:grouping val="stacked"/>
        <c:ser>
          <c:idx val="0"/>
          <c:order val="0"/>
          <c:tx>
            <c:strRef>
              <c:f>Лист1!$D$7</c:f>
              <c:strCache>
                <c:ptCount val="1"/>
                <c:pt idx="0">
                  <c:v>Високий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Лист1!$D$8:$D$10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15.5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Лист1!$E$7</c:f>
              <c:strCache>
                <c:ptCount val="1"/>
                <c:pt idx="0">
                  <c:v>Достатній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36.800000000000004</c:v>
                </c:pt>
                <c:pt idx="1">
                  <c:v>39.5</c:v>
                </c:pt>
                <c:pt idx="2">
                  <c:v>38.4</c:v>
                </c:pt>
              </c:numCache>
            </c:numRef>
          </c:val>
        </c:ser>
        <c:ser>
          <c:idx val="2"/>
          <c:order val="2"/>
          <c:tx>
            <c:strRef>
              <c:f>Лист1!$F$7</c:f>
              <c:strCache>
                <c:ptCount val="1"/>
                <c:pt idx="0">
                  <c:v>Середній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Лист1!$F$8:$F$10</c:f>
              <c:numCache>
                <c:formatCode>General</c:formatCode>
                <c:ptCount val="3"/>
                <c:pt idx="0">
                  <c:v>43.8</c:v>
                </c:pt>
                <c:pt idx="1">
                  <c:v>42.2</c:v>
                </c:pt>
                <c:pt idx="2">
                  <c:v>41.2</c:v>
                </c:pt>
              </c:numCache>
            </c:numRef>
          </c:val>
        </c:ser>
        <c:ser>
          <c:idx val="3"/>
          <c:order val="3"/>
          <c:tx>
            <c:strRef>
              <c:f>Лист1!$G$7</c:f>
              <c:strCache>
                <c:ptCount val="1"/>
                <c:pt idx="0">
                  <c:v>Початковий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Лист1!$G$8:$G$10</c:f>
              <c:numCache>
                <c:formatCode>General</c:formatCode>
                <c:ptCount val="3"/>
                <c:pt idx="0">
                  <c:v>3</c:v>
                </c:pt>
                <c:pt idx="1">
                  <c:v>2.8</c:v>
                </c:pt>
                <c:pt idx="2">
                  <c:v>3.4</c:v>
                </c:pt>
              </c:numCache>
            </c:numRef>
          </c:val>
        </c:ser>
        <c:dLbls>
          <c:showVal val="1"/>
        </c:dLbls>
        <c:shape val="cylinder"/>
        <c:axId val="60091776"/>
        <c:axId val="60105856"/>
        <c:axId val="0"/>
      </c:bar3DChart>
      <c:catAx>
        <c:axId val="60091776"/>
        <c:scaling>
          <c:orientation val="minMax"/>
        </c:scaling>
        <c:delete val="1"/>
        <c:axPos val="b"/>
        <c:numFmt formatCode="General" sourceLinked="1"/>
        <c:tickLblPos val="none"/>
        <c:crossAx val="60105856"/>
        <c:crosses val="autoZero"/>
        <c:auto val="1"/>
        <c:lblAlgn val="ctr"/>
        <c:lblOffset val="100"/>
      </c:catAx>
      <c:valAx>
        <c:axId val="60105856"/>
        <c:scaling>
          <c:orientation val="minMax"/>
        </c:scaling>
        <c:axPos val="l"/>
        <c:majorGridlines/>
        <c:numFmt formatCode="General" sourceLinked="1"/>
        <c:tickLblPos val="nextTo"/>
        <c:crossAx val="6009177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8571741032371027E-2"/>
          <c:y val="5.1400554097404488E-2"/>
          <c:w val="0.66715179352581144"/>
          <c:h val="0.78608778069407992"/>
        </c:manualLayout>
      </c:layout>
      <c:bar3DChart>
        <c:barDir val="col"/>
        <c:grouping val="stacked"/>
        <c:ser>
          <c:idx val="0"/>
          <c:order val="0"/>
          <c:tx>
            <c:strRef>
              <c:f>Лист1!$D$7</c:f>
              <c:strCache>
                <c:ptCount val="1"/>
                <c:pt idx="0">
                  <c:v>Високий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Лист1!$D$8:$D$10</c:f>
              <c:numCache>
                <c:formatCode>General</c:formatCode>
                <c:ptCount val="3"/>
                <c:pt idx="0">
                  <c:v>27.8</c:v>
                </c:pt>
                <c:pt idx="1">
                  <c:v>17.600000000000001</c:v>
                </c:pt>
                <c:pt idx="2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Лист1!$E$7</c:f>
              <c:strCache>
                <c:ptCount val="1"/>
                <c:pt idx="0">
                  <c:v>Достатній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39.700000000000003</c:v>
                </c:pt>
                <c:pt idx="1">
                  <c:v>36.4</c:v>
                </c:pt>
                <c:pt idx="2">
                  <c:v>34.300000000000004</c:v>
                </c:pt>
              </c:numCache>
            </c:numRef>
          </c:val>
        </c:ser>
        <c:ser>
          <c:idx val="2"/>
          <c:order val="2"/>
          <c:tx>
            <c:strRef>
              <c:f>Лист1!$F$7</c:f>
              <c:strCache>
                <c:ptCount val="1"/>
                <c:pt idx="0">
                  <c:v>Середній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Лист1!$F$8:$F$10</c:f>
              <c:numCache>
                <c:formatCode>General</c:formatCode>
                <c:ptCount val="3"/>
                <c:pt idx="0">
                  <c:v>27.3</c:v>
                </c:pt>
                <c:pt idx="1">
                  <c:v>40</c:v>
                </c:pt>
                <c:pt idx="2">
                  <c:v>47.1</c:v>
                </c:pt>
              </c:numCache>
            </c:numRef>
          </c:val>
        </c:ser>
        <c:ser>
          <c:idx val="3"/>
          <c:order val="3"/>
          <c:tx>
            <c:strRef>
              <c:f>Лист1!$G$7</c:f>
              <c:strCache>
                <c:ptCount val="1"/>
                <c:pt idx="0">
                  <c:v>Початковий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Лист1!$C$8</c:f>
              <c:numCache>
                <c:formatCode>General</c:formatCode>
                <c:ptCount val="1"/>
                <c:pt idx="0">
                  <c:v>2015</c:v>
                </c:pt>
              </c:numCache>
            </c:numRef>
          </c:cat>
          <c:val>
            <c:numRef>
              <c:f>Лист1!$G$8:$G$10</c:f>
              <c:numCache>
                <c:formatCode>General</c:formatCode>
                <c:ptCount val="3"/>
                <c:pt idx="0">
                  <c:v>5.2</c:v>
                </c:pt>
                <c:pt idx="1">
                  <c:v>6</c:v>
                </c:pt>
                <c:pt idx="2">
                  <c:v>5.8</c:v>
                </c:pt>
              </c:numCache>
            </c:numRef>
          </c:val>
        </c:ser>
        <c:dLbls>
          <c:showVal val="1"/>
        </c:dLbls>
        <c:shape val="cylinder"/>
        <c:axId val="60159104"/>
        <c:axId val="60160640"/>
        <c:axId val="0"/>
      </c:bar3DChart>
      <c:catAx>
        <c:axId val="60159104"/>
        <c:scaling>
          <c:orientation val="minMax"/>
        </c:scaling>
        <c:delete val="1"/>
        <c:axPos val="b"/>
        <c:numFmt formatCode="General" sourceLinked="1"/>
        <c:tickLblPos val="none"/>
        <c:crossAx val="60160640"/>
        <c:crosses val="autoZero"/>
        <c:auto val="1"/>
        <c:lblAlgn val="ctr"/>
        <c:lblOffset val="100"/>
      </c:catAx>
      <c:valAx>
        <c:axId val="60160640"/>
        <c:scaling>
          <c:orientation val="minMax"/>
        </c:scaling>
        <c:axPos val="l"/>
        <c:majorGridlines/>
        <c:numFmt formatCode="General" sourceLinked="1"/>
        <c:tickLblPos val="nextTo"/>
        <c:crossAx val="60159104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Середній</a:t>
            </a:r>
            <a:r>
              <a:rPr lang="ru-RU" dirty="0"/>
              <a:t> бал ЗНО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201</a:t>
            </a:r>
            <a:r>
              <a:rPr lang="en-US" dirty="0"/>
              <a:t>1</a:t>
            </a:r>
            <a:r>
              <a:rPr lang="ru-RU" dirty="0"/>
              <a:t> </a:t>
            </a:r>
            <a:r>
              <a:rPr lang="ru-RU" dirty="0" err="1"/>
              <a:t>рік</a:t>
            </a:r>
            <a:endParaRPr lang="ru-RU" dirty="0"/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Лист1!$D$5:$D$13</c:f>
              <c:numCache>
                <c:formatCode>General</c:formatCode>
                <c:ptCount val="9"/>
                <c:pt idx="0">
                  <c:v>158</c:v>
                </c:pt>
                <c:pt idx="1">
                  <c:v>141.58000000000001</c:v>
                </c:pt>
                <c:pt idx="2">
                  <c:v>128</c:v>
                </c:pt>
                <c:pt idx="3">
                  <c:v>139.41</c:v>
                </c:pt>
                <c:pt idx="4">
                  <c:v>131.43</c:v>
                </c:pt>
                <c:pt idx="5">
                  <c:v>121.66999999999999</c:v>
                </c:pt>
                <c:pt idx="6">
                  <c:v>148.57</c:v>
                </c:pt>
                <c:pt idx="7">
                  <c:v>130</c:v>
                </c:pt>
                <c:pt idx="8">
                  <c:v>131.54</c:v>
                </c:pt>
              </c:numCache>
            </c:numRef>
          </c:val>
        </c:ser>
        <c:axId val="58693504"/>
        <c:axId val="58695040"/>
      </c:barChart>
      <c:catAx>
        <c:axId val="58693504"/>
        <c:scaling>
          <c:orientation val="minMax"/>
        </c:scaling>
        <c:axPos val="b"/>
        <c:majorTickMark val="none"/>
        <c:tickLblPos val="nextTo"/>
        <c:crossAx val="58695040"/>
        <c:crosses val="autoZero"/>
        <c:auto val="1"/>
        <c:lblAlgn val="ctr"/>
        <c:lblOffset val="100"/>
      </c:catAx>
      <c:valAx>
        <c:axId val="58695040"/>
        <c:scaling>
          <c:orientation val="minMax"/>
        </c:scaling>
        <c:axPos val="l"/>
        <c:numFmt formatCode="General" sourceLinked="1"/>
        <c:majorTickMark val="none"/>
        <c:tickLblPos val="nextTo"/>
        <c:crossAx val="5869350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української мови 201</a:t>
            </a:r>
            <a:r>
              <a:rPr lang="en-US"/>
              <a:t>2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Лист1!$E$5:$E$13</c:f>
              <c:numCache>
                <c:formatCode>General</c:formatCode>
                <c:ptCount val="9"/>
                <c:pt idx="0">
                  <c:v>160.65</c:v>
                </c:pt>
                <c:pt idx="1">
                  <c:v>154.56</c:v>
                </c:pt>
                <c:pt idx="2">
                  <c:v>145.31</c:v>
                </c:pt>
                <c:pt idx="3">
                  <c:v>146.38000000000036</c:v>
                </c:pt>
                <c:pt idx="4">
                  <c:v>140.58000000000001</c:v>
                </c:pt>
                <c:pt idx="5">
                  <c:v>150.53</c:v>
                </c:pt>
                <c:pt idx="6">
                  <c:v>155.99</c:v>
                </c:pt>
                <c:pt idx="7">
                  <c:v>167.23</c:v>
                </c:pt>
                <c:pt idx="8">
                  <c:v>146.56</c:v>
                </c:pt>
              </c:numCache>
            </c:numRef>
          </c:val>
        </c:ser>
        <c:axId val="58145792"/>
        <c:axId val="58151680"/>
      </c:barChart>
      <c:catAx>
        <c:axId val="58145792"/>
        <c:scaling>
          <c:orientation val="minMax"/>
        </c:scaling>
        <c:axPos val="b"/>
        <c:numFmt formatCode="General" sourceLinked="1"/>
        <c:majorTickMark val="none"/>
        <c:tickLblPos val="nextTo"/>
        <c:crossAx val="58151680"/>
        <c:crosses val="autoZero"/>
        <c:auto val="1"/>
        <c:lblAlgn val="ctr"/>
        <c:lblOffset val="100"/>
      </c:catAx>
      <c:valAx>
        <c:axId val="58151680"/>
        <c:scaling>
          <c:orientation val="minMax"/>
        </c:scaling>
        <c:axPos val="l"/>
        <c:numFmt formatCode="General" sourceLinked="1"/>
        <c:majorTickMark val="none"/>
        <c:tickLblPos val="nextTo"/>
        <c:crossAx val="5814579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української мови 201</a:t>
            </a:r>
            <a:r>
              <a:rPr lang="en-US"/>
              <a:t>3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Лист1!$F$5:$F$13</c:f>
              <c:numCache>
                <c:formatCode>General</c:formatCode>
                <c:ptCount val="9"/>
                <c:pt idx="0">
                  <c:v>153.12</c:v>
                </c:pt>
                <c:pt idx="1">
                  <c:v>156.88000000000036</c:v>
                </c:pt>
                <c:pt idx="2">
                  <c:v>136.38000000000036</c:v>
                </c:pt>
                <c:pt idx="3">
                  <c:v>152.83000000000001</c:v>
                </c:pt>
                <c:pt idx="4">
                  <c:v>147.34</c:v>
                </c:pt>
                <c:pt idx="5">
                  <c:v>148.03</c:v>
                </c:pt>
                <c:pt idx="6">
                  <c:v>158.68</c:v>
                </c:pt>
                <c:pt idx="7">
                  <c:v>151.20999999999998</c:v>
                </c:pt>
                <c:pt idx="8">
                  <c:v>150.66999999999999</c:v>
                </c:pt>
              </c:numCache>
            </c:numRef>
          </c:val>
        </c:ser>
        <c:axId val="58175872"/>
        <c:axId val="58177408"/>
      </c:barChart>
      <c:catAx>
        <c:axId val="58175872"/>
        <c:scaling>
          <c:orientation val="minMax"/>
        </c:scaling>
        <c:axPos val="b"/>
        <c:numFmt formatCode="General" sourceLinked="1"/>
        <c:majorTickMark val="none"/>
        <c:tickLblPos val="nextTo"/>
        <c:crossAx val="58177408"/>
        <c:crosses val="autoZero"/>
        <c:auto val="1"/>
        <c:lblAlgn val="ctr"/>
        <c:lblOffset val="100"/>
      </c:catAx>
      <c:valAx>
        <c:axId val="58177408"/>
        <c:scaling>
          <c:orientation val="minMax"/>
        </c:scaling>
        <c:axPos val="l"/>
        <c:numFmt formatCode="General" sourceLinked="1"/>
        <c:majorTickMark val="none"/>
        <c:tickLblPos val="nextTo"/>
        <c:crossAx val="5817587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української мови 201</a:t>
            </a:r>
            <a:r>
              <a:rPr lang="en-US"/>
              <a:t>4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Лист1!$G$5:$G$13</c:f>
              <c:numCache>
                <c:formatCode>General</c:formatCode>
                <c:ptCount val="9"/>
                <c:pt idx="0">
                  <c:v>155.53</c:v>
                </c:pt>
                <c:pt idx="1">
                  <c:v>159.9</c:v>
                </c:pt>
                <c:pt idx="2">
                  <c:v>150.43</c:v>
                </c:pt>
                <c:pt idx="3">
                  <c:v>145.88000000000036</c:v>
                </c:pt>
                <c:pt idx="4">
                  <c:v>153.94</c:v>
                </c:pt>
                <c:pt idx="5">
                  <c:v>148.69</c:v>
                </c:pt>
                <c:pt idx="6">
                  <c:v>161.69</c:v>
                </c:pt>
                <c:pt idx="7">
                  <c:v>151.5</c:v>
                </c:pt>
                <c:pt idx="8">
                  <c:v>153.23999999999998</c:v>
                </c:pt>
              </c:numCache>
            </c:numRef>
          </c:val>
        </c:ser>
        <c:axId val="58988416"/>
        <c:axId val="58989952"/>
      </c:barChart>
      <c:catAx>
        <c:axId val="58988416"/>
        <c:scaling>
          <c:orientation val="minMax"/>
        </c:scaling>
        <c:axPos val="b"/>
        <c:numFmt formatCode="General" sourceLinked="1"/>
        <c:majorTickMark val="none"/>
        <c:tickLblPos val="nextTo"/>
        <c:crossAx val="58989952"/>
        <c:crosses val="autoZero"/>
        <c:auto val="1"/>
        <c:lblAlgn val="ctr"/>
        <c:lblOffset val="100"/>
      </c:catAx>
      <c:valAx>
        <c:axId val="58989952"/>
        <c:scaling>
          <c:orientation val="minMax"/>
        </c:scaling>
        <c:axPos val="l"/>
        <c:numFmt formatCode="General" sourceLinked="1"/>
        <c:majorTickMark val="none"/>
        <c:tickLblPos val="nextTo"/>
        <c:crossAx val="5898841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української мови </a:t>
            </a:r>
            <a:r>
              <a:rPr lang="ru-RU"/>
              <a:t>2016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Лист1!$C$5:$C$13</c:f>
              <c:numCache>
                <c:formatCode>General</c:formatCode>
                <c:ptCount val="9"/>
                <c:pt idx="0">
                  <c:v>153.16</c:v>
                </c:pt>
                <c:pt idx="1">
                  <c:v>144.44999999999999</c:v>
                </c:pt>
                <c:pt idx="2">
                  <c:v>0</c:v>
                </c:pt>
                <c:pt idx="3">
                  <c:v>136.25</c:v>
                </c:pt>
                <c:pt idx="4">
                  <c:v>142.72999999999999</c:v>
                </c:pt>
                <c:pt idx="5">
                  <c:v>123.85</c:v>
                </c:pt>
                <c:pt idx="6">
                  <c:v>134.28</c:v>
                </c:pt>
                <c:pt idx="7">
                  <c:v>123.33</c:v>
                </c:pt>
                <c:pt idx="8">
                  <c:v>137.5</c:v>
                </c:pt>
              </c:numCache>
            </c:numRef>
          </c:val>
        </c:ser>
        <c:axId val="59030528"/>
        <c:axId val="59036416"/>
      </c:barChart>
      <c:catAx>
        <c:axId val="59030528"/>
        <c:scaling>
          <c:orientation val="minMax"/>
        </c:scaling>
        <c:axPos val="b"/>
        <c:numFmt formatCode="General" sourceLinked="1"/>
        <c:majorTickMark val="none"/>
        <c:tickLblPos val="nextTo"/>
        <c:crossAx val="59036416"/>
        <c:crosses val="autoZero"/>
        <c:auto val="1"/>
        <c:lblAlgn val="ctr"/>
        <c:lblOffset val="100"/>
      </c:catAx>
      <c:valAx>
        <c:axId val="59036416"/>
        <c:scaling>
          <c:orientation val="minMax"/>
        </c:scaling>
        <c:axPos val="l"/>
        <c:numFmt formatCode="General" sourceLinked="1"/>
        <c:majorTickMark val="none"/>
        <c:tickLblPos val="nextTo"/>
        <c:crossAx val="5903052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ЗНО з </a:t>
            </a:r>
            <a:r>
              <a:rPr lang="uk-UA" sz="1800" b="1" i="0" u="none" strike="noStrike" baseline="0"/>
              <a:t>української мови </a:t>
            </a:r>
            <a:r>
              <a:rPr lang="ru-RU"/>
              <a:t>201</a:t>
            </a:r>
            <a:r>
              <a:rPr lang="uk-UA"/>
              <a:t>7</a:t>
            </a:r>
            <a:r>
              <a:rPr lang="ru-RU"/>
              <a:t> рік</a:t>
            </a:r>
          </a:p>
        </c:rich>
      </c:tx>
      <c:layout>
        <c:manualLayout>
          <c:xMode val="edge"/>
          <c:yMode val="edge"/>
          <c:x val="0.153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Лист1!$B$5:$B$13</c:f>
              <c:strCache>
                <c:ptCount val="9"/>
                <c:pt idx="0">
                  <c:v>Ізюмська гімназія №1</c:v>
                </c:pt>
                <c:pt idx="1">
                  <c:v>Ізюмська гімназія №3</c:v>
                </c:pt>
                <c:pt idx="2">
                  <c:v>ІЗОШ №10</c:v>
                </c:pt>
                <c:pt idx="3">
                  <c:v>ІЗОШ №11</c:v>
                </c:pt>
                <c:pt idx="4">
                  <c:v>ІЗОШ №12</c:v>
                </c:pt>
                <c:pt idx="5">
                  <c:v>ІЗОШ №2</c:v>
                </c:pt>
                <c:pt idx="6">
                  <c:v>ІЗОШ №4</c:v>
                </c:pt>
                <c:pt idx="7">
                  <c:v>ІЗОШ №5</c:v>
                </c:pt>
                <c:pt idx="8">
                  <c:v>ІЗОШ №6</c:v>
                </c:pt>
              </c:strCache>
            </c:strRef>
          </c:cat>
          <c:val>
            <c:numRef>
              <c:f>Лист1!$D$5:$D$13</c:f>
              <c:numCache>
                <c:formatCode>General</c:formatCode>
                <c:ptCount val="9"/>
                <c:pt idx="0">
                  <c:v>158</c:v>
                </c:pt>
                <c:pt idx="1">
                  <c:v>141.58000000000001</c:v>
                </c:pt>
                <c:pt idx="2">
                  <c:v>128</c:v>
                </c:pt>
                <c:pt idx="3">
                  <c:v>139.41</c:v>
                </c:pt>
                <c:pt idx="4">
                  <c:v>131.43</c:v>
                </c:pt>
                <c:pt idx="5">
                  <c:v>121.66999999999999</c:v>
                </c:pt>
                <c:pt idx="6">
                  <c:v>148.57</c:v>
                </c:pt>
                <c:pt idx="7">
                  <c:v>130</c:v>
                </c:pt>
                <c:pt idx="8">
                  <c:v>131.54</c:v>
                </c:pt>
              </c:numCache>
            </c:numRef>
          </c:val>
        </c:ser>
        <c:axId val="58728832"/>
        <c:axId val="58730368"/>
      </c:barChart>
      <c:catAx>
        <c:axId val="58728832"/>
        <c:scaling>
          <c:orientation val="minMax"/>
        </c:scaling>
        <c:axPos val="b"/>
        <c:numFmt formatCode="General" sourceLinked="1"/>
        <c:majorTickMark val="none"/>
        <c:tickLblPos val="nextTo"/>
        <c:crossAx val="58730368"/>
        <c:crosses val="autoZero"/>
        <c:auto val="1"/>
        <c:lblAlgn val="ctr"/>
        <c:lblOffset val="100"/>
      </c:catAx>
      <c:valAx>
        <c:axId val="58730368"/>
        <c:scaling>
          <c:orientation val="minMax"/>
        </c:scaling>
        <c:axPos val="l"/>
        <c:numFmt formatCode="General" sourceLinked="1"/>
        <c:majorTickMark val="none"/>
        <c:tickLblPos val="nextTo"/>
        <c:crossAx val="58728832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0.17544</cdr:x>
      <cdr:y>0.84932</cdr:y>
    </cdr:from>
    <cdr:to>
      <cdr:x>0.29002</cdr:x>
      <cdr:y>0.93613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60" y="4429156"/>
          <a:ext cx="933132" cy="45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2015</a:t>
          </a:r>
        </a:p>
      </cdr:txBody>
    </cdr:sp>
  </cdr:relSizeAnchor>
  <cdr:relSizeAnchor xmlns:cdr="http://schemas.openxmlformats.org/drawingml/2006/chartDrawing">
    <cdr:from>
      <cdr:x>0.37708</cdr:x>
      <cdr:y>0.85069</cdr:y>
    </cdr:from>
    <cdr:to>
      <cdr:x>0.48125</cdr:x>
      <cdr:y>0.92708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4026" y="2333626"/>
          <a:ext cx="47625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2016</a:t>
          </a:r>
        </a:p>
      </cdr:txBody>
    </cdr:sp>
  </cdr:relSizeAnchor>
  <cdr:relSizeAnchor xmlns:cdr="http://schemas.openxmlformats.org/drawingml/2006/chartDrawing">
    <cdr:from>
      <cdr:x>0.57895</cdr:x>
      <cdr:y>0.84932</cdr:y>
    </cdr:from>
    <cdr:to>
      <cdr:x>0.66184</cdr:x>
      <cdr:y>0.91295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14908" y="4429156"/>
          <a:ext cx="675089" cy="331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0.19658</cdr:x>
      <cdr:y>0.83562</cdr:y>
    </cdr:from>
    <cdr:to>
      <cdr:x>0.32366</cdr:x>
      <cdr:y>0.92243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3074" y="4357718"/>
          <a:ext cx="1062166" cy="45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0.38462</cdr:x>
      <cdr:y>0.84932</cdr:y>
    </cdr:from>
    <cdr:to>
      <cdr:x>0.5117</cdr:x>
      <cdr:y>0.93369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14710" y="4429156"/>
          <a:ext cx="1062166" cy="439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0.58974</cdr:x>
      <cdr:y>0.84932</cdr:y>
    </cdr:from>
    <cdr:to>
      <cdr:x>0.72307</cdr:x>
      <cdr:y>0.93265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29222" y="4429156"/>
          <a:ext cx="1114405" cy="434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0.19469</cdr:x>
      <cdr:y>0.83333</cdr:y>
    </cdr:from>
    <cdr:to>
      <cdr:x>0.32177</cdr:x>
      <cdr:y>0.92014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1636" y="4286280"/>
          <a:ext cx="1025853" cy="44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0.39823</cdr:x>
      <cdr:y>0.83333</cdr:y>
    </cdr:from>
    <cdr:to>
      <cdr:x>0.48673</cdr:x>
      <cdr:y>0.9177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14710" y="4286280"/>
          <a:ext cx="714380" cy="433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0.58407</cdr:x>
      <cdr:y>0.83333</cdr:y>
    </cdr:from>
    <cdr:to>
      <cdr:x>0.7174</cdr:x>
      <cdr:y>0.91666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14908" y="4286280"/>
          <a:ext cx="1076306" cy="428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2017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</a:rPr>
              <a:t>Про підвищення якості освітнього процесу в закладах освіти  м. Ізюм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72366" cy="1752600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				</a:t>
            </a:r>
            <a:r>
              <a:rPr lang="uk-UA" sz="2000" dirty="0" smtClean="0">
                <a:solidFill>
                  <a:schemeClr val="tx1"/>
                </a:solidFill>
              </a:rPr>
              <a:t>Золотарьова Н.М., начальник 				ВНМІЗ управління освіти І				Ізюмської міської ради 					Харківської області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78579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Середній</a:t>
            </a:r>
            <a:r>
              <a:rPr lang="ru-RU" b="1" dirty="0" smtClean="0"/>
              <a:t> бал ЗНО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uk-UA" b="1" dirty="0" smtClean="0"/>
              <a:t>математики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714356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824000" y="714356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428860" y="3500438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824000" y="714356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78579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Середній</a:t>
            </a:r>
            <a:r>
              <a:rPr lang="ru-RU" b="1" dirty="0" smtClean="0"/>
              <a:t> бал ЗНО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uk-UA" b="1" dirty="0" smtClean="0"/>
              <a:t>історії України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824000" y="714356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857232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824000" y="785794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0" y="3643314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72000" y="3500438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78579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Середній</a:t>
            </a:r>
            <a:r>
              <a:rPr lang="ru-RU" b="1" dirty="0" smtClean="0"/>
              <a:t> бал ЗНО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uk-UA" b="1" dirty="0" smtClean="0"/>
              <a:t>історії України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824000" y="714356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928670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572000" y="857232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143108" y="3552825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Склав/Не склав ЗНО з української мови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3" y="1428736"/>
          <a:ext cx="8501116" cy="5286410"/>
        </p:xfrm>
        <a:graphic>
          <a:graphicData uri="http://schemas.openxmlformats.org/drawingml/2006/table">
            <a:tbl>
              <a:tblPr/>
              <a:tblGrid>
                <a:gridCol w="220049"/>
                <a:gridCol w="1213001"/>
                <a:gridCol w="551293"/>
                <a:gridCol w="551293"/>
                <a:gridCol w="551293"/>
                <a:gridCol w="443213"/>
                <a:gridCol w="550515"/>
                <a:gridCol w="443213"/>
                <a:gridCol w="551293"/>
                <a:gridCol w="443213"/>
                <a:gridCol w="551293"/>
                <a:gridCol w="443213"/>
                <a:gridCol w="551293"/>
                <a:gridCol w="443213"/>
                <a:gridCol w="550515"/>
                <a:gridCol w="443213"/>
              </a:tblGrid>
              <a:tr h="62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Заклад освіти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2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Ск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Нск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Ізюмська гімназія №1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Ізюмська гімназія №3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269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189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Склав/Не склав ЗНО з математики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8" y="1214421"/>
          <a:ext cx="8215368" cy="5286412"/>
        </p:xfrm>
        <a:graphic>
          <a:graphicData uri="http://schemas.openxmlformats.org/drawingml/2006/table">
            <a:tbl>
              <a:tblPr/>
              <a:tblGrid>
                <a:gridCol w="215453"/>
                <a:gridCol w="1079547"/>
                <a:gridCol w="539773"/>
                <a:gridCol w="539773"/>
                <a:gridCol w="539773"/>
                <a:gridCol w="433951"/>
                <a:gridCol w="539012"/>
                <a:gridCol w="433951"/>
                <a:gridCol w="539773"/>
                <a:gridCol w="433951"/>
                <a:gridCol w="539773"/>
                <a:gridCol w="433951"/>
                <a:gridCol w="539773"/>
                <a:gridCol w="433951"/>
                <a:gridCol w="539012"/>
                <a:gridCol w="433951"/>
              </a:tblGrid>
              <a:tr h="556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Заклад освіти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4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Ізюмська гімназія №1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Ізюмська гімназія №3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Склав/Не склав ЗНО з історії 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142978"/>
          <a:ext cx="8001055" cy="5214979"/>
        </p:xfrm>
        <a:graphic>
          <a:graphicData uri="http://schemas.openxmlformats.org/drawingml/2006/table">
            <a:tbl>
              <a:tblPr/>
              <a:tblGrid>
                <a:gridCol w="209832"/>
                <a:gridCol w="1051385"/>
                <a:gridCol w="525692"/>
                <a:gridCol w="525692"/>
                <a:gridCol w="525692"/>
                <a:gridCol w="422631"/>
                <a:gridCol w="524950"/>
                <a:gridCol w="422631"/>
                <a:gridCol w="525692"/>
                <a:gridCol w="422631"/>
                <a:gridCol w="525692"/>
                <a:gridCol w="422631"/>
                <a:gridCol w="525692"/>
                <a:gridCol w="422631"/>
                <a:gridCol w="524950"/>
                <a:gridCol w="422631"/>
              </a:tblGrid>
              <a:tr h="548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Заклад освіти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Ск/Нск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Ізюмська гімназія №1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Ізюмська гімназія №3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ІЗОШ №6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Державна підсумкова атестація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Форма контролю відповідності освітнього рівня випускників загальноосвітніх навчальних закладів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ступенів,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що надають повну загальну середню освіту, державним вимогам.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ДПА проводиться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навчального року, 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затверджується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Міністерством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освіти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Порівняння результатів ДПА за роками (%)</a:t>
            </a:r>
            <a:br>
              <a:rPr lang="uk-UA" dirty="0" smtClean="0"/>
            </a:br>
            <a:r>
              <a:rPr lang="uk-UA" dirty="0" smtClean="0"/>
              <a:t>4 клас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571472" y="1214422"/>
          <a:ext cx="814393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Результативність навчально-виховного процесу дітей старшого дошкільного віку за лініями розвитку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І півріччя 2017/2018 </a:t>
            </a:r>
            <a:r>
              <a:rPr lang="uk-UA" sz="2800" dirty="0" err="1" smtClean="0">
                <a:solidFill>
                  <a:srgbClr val="002060"/>
                </a:solidFill>
              </a:rPr>
              <a:t>н.р</a:t>
            </a:r>
            <a:r>
              <a:rPr lang="uk-UA" sz="2800" dirty="0" smtClean="0">
                <a:solidFill>
                  <a:srgbClr val="002060"/>
                </a:solidFill>
              </a:rPr>
              <a:t>. 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Порівняння результатів ДПА за роками (%)</a:t>
            </a:r>
            <a:br>
              <a:rPr lang="uk-UA" dirty="0" smtClean="0"/>
            </a:br>
            <a:r>
              <a:rPr lang="uk-UA" dirty="0" smtClean="0"/>
              <a:t>9 клас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142984"/>
          <a:ext cx="835824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Порівняння результатів ДПА за роками (%)</a:t>
            </a:r>
            <a:br>
              <a:rPr lang="uk-UA" dirty="0" smtClean="0"/>
            </a:br>
            <a:r>
              <a:rPr lang="uk-UA" dirty="0" smtClean="0"/>
              <a:t>11 клас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428736"/>
          <a:ext cx="807249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uk-UA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International Student Assessment</a:t>
            </a:r>
            <a:r>
              <a:rPr lang="uk-UA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програма міжнародного оцінювання учнів)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2018 році Україна вперше візьме участь, серед близько 80 країн світу, у програмі міжнародного оцінювання учнів PISA, що проводиться під егідою Організації економічного співробітництва і розвитку (ОЕСР).</a:t>
            </a:r>
          </a:p>
          <a:p>
            <a:pPr algn="just" fontAlgn="base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Дослідження має на меті визначити, наскільки учень зможе використовувати знання і уміння, отримані в школі та наскільки в учнів розвинена здатність:</a:t>
            </a: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читання, розуміння й інтерпретації різноманітних текстів, з якими вони матимуть справу в повсякденному житті;</a:t>
            </a: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використання знань і умінь з математики у подоланні різноманітних життєвих викликів і проблем, пов’язаних із математикою;</a:t>
            </a: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використання знань і умінь з природничих наук для розв’язання різноманітних життєвих проблем, пов’язаних із певними науковими ситуаціями.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Підвищення якості освітнього процесу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Забезпечення кожному учневі статусу суб'єкта самостійної навчальної діяльності та спілкування. Ця діяльність будується на додаток до існуючого класно урочного навчання.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Відображення в системі освітнього процесу різноманітних методів педагогічної, гуманістичної взаємодії, співробітництва і спілкування педагогів та учнів.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Побудова в навчальному закладі цілісного педагогічного колективу, який забезпечує найкращі умови для формування розвиненої, творчо працездатної особистості кожного учня.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169" name="Picture 1" descr="C:\Documents and Settings\Admin\Рабочий стол\IMG-11feee8f923b11149458db786063bbf4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8604"/>
            <a:ext cx="3929090" cy="5500726"/>
          </a:xfrm>
          <a:prstGeom prst="rect">
            <a:avLst/>
          </a:prstGeom>
          <a:noFill/>
        </p:spPr>
      </p:pic>
      <p:pic>
        <p:nvPicPr>
          <p:cNvPr id="5" name="Содержимое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2910" y="357166"/>
            <a:ext cx="3714776" cy="5676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1800" b="1" dirty="0" smtClean="0">
                <a:solidFill>
                  <a:srgbClr val="002060"/>
                </a:solidFill>
              </a:rPr>
              <a:t>КОНЦЕПЦІЯ</a:t>
            </a:r>
            <a:br>
              <a:rPr lang="uk-UA" sz="1800" b="1" dirty="0" smtClean="0">
                <a:solidFill>
                  <a:srgbClr val="002060"/>
                </a:solidFill>
              </a:rPr>
            </a:br>
            <a:r>
              <a:rPr lang="uk-UA" sz="1800" b="1" dirty="0" smtClean="0">
                <a:solidFill>
                  <a:srgbClr val="002060"/>
                </a:solidFill>
              </a:rPr>
              <a:t>реалізації державної політики у сфері реформування загальної середньої освіти "Нова українська школа» на період до 2029 року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uk-UA" dirty="0" smtClean="0"/>
              <a:t>	Метою Концепції є забезпечення проведення докорінної та системної реформи загальної середньої освіти за такими напрямами:</a:t>
            </a:r>
          </a:p>
          <a:p>
            <a:pPr lvl="0" algn="just"/>
            <a:r>
              <a:rPr lang="uk-UA" dirty="0" smtClean="0"/>
              <a:t>ухвалення нових державних стандартів загальної середньої освіти, розроблених з урахуванням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, необхідних для успішної самореалізації особистості;</a:t>
            </a:r>
          </a:p>
          <a:p>
            <a:pPr lvl="0" algn="just"/>
            <a:r>
              <a:rPr lang="uk-UA" dirty="0" smtClean="0"/>
              <a:t>запровадження нового принципу педагогіки партнерства, що ґрунтується на співпраці учня, вчителя і батьків;</a:t>
            </a:r>
          </a:p>
          <a:p>
            <a:pPr lvl="0" algn="just"/>
            <a:r>
              <a:rPr lang="uk-UA" dirty="0" smtClean="0"/>
              <a:t>підвищення мотивації вчителя шляхом підвищення рівня його оплати праці, надання академічної свободи та стимулювання до професійного зростання;</a:t>
            </a:r>
          </a:p>
          <a:p>
            <a:pPr lvl="0" algn="just"/>
            <a:r>
              <a:rPr lang="uk-UA" dirty="0" smtClean="0"/>
              <a:t>запровадження принципу </a:t>
            </a:r>
            <a:r>
              <a:rPr lang="uk-UA" dirty="0" err="1" smtClean="0"/>
              <a:t>дитиноцентризму</a:t>
            </a:r>
            <a:r>
              <a:rPr lang="uk-UA" dirty="0" smtClean="0"/>
              <a:t> (орієнтація на потреби учня);</a:t>
            </a:r>
          </a:p>
          <a:p>
            <a:pPr lvl="0" algn="just"/>
            <a:r>
              <a:rPr lang="uk-UA" dirty="0" smtClean="0"/>
              <a:t>удосконалення процесу виховання;</a:t>
            </a:r>
          </a:p>
          <a:p>
            <a:pPr lvl="0" algn="just"/>
            <a:r>
              <a:rPr lang="uk-UA" dirty="0" smtClean="0"/>
              <a:t>створення нової структури школи, що дасть змогу засвоїти новий зміст освіти і набути ключових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, необхідних для успішної самореалізації особистості;</a:t>
            </a:r>
          </a:p>
          <a:p>
            <a:pPr lvl="0" algn="just"/>
            <a:r>
              <a:rPr lang="uk-UA" dirty="0" smtClean="0"/>
              <a:t>децентралізація та ефективне управління загальною середньою освітою, що сприятиме реальній автономії школи;</a:t>
            </a:r>
          </a:p>
          <a:p>
            <a:pPr lvl="0" algn="just"/>
            <a:r>
              <a:rPr lang="uk-UA" dirty="0" smtClean="0"/>
              <a:t>справедливий розподіл публічних коштів, що сприятиме рівному доступу усіх дітей до якісної освіти;</a:t>
            </a:r>
          </a:p>
          <a:p>
            <a:pPr lvl="0" algn="just"/>
            <a:r>
              <a:rPr lang="uk-UA" dirty="0" smtClean="0"/>
              <a:t>створення сучасного освітнього середовища, яке забезпечить необхідні умови, засоби і технології для навчання учнів, вчителів і батьків;</a:t>
            </a:r>
          </a:p>
          <a:p>
            <a:pPr lvl="0" algn="just"/>
            <a:r>
              <a:rPr lang="uk-UA" dirty="0" smtClean="0"/>
              <a:t>створення необхідних умов для навчання учнів безпосередньо за місцем їх проживання, зокрема у сільській місцевості, або забезпечення регулярного підвезення до шкіл.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Підвищення якості освітнього процесу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Концепція Нової української школи перед сучасним учителем і навчальним закладом ставить нові завдання у форматі  10 базо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Інноваційний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управлінської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створюючи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потужний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потенційний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компетентностей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готовності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самоосвіти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самовдосконалення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інноваційної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учасна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школа нового типу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 нового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інформаційного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виникла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проваджувати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впевнено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міцно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закріплюються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повсякденному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Століття, в якому ми сьогодні живемо, - століття домінування інформації і наукових знань.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Тому одним 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пріоритетних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інформаційного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такого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неможливе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інформатизації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передових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систему освіти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Розвиток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національної системи освіти України, її інтеграція в європейський освітній простір піднімає на нову висоту роль цілісної особистості, усебічно розвиненої, здатної до критичного мислення.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розкрити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розвинути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таланти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партнерства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учителем,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учнем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батьками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Підвищення якості освітнього процесу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Одним із найголовніших факторів запоруки успіху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проведенні роботи щодо підвищення якості освітнього процесу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 формування позитивної мотивації до навчання учнів, залучення їх до самостійної 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індивідуальної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групової)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дослідницької роботи на базі комплексного використання інноваційних педагогічних та інформаційно-комунікаційних технологій (ІКТ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підготовка вчителя до використання комп’ютерної техніки і впровадження інтерактивних методів навчання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Використання інформаційно-комунікаційних технологій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Picture 1" descr="\\server\Electronka\Электронка\Золотарева Н.М\Моніторинг\моніторинг\Діаграми Склав_Не склав\PIC_5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00174"/>
            <a:ext cx="4143404" cy="4500594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IMG-f3357ff8655dae624c7cd4f88800c080-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500174"/>
            <a:ext cx="3786214" cy="4572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Забезпечити професійний розвиток та підвищення кваліфікації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керівних кадрів та педагогічних працівників.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Сприяти стимулюванню освітньої діяльності керівних та педагогічних кадрів.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Розвиток сучасної освіти позначений переходом від суб'єкт-об'єктної до суб'єкт-суб'єктної системи навчання і виховання. Такий підхід спонукає забезпечити створення нових механізмів навчання і виховання, які ґрунтуються на принципах розкриття потенційних можливостей дитини, стимулювання її до особистісно-розвивальної творчості та  дослідницької діяльності.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 час планування діяльності у кожному закладі освіти міста розробити системні заходи щодо підвищення результативності освітнього процесу.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метою впровадження в освітній процес інноваційних форм і методів навчання сприяти покращенню матеріально-технічної бази закладів освіти міста, а саме: забезпечення ІКТ, сучасним інтерактивним та мультимедійним обладнанням, програмним забезпеченням тощо.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Вжити невідкладних заходів щодо підготовки учнів до проходження ЗНО/ДПА,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PISA у 2018 році.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Формувати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єдину цілісну систему освітнього процесу: здобувачі освіти - колектив закладу освіти – батьки - громадськість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Результативність навчально-виховного процесу дітей старшого дошкільного віку за І півріччя 2017/2018 </a:t>
            </a:r>
            <a:r>
              <a:rPr lang="uk-UA" sz="2800" dirty="0" err="1" smtClean="0">
                <a:solidFill>
                  <a:srgbClr val="002060"/>
                </a:solidFill>
              </a:rPr>
              <a:t>н.р</a:t>
            </a:r>
            <a:r>
              <a:rPr lang="uk-UA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>Закон України </a:t>
            </a:r>
            <a:r>
              <a:rPr lang="uk-UA" sz="3600" b="1" dirty="0" err="1" smtClean="0">
                <a:solidFill>
                  <a:srgbClr val="002060"/>
                </a:solidFill>
              </a:rPr>
              <a:t>“Про</a:t>
            </a:r>
            <a:r>
              <a:rPr lang="uk-UA" sz="3600" b="1" dirty="0" smtClean="0">
                <a:solidFill>
                  <a:srgbClr val="002060"/>
                </a:solidFill>
              </a:rPr>
              <a:t> </a:t>
            </a:r>
            <a:r>
              <a:rPr lang="uk-UA" sz="3600" b="1" dirty="0" err="1" smtClean="0">
                <a:solidFill>
                  <a:srgbClr val="002060"/>
                </a:solidFill>
              </a:rPr>
              <a:t>освіту</a:t>
            </a:r>
            <a:r>
              <a:rPr lang="uk-UA" sz="3600" b="1" dirty="0" err="1" smtClean="0">
                <a:solidFill>
                  <a:srgbClr val="002060"/>
                </a:solidFill>
              </a:rPr>
              <a:t>”</a:t>
            </a:r>
            <a:endParaRPr lang="uk-UA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 smtClean="0"/>
              <a:t>Розділ V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ЗАБЕЗПЕЧЕННЯ ЯКОСТІ ОСВІТИ</a:t>
            </a:r>
            <a:endParaRPr lang="uk-UA" dirty="0" smtClean="0"/>
          </a:p>
          <a:p>
            <a:pPr algn="just"/>
            <a:r>
              <a:rPr lang="uk-UA" b="1" dirty="0" smtClean="0"/>
              <a:t>Стаття 41.</a:t>
            </a:r>
            <a:r>
              <a:rPr lang="uk-UA" dirty="0" smtClean="0"/>
              <a:t> Система забезпечення якості освіти</a:t>
            </a:r>
          </a:p>
          <a:p>
            <a:pPr algn="just"/>
            <a:r>
              <a:rPr lang="uk-UA" dirty="0" smtClean="0"/>
              <a:t>1. Метою розбудови та функціонування системи забезпечення якості освіти в Україні є:</a:t>
            </a:r>
          </a:p>
          <a:p>
            <a:pPr lvl="0" algn="just"/>
            <a:r>
              <a:rPr lang="uk-UA" dirty="0" smtClean="0"/>
              <a:t>гарантування якості освіти;</a:t>
            </a:r>
          </a:p>
          <a:p>
            <a:pPr lvl="0" algn="just"/>
            <a:r>
              <a:rPr lang="uk-UA" dirty="0" smtClean="0"/>
              <a:t>формування довіри суспільства до системи та закладів освіти, органів управління освітою;</a:t>
            </a:r>
          </a:p>
          <a:p>
            <a:pPr lvl="0" algn="just"/>
            <a:r>
              <a:rPr lang="uk-UA" dirty="0" smtClean="0"/>
              <a:t>постійне та послідовне підвищення якості освіти;</a:t>
            </a:r>
          </a:p>
          <a:p>
            <a:pPr lvl="0" algn="just"/>
            <a:r>
              <a:rPr lang="uk-UA" dirty="0" smtClean="0"/>
              <a:t>допомога закладам освіти та іншим суб’єктам освітньої діяльності у підвищенні якості освіти.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>
              <a:buNone/>
            </a:pPr>
            <a:endParaRPr lang="uk-UA" dirty="0" smtClean="0"/>
          </a:p>
          <a:p>
            <a:pPr algn="just" fontAlgn="base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Якість освіти - комплекс характеристик освітнього процесу, що визначають послідовне та практично ефективне формування компетентності та професійної свідомості. Це певний рівень знань і вмінь, розумового, фізичного і морального розвитку, якого досягли учні освітнього закладу відповідно до запланованих цілей навчання і виховання.</a:t>
            </a:r>
          </a:p>
          <a:p>
            <a:pPr algn="just" fontAlgn="base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Формами оцінювання якості освіти в повній загальній середній освіті є: 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Зовнішнє незалежне оцінювання (ЗНО), 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Державна підсумкова атестація (ДПА), 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PISA (Програма міжнародного оцінювання учнів)</a:t>
            </a:r>
          </a:p>
          <a:p>
            <a:pPr>
              <a:buNone/>
            </a:pPr>
            <a:r>
              <a:rPr lang="uk-UA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Зовнішнє незалежне оцінювання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Дослідження результатів навчання, здобутих на певному освітньому рівні, проведення моніторингу якості освіти, які здійснює Український центр оцінювання якості освіти (УЦОЯО).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Результати зовнішнього незалежного оцінювання випускників системи повної загальної середньої освіти використовують для прийому до вищих навчальних закладів та зараховують як оцінку за державну підсумкову атестацію.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8579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Середній</a:t>
            </a:r>
            <a:r>
              <a:rPr lang="ru-RU" b="1" dirty="0" smtClean="0"/>
              <a:t> бал ЗНО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785794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785794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14282" y="3714752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43438" y="3571876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8579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Середній</a:t>
            </a:r>
            <a:r>
              <a:rPr lang="ru-RU" b="1" dirty="0" smtClean="0"/>
              <a:t> бал ЗНО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92867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572000" y="92867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428860" y="3714752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78579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Середній</a:t>
            </a:r>
            <a:r>
              <a:rPr lang="ru-RU" b="1" dirty="0" smtClean="0"/>
              <a:t> бал ЗНО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uk-UA" b="1" dirty="0" smtClean="0"/>
              <a:t>математики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928670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824000" y="928670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3714752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824000" y="3714752"/>
          <a:ext cx="4320000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521</TotalTime>
  <Words>1411</Words>
  <Application>Microsoft Office PowerPoint</Application>
  <PresentationFormat>Экран (4:3)</PresentationFormat>
  <Paragraphs>655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Про підвищення якості освітнього процесу в закладах освіти  м. Ізюм</vt:lpstr>
      <vt:lpstr>Результативність навчально-виховного процесу дітей старшого дошкільного віку за лініями розвитку І півріччя 2017/2018 н.р. </vt:lpstr>
      <vt:lpstr>Результативність навчально-виховного процесу дітей старшого дошкільного віку за І півріччя 2017/2018 н.р.</vt:lpstr>
      <vt:lpstr>Якість освіти</vt:lpstr>
      <vt:lpstr>Зовнішнє незалежне оцінювання</vt:lpstr>
      <vt:lpstr>Середній бал ЗНО з української мови</vt:lpstr>
      <vt:lpstr>Середній бал ЗНО з української мови</vt:lpstr>
      <vt:lpstr>Слайд 8</vt:lpstr>
      <vt:lpstr>Середній бал ЗНО з математики</vt:lpstr>
      <vt:lpstr>Середній бал ЗНО з математики</vt:lpstr>
      <vt:lpstr>Слайд 11</vt:lpstr>
      <vt:lpstr>Середній бал ЗНО з історії України</vt:lpstr>
      <vt:lpstr>Середній бал ЗНО з історії України</vt:lpstr>
      <vt:lpstr>Слайд 14</vt:lpstr>
      <vt:lpstr>Склав/Не склав ЗНО з української мови</vt:lpstr>
      <vt:lpstr>Склав/Не склав ЗНО з математики </vt:lpstr>
      <vt:lpstr>Склав/Не склав ЗНО з історії України </vt:lpstr>
      <vt:lpstr>Державна підсумкова атестація</vt:lpstr>
      <vt:lpstr>Порівняння результатів ДПА за роками (%) 4 клас</vt:lpstr>
      <vt:lpstr>Порівняння результатів ДПА за роками (%) 9 клас</vt:lpstr>
      <vt:lpstr>Порівняння результатів ДПА за роками (%) 11 клас</vt:lpstr>
      <vt:lpstr>PISA (Programme for International Student Assessment, програма міжнародного оцінювання учнів)</vt:lpstr>
      <vt:lpstr>Підвищення якості освітнього процесу</vt:lpstr>
      <vt:lpstr>Слайд 24</vt:lpstr>
      <vt:lpstr>КОНЦЕПЦІЯ реалізації державної політики у сфері реформування загальної середньої освіти "Нова українська школа» на період до 2029 року </vt:lpstr>
      <vt:lpstr>Підвищення якості освітнього процесу</vt:lpstr>
      <vt:lpstr>Підвищення якості освітнього процесу</vt:lpstr>
      <vt:lpstr>Використання інформаційно-комунікаційних технологій</vt:lpstr>
      <vt:lpstr>Рекомендації:</vt:lpstr>
      <vt:lpstr>Закон України “Про освіту”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62</cp:revision>
  <dcterms:modified xsi:type="dcterms:W3CDTF">2017-12-28T11:26:11Z</dcterms:modified>
</cp:coreProperties>
</file>