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6" r:id="rId4"/>
    <p:sldId id="269" r:id="rId5"/>
    <p:sldId id="260" r:id="rId6"/>
    <p:sldId id="261" r:id="rId7"/>
    <p:sldId id="262" r:id="rId8"/>
    <p:sldId id="268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52;&#1030;&#1031;&#1042;&#1057;&#1068;&#1050;&#1040;\&#1093;&#1072;&#1088;&#1095;&#1091;&#1074;&#1072;&#1085;&#1085;&#1103;\&#1054;&#1061;&#1054;&#1055;&#1051;&#1045;&#1053;&#1053;&#1071;%20&#1061;&#1040;&#1056;&#1063;&#1059;&#1042;&#1040;&#1053;&#1053;&#1071;&#1052;%20&#1030;%20&#1057;&#1045;&#1052;&#1045;&#1057;&#1058;&#1056;%20&#1057;&#1058;&#1040;&#1053;&#1054;&#1052;%20&#1053;&#1040;%20%2015.12.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52;&#1030;&#1031;&#1042;&#1057;&#1068;&#1050;&#1040;\&#1093;&#1072;&#1088;&#1095;&#1091;&#1074;&#1072;&#1085;&#1085;&#1103;\&#1054;&#1061;&#1054;&#1055;&#1051;&#1045;&#1053;&#1053;&#1071;%20&#1061;&#1040;&#1056;&#1063;&#1059;&#1042;&#1040;&#1053;&#1053;&#1071;&#1052;%20&#1030;%20&#1057;&#1045;&#1052;&#1045;&#1057;&#1058;&#1056;%20&#1057;&#1058;&#1040;&#1053;&#1054;&#1052;%20&#1053;&#1040;%20%2015.12.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52;&#1030;&#1031;&#1042;&#1057;&#1068;&#1050;&#1040;\&#1093;&#1072;&#1088;&#1095;&#1091;&#1074;&#1072;&#1085;&#1085;&#1103;\&#1054;&#1061;&#1054;&#1055;&#1051;&#1045;&#1053;&#1053;&#1071;%20&#1061;&#1040;&#1056;&#1063;&#1059;&#1042;&#1040;&#1053;&#1053;&#1071;&#1052;%20&#1030;%20&#1057;&#1045;&#1052;&#1045;&#1057;&#1058;&#1056;%20&#1057;&#1058;&#1040;&#1053;&#1054;&#1052;%20&#1053;&#1040;%20%2015.12.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52;&#1030;&#1031;&#1042;&#1057;&#1068;&#1050;&#1040;\&#1093;&#1072;&#1088;&#1095;&#1091;&#1074;&#1072;&#1085;&#1085;&#1103;\&#1054;&#1061;&#1054;&#1055;&#1051;&#1045;&#1053;&#1053;&#1071;%20&#1061;&#1040;&#1056;&#1063;&#1059;&#1042;&#1040;&#1053;&#1053;&#1071;&#1052;%20&#1030;%20&#1057;&#1045;&#1052;&#1045;&#1057;&#1058;&#1056;%20&#1057;&#1058;&#1040;&#1053;&#1054;&#1052;%20&#1053;&#1040;%20%2015.12.2017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52;&#1030;&#1031;&#1042;&#1057;&#1068;&#1050;&#1040;\&#1093;&#1072;&#1088;&#1095;&#1091;&#1074;&#1072;&#1085;&#1085;&#1103;\&#1054;&#1061;&#1054;&#1055;&#1051;&#1045;&#1053;&#1053;&#1071;%20&#1061;&#1040;&#1056;&#1063;&#1059;&#1042;&#1040;&#1053;&#1053;&#1071;&#1052;%20&#1030;%20&#1057;&#1045;&#1052;&#1045;&#1057;&#1058;&#1056;%20&#1057;&#1058;&#1040;&#1053;&#1054;&#1052;%20&#1053;&#1040;%20%2015.12.20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52;&#1030;&#1031;&#1042;&#1057;&#1068;&#1050;&#1040;\&#1093;&#1072;&#1088;&#1095;&#1091;&#1074;&#1072;&#1085;&#1085;&#1103;\&#1054;&#1061;&#1054;&#1055;&#1051;&#1045;&#1053;&#1053;&#1071;%20&#1061;&#1040;&#1056;&#1063;&#1059;&#1042;&#1040;&#1053;&#1053;&#1071;&#1052;%20&#1030;%20&#1057;&#1045;&#1052;&#1045;&#1057;&#1058;&#1056;%20&#1057;&#1058;&#1040;&#1053;&#1054;&#1052;%20&#1053;&#1040;%20%2015.12.20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Electronka\&#1069;&#1083;&#1077;&#1082;&#1090;&#1088;&#1086;&#1085;&#1082;&#1072;\&#1047;&#1052;&#1030;&#1031;&#1042;&#1057;&#1068;&#1050;&#1040;\&#1093;&#1072;&#1088;&#1095;&#1091;&#1074;&#1072;&#1085;&#1085;&#1103;\&#1054;&#1061;&#1054;&#1055;&#1051;&#1045;&#1053;&#1053;&#1071;%20&#1061;&#1040;&#1056;&#1063;&#1059;&#1042;&#1040;&#1053;&#1053;&#1071;&#1052;%20&#1030;%20&#1057;&#1045;&#1052;&#1045;&#1057;&#1058;&#1056;%20&#1057;&#1058;&#1040;&#1053;&#1054;&#1052;%20&#1053;&#1040;%20%2015.12.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Лист1!$D$5</c:f>
              <c:strCache>
                <c:ptCount val="1"/>
                <c:pt idx="0">
                  <c:v>Загальна кількість учнів по закладу(чол.)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Лист1!$M$46:$M$54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Лист1!$N$46:$N$54</c:f>
              <c:numCache>
                <c:formatCode>General</c:formatCode>
                <c:ptCount val="9"/>
                <c:pt idx="0">
                  <c:v>427</c:v>
                </c:pt>
                <c:pt idx="1">
                  <c:v>417</c:v>
                </c:pt>
                <c:pt idx="2">
                  <c:v>644</c:v>
                </c:pt>
                <c:pt idx="3">
                  <c:v>651</c:v>
                </c:pt>
                <c:pt idx="4">
                  <c:v>445</c:v>
                </c:pt>
                <c:pt idx="5">
                  <c:v>486</c:v>
                </c:pt>
                <c:pt idx="6">
                  <c:v>335</c:v>
                </c:pt>
                <c:pt idx="7">
                  <c:v>405</c:v>
                </c:pt>
                <c:pt idx="8">
                  <c:v>640</c:v>
                </c:pt>
              </c:numCache>
            </c:numRef>
          </c:val>
        </c:ser>
        <c:ser>
          <c:idx val="1"/>
          <c:order val="1"/>
          <c:tx>
            <c:strRef>
              <c:f>Лист1!$H$5</c:f>
              <c:strCache>
                <c:ptCount val="1"/>
                <c:pt idx="0">
                  <c:v>Всього охоплено учнів усіма видами харчування із різних джерел фінансування (кількість. та % від загальної кількості)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8.7718147073721046E-3"/>
                  <c:y val="1.683619968528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3391812865497075E-2"/>
                  <c:y val="7.295686530289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Лист1!$M$46:$M$54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Лист1!$O$46:$O$54</c:f>
              <c:numCache>
                <c:formatCode>General</c:formatCode>
                <c:ptCount val="9"/>
                <c:pt idx="0">
                  <c:v>225</c:v>
                </c:pt>
                <c:pt idx="1">
                  <c:v>251</c:v>
                </c:pt>
                <c:pt idx="2">
                  <c:v>500</c:v>
                </c:pt>
                <c:pt idx="3">
                  <c:v>355</c:v>
                </c:pt>
                <c:pt idx="4">
                  <c:v>235</c:v>
                </c:pt>
                <c:pt idx="5">
                  <c:v>458</c:v>
                </c:pt>
                <c:pt idx="6">
                  <c:v>185</c:v>
                </c:pt>
                <c:pt idx="7">
                  <c:v>221</c:v>
                </c:pt>
                <c:pt idx="8">
                  <c:v>380</c:v>
                </c:pt>
              </c:numCache>
            </c:numRef>
          </c:val>
        </c:ser>
        <c:ser>
          <c:idx val="2"/>
          <c:order val="2"/>
          <c:tx>
            <c:strRef>
              <c:f>Лист1!$I$5</c:f>
              <c:strCache>
                <c:ptCount val="1"/>
                <c:pt idx="0">
                  <c:v>Охоплено учнів гарячим харчуванням із різних джерел фінансування (чол.):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8.7719298245613492E-3"/>
                  <c:y val="6.19512492592734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Лист1!$M$46:$M$54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Лист1!$P$46:$P$54</c:f>
              <c:numCache>
                <c:formatCode>General</c:formatCode>
                <c:ptCount val="9"/>
                <c:pt idx="0">
                  <c:v>225</c:v>
                </c:pt>
                <c:pt idx="1">
                  <c:v>251</c:v>
                </c:pt>
                <c:pt idx="2">
                  <c:v>448</c:v>
                </c:pt>
                <c:pt idx="3">
                  <c:v>355</c:v>
                </c:pt>
                <c:pt idx="4">
                  <c:v>235</c:v>
                </c:pt>
                <c:pt idx="5">
                  <c:v>307</c:v>
                </c:pt>
                <c:pt idx="6">
                  <c:v>185</c:v>
                </c:pt>
                <c:pt idx="7">
                  <c:v>221</c:v>
                </c:pt>
                <c:pt idx="8">
                  <c:v>380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09600"/>
        <c:axId val="83223680"/>
      </c:barChart>
      <c:catAx>
        <c:axId val="83209600"/>
        <c:scaling>
          <c:orientation val="minMax"/>
        </c:scaling>
        <c:delete val="0"/>
        <c:axPos val="b"/>
        <c:majorTickMark val="out"/>
        <c:minorTickMark val="none"/>
        <c:tickLblPos val="nextTo"/>
        <c:crossAx val="83223680"/>
        <c:crosses val="autoZero"/>
        <c:auto val="1"/>
        <c:lblAlgn val="ctr"/>
        <c:lblOffset val="100"/>
        <c:noMultiLvlLbl val="0"/>
      </c:catAx>
      <c:valAx>
        <c:axId val="8322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20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4457567804024"/>
          <c:y val="0.13658573928258969"/>
          <c:w val="0.32588757655293088"/>
          <c:h val="0.79627296587926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всього учнів 1-4 класів</c:v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Лист1!$C$9:$C$17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Лист1!$E$9:$E$17</c:f>
              <c:numCache>
                <c:formatCode>General</c:formatCode>
                <c:ptCount val="9"/>
                <c:pt idx="0">
                  <c:v>170</c:v>
                </c:pt>
                <c:pt idx="1">
                  <c:v>186</c:v>
                </c:pt>
                <c:pt idx="2">
                  <c:v>282</c:v>
                </c:pt>
                <c:pt idx="3">
                  <c:v>271</c:v>
                </c:pt>
                <c:pt idx="4">
                  <c:v>159</c:v>
                </c:pt>
                <c:pt idx="5">
                  <c:v>209</c:v>
                </c:pt>
                <c:pt idx="6">
                  <c:v>138</c:v>
                </c:pt>
                <c:pt idx="7">
                  <c:v>169</c:v>
                </c:pt>
                <c:pt idx="8">
                  <c:v>273</c:v>
                </c:pt>
              </c:numCache>
            </c:numRef>
          </c:val>
        </c:ser>
        <c:ser>
          <c:idx val="1"/>
          <c:order val="1"/>
          <c:tx>
            <c:v>учнів 1-4 класів, охоплених гарячим харчуванням</c:v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Лист1!$C$9:$C$17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Лист1!$J$9:$J$17</c:f>
              <c:numCache>
                <c:formatCode>General</c:formatCode>
                <c:ptCount val="9"/>
                <c:pt idx="0">
                  <c:v>159</c:v>
                </c:pt>
                <c:pt idx="1">
                  <c:v>179</c:v>
                </c:pt>
                <c:pt idx="2">
                  <c:v>249</c:v>
                </c:pt>
                <c:pt idx="3">
                  <c:v>218</c:v>
                </c:pt>
                <c:pt idx="4">
                  <c:v>130</c:v>
                </c:pt>
                <c:pt idx="5">
                  <c:v>176</c:v>
                </c:pt>
                <c:pt idx="6">
                  <c:v>121</c:v>
                </c:pt>
                <c:pt idx="7">
                  <c:v>150</c:v>
                </c:pt>
                <c:pt idx="8">
                  <c:v>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901056"/>
        <c:axId val="83915136"/>
      </c:barChart>
      <c:catAx>
        <c:axId val="83901056"/>
        <c:scaling>
          <c:orientation val="minMax"/>
        </c:scaling>
        <c:delete val="0"/>
        <c:axPos val="b"/>
        <c:majorTickMark val="out"/>
        <c:minorTickMark val="none"/>
        <c:tickLblPos val="nextTo"/>
        <c:crossAx val="83915136"/>
        <c:crosses val="autoZero"/>
        <c:auto val="1"/>
        <c:lblAlgn val="ctr"/>
        <c:lblOffset val="100"/>
        <c:noMultiLvlLbl val="0"/>
      </c:catAx>
      <c:valAx>
        <c:axId val="83915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901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всього учнів 5-9 класів</c:v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Лист1!$C$9:$C$17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Лист1!$F$9:$F$17</c:f>
              <c:numCache>
                <c:formatCode>General</c:formatCode>
                <c:ptCount val="9"/>
                <c:pt idx="0">
                  <c:v>200</c:v>
                </c:pt>
                <c:pt idx="1">
                  <c:v>193</c:v>
                </c:pt>
                <c:pt idx="2">
                  <c:v>293</c:v>
                </c:pt>
                <c:pt idx="3">
                  <c:v>308</c:v>
                </c:pt>
                <c:pt idx="4">
                  <c:v>252</c:v>
                </c:pt>
                <c:pt idx="5">
                  <c:v>232</c:v>
                </c:pt>
                <c:pt idx="6">
                  <c:v>157</c:v>
                </c:pt>
                <c:pt idx="7">
                  <c:v>207</c:v>
                </c:pt>
                <c:pt idx="8">
                  <c:v>301</c:v>
                </c:pt>
              </c:numCache>
            </c:numRef>
          </c:val>
        </c:ser>
        <c:ser>
          <c:idx val="1"/>
          <c:order val="1"/>
          <c:tx>
            <c:v>всього учнів 5-9 класів, охоплених гарячим харчуванням</c:v>
          </c:tx>
          <c:spPr>
            <a:solidFill>
              <a:schemeClr val="bg2">
                <a:lumMod val="2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Лист1!$C$9:$C$17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Лист1!$K$9:$K$17</c:f>
              <c:numCache>
                <c:formatCode>General</c:formatCode>
                <c:ptCount val="9"/>
                <c:pt idx="0">
                  <c:v>86</c:v>
                </c:pt>
                <c:pt idx="1">
                  <c:v>48</c:v>
                </c:pt>
                <c:pt idx="2">
                  <c:v>171</c:v>
                </c:pt>
                <c:pt idx="3">
                  <c:v>125</c:v>
                </c:pt>
                <c:pt idx="4">
                  <c:v>100</c:v>
                </c:pt>
                <c:pt idx="5">
                  <c:v>116</c:v>
                </c:pt>
                <c:pt idx="6">
                  <c:v>51</c:v>
                </c:pt>
                <c:pt idx="7">
                  <c:v>61</c:v>
                </c:pt>
                <c:pt idx="8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22848"/>
        <c:axId val="83832832"/>
      </c:barChart>
      <c:catAx>
        <c:axId val="83822848"/>
        <c:scaling>
          <c:orientation val="minMax"/>
        </c:scaling>
        <c:delete val="0"/>
        <c:axPos val="b"/>
        <c:majorTickMark val="out"/>
        <c:minorTickMark val="none"/>
        <c:tickLblPos val="nextTo"/>
        <c:crossAx val="83832832"/>
        <c:crosses val="autoZero"/>
        <c:auto val="1"/>
        <c:lblAlgn val="ctr"/>
        <c:lblOffset val="100"/>
        <c:noMultiLvlLbl val="0"/>
      </c:catAx>
      <c:valAx>
        <c:axId val="83832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822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всього учнів 10-11 класів</c:v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Лист1!$C$9:$C$17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Лист1!$G$9:$G$17</c:f>
              <c:numCache>
                <c:formatCode>General</c:formatCode>
                <c:ptCount val="9"/>
                <c:pt idx="0">
                  <c:v>57</c:v>
                </c:pt>
                <c:pt idx="1">
                  <c:v>38</c:v>
                </c:pt>
                <c:pt idx="2">
                  <c:v>69</c:v>
                </c:pt>
                <c:pt idx="3">
                  <c:v>72</c:v>
                </c:pt>
                <c:pt idx="4">
                  <c:v>34</c:v>
                </c:pt>
                <c:pt idx="5">
                  <c:v>45</c:v>
                </c:pt>
                <c:pt idx="6">
                  <c:v>40</c:v>
                </c:pt>
                <c:pt idx="7">
                  <c:v>29</c:v>
                </c:pt>
                <c:pt idx="8">
                  <c:v>66</c:v>
                </c:pt>
              </c:numCache>
            </c:numRef>
          </c:val>
        </c:ser>
        <c:ser>
          <c:idx val="1"/>
          <c:order val="1"/>
          <c:tx>
            <c:v>всього учнів 10-11 класів, охоплених гарячим харчуванням</c:v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Лист1!$C$9:$C$17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Лист1!$L$9:$L$17</c:f>
              <c:numCache>
                <c:formatCode>General</c:formatCode>
                <c:ptCount val="9"/>
                <c:pt idx="0">
                  <c:v>20</c:v>
                </c:pt>
                <c:pt idx="1">
                  <c:v>24</c:v>
                </c:pt>
                <c:pt idx="2">
                  <c:v>28</c:v>
                </c:pt>
                <c:pt idx="3">
                  <c:v>12</c:v>
                </c:pt>
                <c:pt idx="4">
                  <c:v>5</c:v>
                </c:pt>
                <c:pt idx="5">
                  <c:v>15</c:v>
                </c:pt>
                <c:pt idx="6">
                  <c:v>13</c:v>
                </c:pt>
                <c:pt idx="7">
                  <c:v>10</c:v>
                </c:pt>
                <c:pt idx="8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67520"/>
        <c:axId val="83869056"/>
      </c:barChart>
      <c:catAx>
        <c:axId val="83867520"/>
        <c:scaling>
          <c:orientation val="minMax"/>
        </c:scaling>
        <c:delete val="0"/>
        <c:axPos val="b"/>
        <c:majorTickMark val="out"/>
        <c:minorTickMark val="none"/>
        <c:tickLblPos val="nextTo"/>
        <c:crossAx val="83869056"/>
        <c:crosses val="autoZero"/>
        <c:auto val="1"/>
        <c:lblAlgn val="ctr"/>
        <c:lblOffset val="100"/>
        <c:noMultiLvlLbl val="0"/>
      </c:catAx>
      <c:valAx>
        <c:axId val="83869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867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5850549793867"/>
          <c:y val="0.32844072898304444"/>
          <c:w val="0.31236160161106807"/>
          <c:h val="0.242388646868351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uk-UA" sz="1600" noProof="0" dirty="0" smtClean="0"/>
              <a:t>Порівняльний аналіз кількості та %</a:t>
            </a:r>
            <a:r>
              <a:rPr lang="uk-UA" sz="1600" baseline="0" noProof="0" dirty="0" smtClean="0"/>
              <a:t>  (від загальної кількості) </a:t>
            </a:r>
            <a:r>
              <a:rPr lang="uk-UA" sz="1600" noProof="0" dirty="0" smtClean="0"/>
              <a:t>охоплення учнів гарячим харчуванням з різних</a:t>
            </a:r>
            <a:r>
              <a:rPr lang="uk-UA" sz="1600" baseline="0" noProof="0" dirty="0" smtClean="0"/>
              <a:t> джерел фінансування</a:t>
            </a:r>
            <a:endParaRPr lang="uk-UA" sz="1600" noProof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та відсоток</c:v>
                </c:pt>
              </c:strCache>
            </c:strRef>
          </c:tx>
          <c:dLbls>
            <c:dLbl>
              <c:idx val="0"/>
              <c:layout>
                <c:manualLayout>
                  <c:x val="-0.12806587707987552"/>
                  <c:y val="2.4636688600067802E-3"/>
                </c:manualLayout>
              </c:layout>
              <c:tx>
                <c:rich>
                  <a:bodyPr/>
                  <a:lstStyle/>
                  <a:p>
                    <a:r>
                      <a:rPr lang="uk-UA" sz="1400" baseline="0" dirty="0"/>
                      <a:t> </a:t>
                    </a:r>
                  </a:p>
                  <a:p>
                    <a:r>
                      <a:rPr lang="uk-UA" sz="1400" b="1" baseline="0" dirty="0"/>
                      <a:t>2712 чол.</a:t>
                    </a:r>
                  </a:p>
                  <a:p>
                    <a:r>
                      <a:rPr lang="uk-UA" sz="1400" b="1" baseline="0" dirty="0"/>
                      <a:t>61 %</a:t>
                    </a:r>
                    <a:endParaRPr lang="en-US" sz="1200" b="1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453986791065767"/>
                  <c:y val="2.7187462256012509E-2"/>
                </c:manualLayout>
              </c:layout>
              <c:tx>
                <c:rich>
                  <a:bodyPr/>
                  <a:lstStyle/>
                  <a:p>
                    <a:pPr>
                      <a:defRPr sz="1400" b="1" baseline="0"/>
                    </a:pPr>
                    <a:r>
                      <a:rPr lang="uk-UA" sz="1400" b="1" baseline="0"/>
                      <a:t> </a:t>
                    </a:r>
                  </a:p>
                  <a:p>
                    <a:pPr>
                      <a:defRPr sz="1400" b="1" baseline="0"/>
                    </a:pPr>
                    <a:r>
                      <a:rPr lang="uk-UA" sz="1400" b="1" baseline="0"/>
                      <a:t>2607чол.</a:t>
                    </a:r>
                  </a:p>
                  <a:p>
                    <a:pPr>
                      <a:defRPr sz="1400" b="1" baseline="0"/>
                    </a:pPr>
                    <a:r>
                      <a:rPr lang="uk-UA" sz="1400" b="1" baseline="0"/>
                      <a:t>59% </a:t>
                    </a:r>
                    <a:endParaRPr lang="en-US" sz="1200" b="1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І семестр 2016/2017 навчальног рооку</c:v>
                </c:pt>
                <c:pt idx="1">
                  <c:v>І семестр 2017/2018 навчального року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0.61</c:v>
                </c:pt>
                <c:pt idx="1">
                  <c:v>0.59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73751976491949833"/>
          <c:y val="0.40651669185593903"/>
          <c:w val="0.25179118706226805"/>
          <c:h val="0.47209655745285911"/>
        </c:manualLayout>
      </c:layout>
      <c:overlay val="0"/>
      <c:txPr>
        <a:bodyPr/>
        <a:lstStyle/>
        <a:p>
          <a:pPr>
            <a:defRPr sz="1400" b="1" baseline="0"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98"/>
            </a:pPr>
            <a:r>
              <a:rPr lang="uk-UA" sz="1600" noProof="0" dirty="0" smtClean="0"/>
              <a:t>Порівняльний</a:t>
            </a:r>
            <a:r>
              <a:rPr lang="uk-UA" sz="1600" baseline="0" noProof="0" dirty="0" smtClean="0"/>
              <a:t> аналіз к</a:t>
            </a:r>
            <a:r>
              <a:rPr lang="uk-UA" sz="1600" noProof="0" dirty="0" smtClean="0"/>
              <a:t>ількості</a:t>
            </a:r>
            <a:r>
              <a:rPr lang="uk-UA" sz="1600" baseline="0" noProof="0" dirty="0" smtClean="0"/>
              <a:t> та </a:t>
            </a:r>
            <a:r>
              <a:rPr lang="uk-UA" sz="1600" noProof="0" dirty="0" smtClean="0"/>
              <a:t>%  (від загальної кількості) охоплення учнів усіма видами харчування із різних джерел фінансування</a:t>
            </a:r>
            <a:endParaRPr lang="uk-UA" sz="1600" noProof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охоплення</c:v>
                </c:pt>
              </c:strCache>
            </c:strRef>
          </c:tx>
          <c:dLbls>
            <c:dLbl>
              <c:idx val="0"/>
              <c:layout>
                <c:manualLayout>
                  <c:x val="-0.23152929589020024"/>
                  <c:y val="-4.2288776402949632E-2"/>
                </c:manualLayout>
              </c:layout>
              <c:tx>
                <c:rich>
                  <a:bodyPr/>
                  <a:lstStyle/>
                  <a:p>
                    <a:pPr>
                      <a:defRPr sz="1400" b="1" baseline="0"/>
                    </a:pPr>
                    <a:r>
                      <a:rPr lang="uk-UA" sz="1400" b="1" baseline="0"/>
                      <a:t>2810 чол.</a:t>
                    </a:r>
                  </a:p>
                  <a:p>
                    <a:pPr>
                      <a:defRPr sz="1400" b="1" baseline="0"/>
                    </a:pPr>
                    <a:r>
                      <a:rPr lang="uk-UA" sz="1400" b="1" baseline="0"/>
                      <a:t>63 %</a:t>
                    </a:r>
                    <a:endParaRPr lang="en-US" sz="1200" b="1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3608007229965902"/>
                  <c:y val="2.9312585926759227E-2"/>
                </c:manualLayout>
              </c:layout>
              <c:tx>
                <c:rich>
                  <a:bodyPr/>
                  <a:lstStyle/>
                  <a:p>
                    <a:pPr>
                      <a:defRPr sz="1400" b="1" baseline="0"/>
                    </a:pPr>
                    <a:r>
                      <a:rPr lang="uk-UA" sz="1400" b="1" baseline="0" dirty="0"/>
                      <a:t>3075чол.</a:t>
                    </a:r>
                  </a:p>
                  <a:p>
                    <a:pPr>
                      <a:defRPr sz="1400" b="1" baseline="0"/>
                    </a:pPr>
                    <a:r>
                      <a:rPr lang="uk-UA" sz="1400" b="1" baseline="0" dirty="0"/>
                      <a:t>69 %</a:t>
                    </a:r>
                    <a:endParaRPr lang="en-US" b="1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І семестр 2016/2017 навчального року</c:v>
                </c:pt>
                <c:pt idx="1">
                  <c:v>І семестр 2017/2018 навчального року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3075</c:v>
                </c:pt>
                <c:pt idx="1">
                  <c:v>2810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учнів усіма видами харчування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І семестр 2016/2017 навчального року</c:v>
                </c:pt>
                <c:pt idx="1">
                  <c:v>І семестр 2017/2018 навчального року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61">
          <a:noFill/>
        </a:ln>
      </c:spPr>
    </c:plotArea>
    <c:legend>
      <c:legendPos val="r"/>
      <c:layout>
        <c:manualLayout>
          <c:xMode val="edge"/>
          <c:yMode val="edge"/>
          <c:x val="0.75013900699067626"/>
          <c:y val="0.4177859017622797"/>
          <c:w val="0.23968584153042824"/>
          <c:h val="0.45903137107861519"/>
        </c:manualLayout>
      </c:layout>
      <c:overlay val="0"/>
      <c:txPr>
        <a:bodyPr/>
        <a:lstStyle/>
        <a:p>
          <a:pPr>
            <a:defRPr sz="1400" b="1" baseline="0"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Лист2!$F$41</c:f>
              <c:strCache>
                <c:ptCount val="1"/>
                <c:pt idx="0">
                  <c:v>2016/2017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6198830409356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6198830409357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Лист2!$E$42:$E$50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Лист2!$F$42:$F$50</c:f>
              <c:numCache>
                <c:formatCode>0</c:formatCode>
                <c:ptCount val="9"/>
                <c:pt idx="0">
                  <c:v>150</c:v>
                </c:pt>
                <c:pt idx="1">
                  <c:v>171</c:v>
                </c:pt>
                <c:pt idx="2">
                  <c:v>260</c:v>
                </c:pt>
                <c:pt idx="3">
                  <c:v>258</c:v>
                </c:pt>
                <c:pt idx="4">
                  <c:v>150</c:v>
                </c:pt>
                <c:pt idx="5">
                  <c:v>183</c:v>
                </c:pt>
                <c:pt idx="6">
                  <c:v>130</c:v>
                </c:pt>
                <c:pt idx="7">
                  <c:v>160</c:v>
                </c:pt>
                <c:pt idx="8">
                  <c:v>210</c:v>
                </c:pt>
              </c:numCache>
            </c:numRef>
          </c:val>
        </c:ser>
        <c:ser>
          <c:idx val="1"/>
          <c:order val="1"/>
          <c:tx>
            <c:strRef>
              <c:f>Лист2!$I$41</c:f>
              <c:strCache>
                <c:ptCount val="1"/>
                <c:pt idx="0">
                  <c:v>2017/2018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157894736842105E-2"/>
                  <c:y val="-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081871345029267E-2"/>
                  <c:y val="5.6120665617607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695906432748537E-2"/>
                  <c:y val="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8479532163742687E-3"/>
                  <c:y val="1.6836199685282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23391812865497E-2"/>
                  <c:y val="-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84795321637426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Лист2!$E$42:$E$50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Лист2!$I$42:$I$50</c:f>
              <c:numCache>
                <c:formatCode>General</c:formatCode>
                <c:ptCount val="9"/>
                <c:pt idx="0">
                  <c:v>159</c:v>
                </c:pt>
                <c:pt idx="1">
                  <c:v>179</c:v>
                </c:pt>
                <c:pt idx="2">
                  <c:v>249</c:v>
                </c:pt>
                <c:pt idx="3">
                  <c:v>218</c:v>
                </c:pt>
                <c:pt idx="4">
                  <c:v>130</c:v>
                </c:pt>
                <c:pt idx="5">
                  <c:v>176</c:v>
                </c:pt>
                <c:pt idx="6">
                  <c:v>121</c:v>
                </c:pt>
                <c:pt idx="7">
                  <c:v>150</c:v>
                </c:pt>
                <c:pt idx="8">
                  <c:v>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600896"/>
        <c:axId val="83602432"/>
      </c:barChart>
      <c:catAx>
        <c:axId val="83600896"/>
        <c:scaling>
          <c:orientation val="minMax"/>
        </c:scaling>
        <c:delete val="0"/>
        <c:axPos val="b"/>
        <c:majorTickMark val="out"/>
        <c:minorTickMark val="none"/>
        <c:tickLblPos val="nextTo"/>
        <c:crossAx val="83602432"/>
        <c:crosses val="autoZero"/>
        <c:auto val="1"/>
        <c:lblAlgn val="ctr"/>
        <c:lblOffset val="100"/>
        <c:noMultiLvlLbl val="0"/>
      </c:catAx>
      <c:valAx>
        <c:axId val="8360243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3600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088087673251358"/>
          <c:y val="0.45212001338058072"/>
          <c:w val="0.1203471934429249"/>
          <c:h val="0.31182453586662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Лист2!$G$41</c:f>
              <c:strCache>
                <c:ptCount val="1"/>
                <c:pt idx="0">
                  <c:v>2016/2017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Лист2!$E$42:$E$50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Лист2!$G$42:$G$50</c:f>
              <c:numCache>
                <c:formatCode>0</c:formatCode>
                <c:ptCount val="9"/>
                <c:pt idx="0">
                  <c:v>100</c:v>
                </c:pt>
                <c:pt idx="1">
                  <c:v>54</c:v>
                </c:pt>
                <c:pt idx="2">
                  <c:v>143</c:v>
                </c:pt>
                <c:pt idx="3">
                  <c:v>153</c:v>
                </c:pt>
                <c:pt idx="4">
                  <c:v>73</c:v>
                </c:pt>
                <c:pt idx="5">
                  <c:v>146</c:v>
                </c:pt>
                <c:pt idx="6">
                  <c:v>40</c:v>
                </c:pt>
                <c:pt idx="7">
                  <c:v>40</c:v>
                </c:pt>
                <c:pt idx="8">
                  <c:v>125</c:v>
                </c:pt>
              </c:numCache>
            </c:numRef>
          </c:val>
        </c:ser>
        <c:ser>
          <c:idx val="1"/>
          <c:order val="1"/>
          <c:tx>
            <c:strRef>
              <c:f>Лист2!$J$41</c:f>
              <c:strCache>
                <c:ptCount val="1"/>
                <c:pt idx="0">
                  <c:v>2017/2018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Лист2!$E$42:$E$50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Лист2!$J$42:$J$50</c:f>
              <c:numCache>
                <c:formatCode>General</c:formatCode>
                <c:ptCount val="9"/>
                <c:pt idx="0">
                  <c:v>86</c:v>
                </c:pt>
                <c:pt idx="1">
                  <c:v>48</c:v>
                </c:pt>
                <c:pt idx="2">
                  <c:v>171</c:v>
                </c:pt>
                <c:pt idx="3">
                  <c:v>125</c:v>
                </c:pt>
                <c:pt idx="4">
                  <c:v>100</c:v>
                </c:pt>
                <c:pt idx="5">
                  <c:v>116</c:v>
                </c:pt>
                <c:pt idx="6">
                  <c:v>51</c:v>
                </c:pt>
                <c:pt idx="7">
                  <c:v>61</c:v>
                </c:pt>
                <c:pt idx="8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711104"/>
        <c:axId val="83712640"/>
      </c:barChart>
      <c:catAx>
        <c:axId val="83711104"/>
        <c:scaling>
          <c:orientation val="minMax"/>
        </c:scaling>
        <c:delete val="0"/>
        <c:axPos val="b"/>
        <c:majorTickMark val="out"/>
        <c:minorTickMark val="none"/>
        <c:tickLblPos val="nextTo"/>
        <c:crossAx val="83712640"/>
        <c:crosses val="autoZero"/>
        <c:auto val="1"/>
        <c:lblAlgn val="ctr"/>
        <c:lblOffset val="100"/>
        <c:noMultiLvlLbl val="0"/>
      </c:catAx>
      <c:valAx>
        <c:axId val="8371264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3711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088087673251358"/>
          <c:y val="0.45212001338058072"/>
          <c:w val="0.1203471934429249"/>
          <c:h val="0.35952710164159574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Лист2!$H$41</c:f>
              <c:strCache>
                <c:ptCount val="1"/>
                <c:pt idx="0">
                  <c:v>2016/2017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Лист2!$E$42:$E$50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Лист2!$H$42:$H$50</c:f>
              <c:numCache>
                <c:formatCode>0</c:formatCode>
                <c:ptCount val="9"/>
                <c:pt idx="0">
                  <c:v>25</c:v>
                </c:pt>
                <c:pt idx="1">
                  <c:v>20</c:v>
                </c:pt>
                <c:pt idx="2">
                  <c:v>26</c:v>
                </c:pt>
                <c:pt idx="3">
                  <c:v>44</c:v>
                </c:pt>
                <c:pt idx="4">
                  <c:v>14</c:v>
                </c:pt>
                <c:pt idx="5">
                  <c:v>18</c:v>
                </c:pt>
                <c:pt idx="6">
                  <c:v>7</c:v>
                </c:pt>
                <c:pt idx="7">
                  <c:v>3</c:v>
                </c:pt>
                <c:pt idx="8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Лист2!$K$41</c:f>
              <c:strCache>
                <c:ptCount val="1"/>
                <c:pt idx="0">
                  <c:v>2017/2018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Лист2!$E$42:$E$50</c:f>
              <c:strCache>
                <c:ptCount val="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</c:strCache>
            </c:strRef>
          </c:cat>
          <c:val>
            <c:numRef>
              <c:f>Лист2!$K$42:$K$50</c:f>
              <c:numCache>
                <c:formatCode>General</c:formatCode>
                <c:ptCount val="9"/>
                <c:pt idx="0">
                  <c:v>20</c:v>
                </c:pt>
                <c:pt idx="1">
                  <c:v>24</c:v>
                </c:pt>
                <c:pt idx="2">
                  <c:v>28</c:v>
                </c:pt>
                <c:pt idx="3">
                  <c:v>12</c:v>
                </c:pt>
                <c:pt idx="4">
                  <c:v>5</c:v>
                </c:pt>
                <c:pt idx="5">
                  <c:v>15</c:v>
                </c:pt>
                <c:pt idx="6">
                  <c:v>13</c:v>
                </c:pt>
                <c:pt idx="7">
                  <c:v>10</c:v>
                </c:pt>
                <c:pt idx="8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964672"/>
        <c:axId val="83966208"/>
      </c:barChart>
      <c:catAx>
        <c:axId val="83964672"/>
        <c:scaling>
          <c:orientation val="minMax"/>
        </c:scaling>
        <c:delete val="0"/>
        <c:axPos val="b"/>
        <c:majorTickMark val="out"/>
        <c:minorTickMark val="none"/>
        <c:tickLblPos val="nextTo"/>
        <c:crossAx val="83966208"/>
        <c:crosses val="autoZero"/>
        <c:auto val="1"/>
        <c:lblAlgn val="ctr"/>
        <c:lblOffset val="100"/>
        <c:noMultiLvlLbl val="0"/>
      </c:catAx>
      <c:valAx>
        <c:axId val="8396620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3964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13687433807618"/>
          <c:y val="0.43971624154157724"/>
          <c:w val="0.12609119583736245"/>
          <c:h val="0.2917355470505497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aseline="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F4B62-A228-4BA3-AB8F-DDF0526CD2E7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04161-9493-47FA-B1E2-B25B22553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62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301208"/>
            <a:ext cx="8458200" cy="774578"/>
          </a:xfrm>
        </p:spPr>
        <p:txBody>
          <a:bodyPr>
            <a:normAutofit fontScale="90000"/>
          </a:bodyPr>
          <a:lstStyle/>
          <a:p>
            <a:pPr algn="r"/>
            <a:r>
              <a:rPr lang="uk-UA" sz="2400" dirty="0" err="1" smtClean="0"/>
              <a:t>Зміївська</a:t>
            </a:r>
            <a:r>
              <a:rPr lang="uk-UA" sz="2400" dirty="0" smtClean="0"/>
              <a:t> Р.С.</a:t>
            </a:r>
            <a:br>
              <a:rPr lang="uk-UA" sz="2400" dirty="0" smtClean="0"/>
            </a:br>
            <a:r>
              <a:rPr lang="uk-UA" sz="2400" dirty="0" smtClean="0"/>
              <a:t>головний спеціаліст відділу змісту та якості освіти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4107904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/>
              <a:t>Організація харчування дітей пільгового контингенту в закладах загальної середньої світи відповідно до встановленої вартості харчування в 2018 році. </a:t>
            </a:r>
            <a:endParaRPr lang="uk-UA" sz="3200" b="1" dirty="0" smtClean="0"/>
          </a:p>
          <a:p>
            <a:pPr algn="ctr"/>
            <a:r>
              <a:rPr lang="uk-UA" sz="3200" b="1" dirty="0" smtClean="0"/>
              <a:t>Охоплення </a:t>
            </a:r>
            <a:r>
              <a:rPr lang="uk-UA" sz="3200" b="1" dirty="0"/>
              <a:t>учнів гарячим та всіма видами харчування у І семестрі 2017/2018 навчального року.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1129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 smtClean="0">
                <a:effectLst/>
              </a:rPr>
              <a:t/>
            </a:r>
            <a:br>
              <a:rPr lang="uk-UA" sz="2700" b="1" dirty="0" smtClean="0">
                <a:effectLst/>
              </a:rPr>
            </a:br>
            <a:r>
              <a:rPr lang="uk-UA" sz="2800" dirty="0"/>
              <a:t>Порівняльний аналіз Кількості учнів</a:t>
            </a:r>
            <a:r>
              <a:rPr lang="uk-UA" sz="2700" b="1" dirty="0" smtClean="0">
                <a:effectLst/>
              </a:rPr>
              <a:t> учнів 5-9 класів, </a:t>
            </a:r>
            <a:br>
              <a:rPr lang="uk-UA" sz="2700" b="1" dirty="0" smtClean="0">
                <a:effectLst/>
              </a:rPr>
            </a:br>
            <a:r>
              <a:rPr lang="uk-UA" sz="2700" b="1" dirty="0" smtClean="0">
                <a:effectLst/>
              </a:rPr>
              <a:t>охоплених гарячим харчуванням у І семестрі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228761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4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uk-UA" sz="2400" dirty="0"/>
              <a:t>Порівняльний аналіз Кількості учнів </a:t>
            </a:r>
            <a:r>
              <a:rPr lang="uk-UA" sz="2400" b="1" dirty="0" smtClean="0">
                <a:effectLst/>
              </a:rPr>
              <a:t>10-11 класів, </a:t>
            </a:r>
            <a:br>
              <a:rPr lang="uk-UA" sz="2400" b="1" dirty="0" smtClean="0">
                <a:effectLst/>
              </a:rPr>
            </a:br>
            <a:r>
              <a:rPr lang="uk-UA" sz="2400" b="1" dirty="0" smtClean="0">
                <a:effectLst/>
              </a:rPr>
              <a:t>охоплених гарячим харчуванням у І семестрі</a:t>
            </a:r>
            <a:r>
              <a:rPr lang="uk-UA" sz="2400" dirty="0" smtClean="0">
                <a:effectLst/>
              </a:rPr>
              <a:t/>
            </a:r>
            <a:br>
              <a:rPr lang="uk-UA" sz="2400" dirty="0" smtClean="0">
                <a:effectLst/>
              </a:rPr>
            </a:br>
            <a:endParaRPr lang="uk-UA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215946"/>
              </p:ext>
            </p:extLst>
          </p:nvPr>
        </p:nvGraphicFramePr>
        <p:xfrm>
          <a:off x="323528" y="1340768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9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Нормативне забезпечення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812088" cy="5099397"/>
          </a:xfrm>
        </p:spPr>
        <p:txBody>
          <a:bodyPr>
            <a:noAutofit/>
          </a:bodyPr>
          <a:lstStyle/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ст. 56 Закону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України «Про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освіту»</a:t>
            </a: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ст. 5 Закону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України «Про охорону дитинства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. 21, 22 Закону України «Про загальну середню освіту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п.2 ст.28, пп.6, 8 ст.32, п.3 ст.34 Закону України «Про місцеве самоврядування в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Україні»</a:t>
            </a: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абз.7 ч.9.ст.11 Закону України «Про забезпечення прав і свобод внутрішньо перемішених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осіб»</a:t>
            </a: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Постанова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Кабінету Міністрів України від 22.11.2004 року № 1591 «Про затвердження норм харчування у навчальних та оздоровчих закладах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встановлення плати для батьків за перебування дітей у державних і комунальних дошкільних та </a:t>
            </a:r>
            <a:r>
              <a:rPr lang="uk-UA" sz="1600" b="1" dirty="0" err="1">
                <a:latin typeface="Times New Roman" pitchFamily="18" charset="0"/>
                <a:cs typeface="Times New Roman" pitchFamily="18" charset="0"/>
              </a:rPr>
              <a:t>інтернатних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навчальних закладах,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затверджений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наказом МОН України від 21.11.2002 року №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667, зареєстрований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в Міністерстві юстиції України 6 грудня 2002 року за №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953/7241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Порядок надання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послуг з харчування дітей у дошкільних, учнів у загальноосвітніх та професійно-технічних навчальних закладах, операції з надання яких звільняються від обкладення податком на додану вартість,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затверджений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Постановою Кабінету Міністрів України 02.02.2011 року, №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116</a:t>
            </a: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Рішення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виконавчого комітету Ізюмської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міської від 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13.12.2017 року № 0860 «Про встановлення вартості харчування дітей і підлітків в закладах освіти м. Ізюм на період з 01.01.2018 року по 31.12.2018 року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Наказ управління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освіти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від 27.12.2017 № 593 «Про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встановлення вартості харчування дітей і підлітків в закладах освіти м. Ізюм на період з 01.01.2018 року по 31.12.2018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року»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606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504" y="260648"/>
            <a:ext cx="8784976" cy="45399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b="1" dirty="0" smtClean="0"/>
              <a:t>В </a:t>
            </a:r>
            <a:r>
              <a:rPr lang="uk-UA" b="1" dirty="0"/>
              <a:t>закладах загальної середньої </a:t>
            </a:r>
            <a:r>
              <a:rPr lang="uk-UA" b="1" dirty="0" smtClean="0"/>
              <a:t>освіти:</a:t>
            </a:r>
          </a:p>
          <a:p>
            <a:pPr algn="just"/>
            <a:r>
              <a:rPr lang="uk-UA" sz="1600" b="1" dirty="0" smtClean="0">
                <a:solidFill>
                  <a:schemeClr val="tx1"/>
                </a:solidFill>
              </a:rPr>
              <a:t>1.</a:t>
            </a:r>
            <a:r>
              <a:rPr lang="uk-UA" sz="1600" b="1" dirty="0">
                <a:solidFill>
                  <a:schemeClr val="tx1"/>
                </a:solidFill>
              </a:rPr>
              <a:t> </a:t>
            </a:r>
            <a:r>
              <a:rPr lang="uk-UA" sz="1600" b="1" dirty="0" smtClean="0">
                <a:solidFill>
                  <a:schemeClr val="tx1"/>
                </a:solidFill>
              </a:rPr>
              <a:t>Для </a:t>
            </a:r>
            <a:r>
              <a:rPr lang="uk-UA" sz="1600" b="1" dirty="0">
                <a:solidFill>
                  <a:schemeClr val="tx1"/>
                </a:solidFill>
              </a:rPr>
              <a:t>учнів 1-11 класів</a:t>
            </a:r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r>
              <a:rPr lang="uk-UA" sz="1600" b="1" dirty="0">
                <a:solidFill>
                  <a:schemeClr val="tx1"/>
                </a:solidFill>
              </a:rPr>
              <a:t>в</a:t>
            </a:r>
            <a:r>
              <a:rPr lang="uk-UA" sz="1600" b="1" dirty="0" smtClean="0">
                <a:solidFill>
                  <a:schemeClr val="tx1"/>
                </a:solidFill>
              </a:rPr>
              <a:t>становлена вартість харчування становить </a:t>
            </a:r>
            <a:r>
              <a:rPr lang="uk-UA" sz="1600" b="1" dirty="0">
                <a:solidFill>
                  <a:schemeClr val="tx1"/>
                </a:solidFill>
              </a:rPr>
              <a:t>– 10,00 грн.</a:t>
            </a:r>
            <a:endParaRPr lang="ru-RU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r>
              <a:rPr lang="uk-UA" sz="1600" b="1" dirty="0">
                <a:solidFill>
                  <a:schemeClr val="tx1"/>
                </a:solidFill>
              </a:rPr>
              <a:t>на період з 01.01.2018 року по 31.12.2018 року </a:t>
            </a:r>
            <a:endParaRPr lang="uk-UA" sz="1600" b="1" dirty="0" smtClean="0">
              <a:solidFill>
                <a:schemeClr val="tx1"/>
              </a:solidFill>
            </a:endParaRPr>
          </a:p>
          <a:p>
            <a:pPr algn="just"/>
            <a:r>
              <a:rPr lang="uk-UA" sz="1600" b="1" dirty="0" smtClean="0">
                <a:solidFill>
                  <a:schemeClr val="tx1"/>
                </a:solidFill>
              </a:rPr>
              <a:t>2</a:t>
            </a:r>
            <a:r>
              <a:rPr lang="uk-UA" sz="1600" b="1" dirty="0">
                <a:solidFill>
                  <a:schemeClr val="tx1"/>
                </a:solidFill>
              </a:rPr>
              <a:t>. </a:t>
            </a:r>
            <a:r>
              <a:rPr lang="uk-UA" sz="1600" b="1" dirty="0" smtClean="0">
                <a:solidFill>
                  <a:schemeClr val="tx1"/>
                </a:solidFill>
              </a:rPr>
              <a:t>Затверджена 50 % батьківська плата за харчування учнів </a:t>
            </a:r>
            <a:r>
              <a:rPr lang="uk-UA" sz="1600" b="1" dirty="0">
                <a:solidFill>
                  <a:schemeClr val="tx1"/>
                </a:solidFill>
              </a:rPr>
              <a:t>1-4 класів </a:t>
            </a:r>
            <a:r>
              <a:rPr lang="uk-UA" sz="1600" b="1" dirty="0" err="1">
                <a:solidFill>
                  <a:schemeClr val="tx1"/>
                </a:solidFill>
              </a:rPr>
              <a:t>непільгових</a:t>
            </a:r>
            <a:r>
              <a:rPr lang="uk-UA" sz="1600" b="1" dirty="0">
                <a:solidFill>
                  <a:schemeClr val="tx1"/>
                </a:solidFill>
              </a:rPr>
              <a:t> </a:t>
            </a:r>
            <a:r>
              <a:rPr lang="uk-UA" sz="1600" b="1" dirty="0" smtClean="0">
                <a:solidFill>
                  <a:schemeClr val="tx1"/>
                </a:solidFill>
              </a:rPr>
              <a:t>категорій та </a:t>
            </a:r>
            <a:r>
              <a:rPr lang="uk-UA" sz="1600" b="1" dirty="0">
                <a:solidFill>
                  <a:schemeClr val="tx1"/>
                </a:solidFill>
              </a:rPr>
              <a:t>учнів 5-11 класів, які мають статус постраждалих внаслідок аварії на ЧАЕС (І-ІІ категорій батьків).</a:t>
            </a:r>
            <a:endParaRPr lang="ru-RU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b="1" dirty="0">
                <a:solidFill>
                  <a:schemeClr val="tx1"/>
                </a:solidFill>
              </a:rPr>
              <a:t>3</a:t>
            </a:r>
            <a:r>
              <a:rPr lang="uk-UA" sz="1600" b="1" dirty="0" smtClean="0">
                <a:solidFill>
                  <a:schemeClr val="tx1"/>
                </a:solidFill>
              </a:rPr>
              <a:t>. Забезпечуються безкоштовним харчуванням </a:t>
            </a:r>
            <a:r>
              <a:rPr lang="uk-UA" sz="1600" b="1" dirty="0">
                <a:solidFill>
                  <a:schemeClr val="tx1"/>
                </a:solidFill>
              </a:rPr>
              <a:t>за рахунок міського бюджету:</a:t>
            </a:r>
            <a:endParaRPr lang="ru-RU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b="1" dirty="0" smtClean="0">
                <a:solidFill>
                  <a:schemeClr val="tx1"/>
                </a:solidFill>
              </a:rPr>
              <a:t>- учні </a:t>
            </a:r>
            <a:r>
              <a:rPr lang="uk-UA" sz="1600" b="1" dirty="0">
                <a:solidFill>
                  <a:schemeClr val="tx1"/>
                </a:solidFill>
              </a:rPr>
              <a:t>1-11 класів з числа дітей-сиріт та дітей, позбавлених батьківського піклування;</a:t>
            </a:r>
            <a:endParaRPr lang="ru-RU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b="1" dirty="0">
                <a:solidFill>
                  <a:schemeClr val="tx1"/>
                </a:solidFill>
              </a:rPr>
              <a:t>- </a:t>
            </a:r>
            <a:r>
              <a:rPr lang="uk-UA" sz="1600" b="1" dirty="0" smtClean="0">
                <a:solidFill>
                  <a:schemeClr val="tx1"/>
                </a:solidFill>
              </a:rPr>
              <a:t>учні </a:t>
            </a:r>
            <a:r>
              <a:rPr lang="uk-UA" sz="1600" b="1" dirty="0">
                <a:solidFill>
                  <a:schemeClr val="tx1"/>
                </a:solidFill>
              </a:rPr>
              <a:t>1-11 класів із сімей, які отримують допомогу відповідно до </a:t>
            </a:r>
            <a:r>
              <a:rPr lang="uk-UA" sz="1600" b="1" dirty="0" smtClean="0">
                <a:solidFill>
                  <a:schemeClr val="tx1"/>
                </a:solidFill>
              </a:rPr>
              <a:t>Закону </a:t>
            </a:r>
            <a:r>
              <a:rPr lang="uk-UA" sz="1600" b="1" dirty="0" err="1" smtClean="0">
                <a:solidFill>
                  <a:schemeClr val="tx1"/>
                </a:solidFill>
              </a:rPr>
              <a:t>Україн</a:t>
            </a:r>
            <a:r>
              <a:rPr lang="uk-UA" sz="1600" b="1" dirty="0" smtClean="0">
                <a:solidFill>
                  <a:schemeClr val="tx1"/>
                </a:solidFill>
              </a:rPr>
              <a:t> "Про </a:t>
            </a:r>
            <a:r>
              <a:rPr lang="uk-UA" sz="1600" b="1" dirty="0">
                <a:solidFill>
                  <a:schemeClr val="tx1"/>
                </a:solidFill>
              </a:rPr>
              <a:t>державну соціальну допомогу малозабезпеченим сім’ям";</a:t>
            </a:r>
            <a:endParaRPr lang="ru-RU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b="1" dirty="0">
                <a:solidFill>
                  <a:schemeClr val="tx1"/>
                </a:solidFill>
              </a:rPr>
              <a:t>- </a:t>
            </a:r>
            <a:r>
              <a:rPr lang="uk-UA" sz="1600" b="1" dirty="0" smtClean="0">
                <a:solidFill>
                  <a:schemeClr val="tx1"/>
                </a:solidFill>
              </a:rPr>
              <a:t>учні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з </a:t>
            </a:r>
            <a:r>
              <a:rPr lang="ru-RU" sz="1600" b="1" dirty="0" err="1">
                <a:solidFill>
                  <a:schemeClr val="tx1"/>
                </a:solidFill>
              </a:rPr>
              <a:t>особливими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освітніми</a:t>
            </a:r>
            <a:r>
              <a:rPr lang="ru-RU" sz="1600" b="1" dirty="0">
                <a:solidFill>
                  <a:schemeClr val="tx1"/>
                </a:solidFill>
              </a:rPr>
              <a:t> потребами, </a:t>
            </a:r>
            <a:r>
              <a:rPr lang="uk-UA" sz="1600" b="1" dirty="0">
                <a:solidFill>
                  <a:schemeClr val="tx1"/>
                </a:solidFill>
              </a:rPr>
              <a:t>які навчаються в інклюзивних класах;</a:t>
            </a:r>
            <a:endParaRPr lang="ru-RU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b="1" dirty="0">
                <a:solidFill>
                  <a:schemeClr val="tx1"/>
                </a:solidFill>
              </a:rPr>
              <a:t> - </a:t>
            </a:r>
            <a:r>
              <a:rPr lang="uk-UA" sz="1600" b="1" dirty="0" smtClean="0">
                <a:solidFill>
                  <a:schemeClr val="tx1"/>
                </a:solidFill>
              </a:rPr>
              <a:t>діти </a:t>
            </a:r>
            <a:r>
              <a:rPr lang="uk-UA" sz="1600" b="1" dirty="0">
                <a:solidFill>
                  <a:schemeClr val="tx1"/>
                </a:solidFill>
              </a:rPr>
              <a:t>осіб, визнаних учасниками бойових дій ;</a:t>
            </a:r>
            <a:endParaRPr lang="ru-RU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b="1" dirty="0">
                <a:solidFill>
                  <a:schemeClr val="tx1"/>
                </a:solidFill>
              </a:rPr>
              <a:t>- </a:t>
            </a:r>
            <a:r>
              <a:rPr lang="uk-UA" sz="1600" b="1" dirty="0" smtClean="0">
                <a:solidFill>
                  <a:schemeClr val="tx1"/>
                </a:solidFill>
              </a:rPr>
              <a:t>діти, </a:t>
            </a:r>
            <a:r>
              <a:rPr lang="uk-UA" sz="1600" b="1" dirty="0">
                <a:solidFill>
                  <a:schemeClr val="tx1"/>
                </a:solidFill>
              </a:rPr>
              <a:t>один із батьків яких загинув (пропав безвісти) у районі проведення антитерористичних операцій, бойових дій чи збройних конфліктів або помер внаслідок поранення, контузії чи каліцтва, одержаних у районі проведення антитерористичних операцій, бойових дій чи збройних конфліктів, а також внаслідок захворювання, одержаного в період участі в антитерористичній операції;</a:t>
            </a:r>
            <a:endParaRPr lang="ru-RU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b="1" dirty="0">
                <a:solidFill>
                  <a:schemeClr val="tx1"/>
                </a:solidFill>
              </a:rPr>
              <a:t>- в інших випадках, в тому числі дітей внутрішньо переміщених осіб, за окремим рішенням виконавчого комітету Ізюмської міської ради Харківської області</a:t>
            </a:r>
            <a:r>
              <a:rPr lang="uk-UA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  <a:p>
            <a:pPr algn="just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793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200" dirty="0">
                <a:solidFill>
                  <a:srgbClr val="D6ECFF">
                    <a:lumMod val="25000"/>
                  </a:srgbClr>
                </a:solidFill>
              </a:rPr>
              <a:t>Кількість учнів, охоплених </a:t>
            </a:r>
            <a:r>
              <a:rPr lang="uk-UA" sz="2200" dirty="0" smtClean="0">
                <a:solidFill>
                  <a:srgbClr val="D6ECFF">
                    <a:lumMod val="25000"/>
                  </a:srgbClr>
                </a:solidFill>
              </a:rPr>
              <a:t>харчуванням</a:t>
            </a:r>
            <a:r>
              <a:rPr lang="uk-UA" sz="2200" dirty="0">
                <a:solidFill>
                  <a:srgbClr val="D6ECFF">
                    <a:lumMod val="25000"/>
                  </a:srgbClr>
                </a:solidFill>
              </a:rPr>
              <a:t/>
            </a:r>
            <a:br>
              <a:rPr lang="uk-UA" sz="2200" dirty="0">
                <a:solidFill>
                  <a:srgbClr val="D6ECFF">
                    <a:lumMod val="25000"/>
                  </a:srgbClr>
                </a:solidFill>
              </a:rPr>
            </a:br>
            <a:r>
              <a:rPr lang="uk-UA" sz="2200" dirty="0">
                <a:solidFill>
                  <a:srgbClr val="D6ECFF">
                    <a:lumMod val="25000"/>
                  </a:srgbClr>
                </a:solidFill>
              </a:rPr>
              <a:t> у І семестрі 2017/2018 навчального року</a:t>
            </a:r>
            <a:br>
              <a:rPr lang="uk-UA" sz="2200" dirty="0">
                <a:solidFill>
                  <a:srgbClr val="D6ECFF">
                    <a:lumMod val="25000"/>
                  </a:srgbClr>
                </a:solidFill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163946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7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Кількість учнів 1-4 класів, охоплених гарячим харчуванням</a:t>
            </a:r>
            <a:b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у І семестрі 2017/2018 навчального року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724953"/>
              </p:ext>
            </p:extLst>
          </p:nvPr>
        </p:nvGraphicFramePr>
        <p:xfrm>
          <a:off x="304800" y="1554162"/>
          <a:ext cx="8227640" cy="5043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6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84096" cy="110676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Кількість учнів 5-9 класів, охоплених гарячим 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харчуванням 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у 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І семестрі 2017/2018 навчального року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165199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9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152128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Кількість учнів 10-11 класів, охоплених гарячим 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харчуванням </a:t>
            </a: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uk-UA" sz="2000" dirty="0" smtClean="0">
                <a:solidFill>
                  <a:schemeClr val="bg2">
                    <a:lumMod val="25000"/>
                  </a:schemeClr>
                </a:solidFill>
              </a:rPr>
              <a:t>у </a:t>
            </a:r>
            <a:r>
              <a:rPr lang="uk-UA" sz="2000" dirty="0">
                <a:solidFill>
                  <a:schemeClr val="bg2">
                    <a:lumMod val="25000"/>
                  </a:schemeClr>
                </a:solidFill>
              </a:rPr>
              <a:t>І семестрі 2017/2018 навчального року</a:t>
            </a:r>
            <a:r>
              <a:rPr lang="uk-UA" sz="2000" dirty="0" smtClean="0"/>
              <a:t/>
            </a:r>
            <a:br>
              <a:rPr lang="uk-UA" sz="2000" dirty="0" smtClean="0"/>
            </a:br>
            <a:endParaRPr lang="uk-UA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095925"/>
              </p:ext>
            </p:extLst>
          </p:nvPr>
        </p:nvGraphicFramePr>
        <p:xfrm>
          <a:off x="899592" y="1484784"/>
          <a:ext cx="7579568" cy="5043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296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623623"/>
              </p:ext>
            </p:extLst>
          </p:nvPr>
        </p:nvGraphicFramePr>
        <p:xfrm>
          <a:off x="755576" y="3356992"/>
          <a:ext cx="7416824" cy="335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626045"/>
              </p:ext>
            </p:extLst>
          </p:nvPr>
        </p:nvGraphicFramePr>
        <p:xfrm>
          <a:off x="611560" y="188640"/>
          <a:ext cx="7488832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98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 smtClean="0"/>
              <a:t>Порівняльний аналіз Кількості учнів 1-4 класів,</a:t>
            </a:r>
            <a:br>
              <a:rPr lang="uk-UA" sz="3100" dirty="0" smtClean="0"/>
            </a:br>
            <a:r>
              <a:rPr lang="uk-UA" sz="3100" dirty="0" smtClean="0"/>
              <a:t> охоплених гарячим харчуванням у І семестрі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321939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89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277</TotalTime>
  <Words>591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Зміївська Р.С. головний спеціаліст відділу змісту та якості освіти</vt:lpstr>
      <vt:lpstr>Нормативне забезпечення</vt:lpstr>
      <vt:lpstr>Презентация PowerPoint</vt:lpstr>
      <vt:lpstr>Кількість учнів, охоплених харчуванням  у І семестрі 2017/2018 навчального року </vt:lpstr>
      <vt:lpstr>Кількість учнів 1-4 класів, охоплених гарячим харчуванням  у І семестрі 2017/2018 навчального року </vt:lpstr>
      <vt:lpstr>Кількість учнів 5-9 класів, охоплених гарячим харчуванням  у І семестрі 2017/2018 навчального року </vt:lpstr>
      <vt:lpstr>Кількість учнів 10-11 класів, охоплених гарячим харчуванням  у І семестрі 2017/2018 навчального року </vt:lpstr>
      <vt:lpstr>Презентация PowerPoint</vt:lpstr>
      <vt:lpstr>Порівняльний аналіз Кількості учнів 1-4 класів,  охоплених гарячим харчуванням у І семестрі </vt:lpstr>
      <vt:lpstr> Порівняльний аналіз Кількості учнів учнів 5-9 класів,  охоплених гарячим харчуванням у І семестрі </vt:lpstr>
      <vt:lpstr>Порівняльний аналіз Кількості учнів 10-11 класів,  охоплених гарячим харчуванням у І семестрі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Зміївська Р.С. головний спеціаліст відділу змісту та якості освіти</dc:title>
  <dc:creator>admin</dc:creator>
  <cp:lastModifiedBy>admin</cp:lastModifiedBy>
  <cp:revision>20</cp:revision>
  <dcterms:created xsi:type="dcterms:W3CDTF">2018-01-16T07:29:41Z</dcterms:created>
  <dcterms:modified xsi:type="dcterms:W3CDTF">2018-01-17T11:34:35Z</dcterms:modified>
</cp:coreProperties>
</file>