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9" r:id="rId3"/>
    <p:sldId id="290" r:id="rId4"/>
    <p:sldId id="291" r:id="rId5"/>
    <p:sldId id="288" r:id="rId6"/>
    <p:sldId id="287" r:id="rId7"/>
    <p:sldId id="268" r:id="rId8"/>
    <p:sldId id="269" r:id="rId9"/>
    <p:sldId id="285" r:id="rId10"/>
    <p:sldId id="305" r:id="rId11"/>
    <p:sldId id="286" r:id="rId12"/>
    <p:sldId id="257" r:id="rId13"/>
    <p:sldId id="258" r:id="rId14"/>
    <p:sldId id="264" r:id="rId15"/>
    <p:sldId id="259" r:id="rId16"/>
    <p:sldId id="262" r:id="rId17"/>
    <p:sldId id="266" r:id="rId18"/>
    <p:sldId id="277" r:id="rId19"/>
    <p:sldId id="281" r:id="rId20"/>
    <p:sldId id="267" r:id="rId21"/>
    <p:sldId id="278" r:id="rId22"/>
    <p:sldId id="282" r:id="rId23"/>
    <p:sldId id="306" r:id="rId24"/>
    <p:sldId id="263" r:id="rId25"/>
    <p:sldId id="283" r:id="rId26"/>
    <p:sldId id="284" r:id="rId27"/>
    <p:sldId id="271" r:id="rId28"/>
    <p:sldId id="279" r:id="rId29"/>
    <p:sldId id="272" r:id="rId30"/>
    <p:sldId id="293" r:id="rId31"/>
    <p:sldId id="294" r:id="rId32"/>
    <p:sldId id="295" r:id="rId33"/>
    <p:sldId id="298" r:id="rId34"/>
    <p:sldId id="299" r:id="rId35"/>
    <p:sldId id="296" r:id="rId36"/>
    <p:sldId id="307" r:id="rId37"/>
    <p:sldId id="292" r:id="rId38"/>
    <p:sldId id="300" r:id="rId39"/>
    <p:sldId id="297" r:id="rId40"/>
    <p:sldId id="302" r:id="rId41"/>
    <p:sldId id="303" r:id="rId42"/>
    <p:sldId id="273" r:id="rId43"/>
    <p:sldId id="309" r:id="rId44"/>
    <p:sldId id="310" r:id="rId45"/>
    <p:sldId id="276" r:id="rId46"/>
    <p:sldId id="308" r:id="rId47"/>
    <p:sldId id="311" r:id="rId48"/>
    <p:sldId id="312" r:id="rId49"/>
    <p:sldId id="313"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99" autoAdjust="0"/>
  </p:normalViewPr>
  <p:slideViewPr>
    <p:cSldViewPr>
      <p:cViewPr varScale="1">
        <p:scale>
          <a:sx n="65" d="100"/>
          <a:sy n="65" d="100"/>
        </p:scale>
        <p:origin x="-151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1055;&#1086;&#1083;&#1100;&#1079;&#1086;&#1074;&#1072;&#1090;&#1077;&#1083;&#1100;\&#1056;&#1072;&#1073;&#1086;&#1095;&#1080;&#1081;%20&#1089;&#1090;&#1086;&#1083;\&#1030;%20&#1087;&#1110;&#1074;&#1088;&#1110;&#1095;&#1095;&#1103;.xlsx" TargetMode="External"/><Relationship Id="rId1" Type="http://schemas.openxmlformats.org/officeDocument/2006/relationships/image" Target="../media/image8.emf"/></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1055;&#1086;&#1083;&#1100;&#1079;&#1086;&#1074;&#1072;&#1090;&#1077;&#1083;&#1100;\&#1056;&#1072;&#1073;&#1086;&#1095;&#1080;&#1081;%20&#1089;&#1090;&#1086;&#1083;\&#1051;&#1110;&#1085;&#1110;&#1111;%20&#1030;%20&#1087;&#1110;&#1074;&#1088;&#1110;&#1095;&#1095;&#1103;.xlsx" TargetMode="External"/><Relationship Id="rId1" Type="http://schemas.openxmlformats.org/officeDocument/2006/relationships/image" Target="../media/image9.png"/></Relationships>
</file>

<file path=ppt/charts/_rels/chart3.xml.rels><?xml version="1.0" encoding="UTF-8" standalone="yes"?>
<Relationships xmlns="http://schemas.openxmlformats.org/package/2006/relationships"><Relationship Id="rId1" Type="http://schemas.openxmlformats.org/officeDocument/2006/relationships/oleObject" Target="file:///\\server\Electronka\&#1069;&#1083;&#1077;&#1082;&#1090;&#1088;&#1086;&#1085;&#1082;&#1072;\&#1047;&#1086;&#1083;&#1086;&#1090;&#1072;&#1088;&#1077;&#1074;&#1072;%20&#1053;.&#1052;\&#1052;&#1086;&#1085;&#1110;&#1090;&#1086;&#1088;&#1080;&#1085;&#1075;\&#1084;&#1086;&#1085;&#1110;&#1090;&#1086;&#1088;&#1080;&#1085;&#1075;\&#1044;&#1110;&#1072;&#1075;&#1088;&#1072;&#1084;&#107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erver\Electronka\&#1069;&#1083;&#1077;&#1082;&#1090;&#1088;&#1086;&#1085;&#1082;&#1072;\&#1047;&#1086;&#1083;&#1086;&#1090;&#1072;&#1088;&#1077;&#1074;&#1072;%20&#1053;.&#1052;\&#1052;&#1086;&#1085;&#1110;&#1090;&#1086;&#1088;&#1080;&#1085;&#1075;\&#1084;&#1086;&#1085;&#1110;&#1090;&#1086;&#1088;&#1080;&#1085;&#1075;\&#1044;&#1110;&#1072;&#1075;&#1088;&#1072;&#1084;&#107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erver\Electronka\&#1069;&#1083;&#1077;&#1082;&#1090;&#1088;&#1086;&#1085;&#1082;&#1072;\&#1047;&#1086;&#1083;&#1086;&#1090;&#1072;&#1088;&#1077;&#1074;&#1072;%20&#1053;.&#1052;\&#1052;&#1086;&#1085;&#1110;&#1090;&#1086;&#1088;&#1080;&#1085;&#1075;\&#1084;&#1086;&#1085;&#1110;&#1090;&#1086;&#1088;&#1080;&#1085;&#1075;\&#1044;&#1110;&#1072;&#1075;&#1088;&#1072;&#1084;&#107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erver\Electronka\&#1069;&#1083;&#1077;&#1082;&#1090;&#1088;&#1086;&#1085;&#1082;&#1072;\&#1047;&#1086;&#1083;&#1086;&#1090;&#1072;&#1088;&#1077;&#1074;&#1072;%20&#1053;.&#1052;\&#1052;&#1086;&#1085;&#1110;&#1090;&#1086;&#1088;&#1080;&#1085;&#1075;\&#1084;&#1086;&#1085;&#1110;&#1090;&#1086;&#1088;&#1080;&#1085;&#1075;\&#1044;&#1110;&#1072;&#1075;&#1088;&#1072;&#1084;&#107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erver\Electronka\&#1069;&#1083;&#1077;&#1082;&#1090;&#1088;&#1086;&#1085;&#1082;&#1072;\&#1047;&#1086;&#1083;&#1086;&#1090;&#1072;&#1088;&#1077;&#1074;&#1072;%20&#1053;.&#1052;\&#1052;&#1086;&#1085;&#1110;&#1090;&#1086;&#1088;&#1080;&#1085;&#1075;\&#1084;&#1086;&#1085;&#1110;&#1090;&#1086;&#1088;&#1080;&#1085;&#1075;\&#1044;&#1110;&#1072;&#1075;&#1088;&#1072;&#1084;&#107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erver\Electronka\&#1069;&#1083;&#1077;&#1082;&#1090;&#1088;&#1086;&#1085;&#1082;&#1072;\&#1047;&#1086;&#1083;&#1086;&#1090;&#1072;&#1088;&#1077;&#1074;&#1072;%20&#1053;.&#1052;\&#1052;&#1086;&#1085;&#1110;&#1090;&#1086;&#1088;&#1080;&#1085;&#1075;\&#1084;&#1086;&#1085;&#1110;&#1090;&#1086;&#1088;&#1080;&#1085;&#1075;\&#1044;&#1110;&#1072;&#1075;&#1088;&#1072;&#1084;&#1072;.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erver\Electronka\&#1069;&#1083;&#1077;&#1082;&#1090;&#1088;&#1086;&#1085;&#1082;&#1072;\&#1047;&#1086;&#1083;&#1086;&#1090;&#1072;&#1088;&#1077;&#1074;&#1072;%20&#1053;.&#1052;\&#1052;&#1086;&#1085;&#1110;&#1090;&#1086;&#1088;&#1080;&#1085;&#1075;\&#1084;&#1086;&#1085;&#1110;&#1090;&#1086;&#1088;&#1080;&#1085;&#1075;\&#1044;&#1110;&#1072;&#1075;&#1088;&#1072;&#1084;&#107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spPr>
        <a:noFill/>
        <a:ln w="9525">
          <a:noFill/>
        </a:ln>
      </c:spPr>
    </c:floor>
    <c:sideWall>
      <c:thickness val="0"/>
      <c:spPr>
        <a:noFill/>
        <a:ln w="25400">
          <a:noFill/>
        </a:ln>
      </c:spPr>
    </c:sideWall>
    <c:backWall>
      <c:thickness val="0"/>
      <c:spPr>
        <a:blipFill>
          <a:blip xmlns:r="http://schemas.openxmlformats.org/officeDocument/2006/relationships" r:embed="rId1"/>
          <a:stretch>
            <a:fillRect/>
          </a:stretch>
        </a:blipFill>
        <a:ln w="25400">
          <a:noFill/>
        </a:ln>
        <a:scene3d>
          <a:camera prst="orthographicFront"/>
          <a:lightRig rig="threePt" dir="t"/>
        </a:scene3d>
        <a:sp3d/>
      </c:spPr>
    </c:backWall>
    <c:plotArea>
      <c:layout>
        <c:manualLayout>
          <c:layoutTarget val="inner"/>
          <c:xMode val="edge"/>
          <c:yMode val="edge"/>
          <c:x val="1.9152571206376985E-2"/>
          <c:y val="0"/>
          <c:w val="0.95771544181977253"/>
          <c:h val="0.99109559667191272"/>
        </c:manualLayout>
      </c:layout>
      <c:bar3DChart>
        <c:barDir val="col"/>
        <c:grouping val="clustered"/>
        <c:varyColors val="0"/>
        <c:ser>
          <c:idx val="0"/>
          <c:order val="0"/>
          <c:tx>
            <c:strRef>
              <c:f>Лист1!$A$3</c:f>
              <c:strCache>
                <c:ptCount val="1"/>
                <c:pt idx="0">
                  <c:v>Результативність НВП дітей старшого дошкільного віку за основними лініями І півріччя 2017-2018 н.р</c:v>
                </c:pt>
              </c:strCache>
            </c:strRef>
          </c:tx>
          <c:invertIfNegative val="0"/>
          <c:cat>
            <c:strRef>
              <c:f>Лист1!$A$5:$A$14</c:f>
              <c:strCache>
                <c:ptCount val="10"/>
                <c:pt idx="0">
                  <c:v>ДНЗ № 2</c:v>
                </c:pt>
                <c:pt idx="1">
                  <c:v>ДНЗ № 4</c:v>
                </c:pt>
                <c:pt idx="2">
                  <c:v>ДНЗ № 6</c:v>
                </c:pt>
                <c:pt idx="3">
                  <c:v>ДНЗ № 9</c:v>
                </c:pt>
                <c:pt idx="4">
                  <c:v>ДНЗ № 10</c:v>
                </c:pt>
                <c:pt idx="5">
                  <c:v>ДНЗ № 12</c:v>
                </c:pt>
                <c:pt idx="6">
                  <c:v>ДНЗ № 13</c:v>
                </c:pt>
                <c:pt idx="7">
                  <c:v>ДНЗ № 14</c:v>
                </c:pt>
                <c:pt idx="8">
                  <c:v>ДНЗ № 16</c:v>
                </c:pt>
                <c:pt idx="9">
                  <c:v>ДНЗ № 17</c:v>
                </c:pt>
              </c:strCache>
            </c:strRef>
          </c:cat>
          <c:val>
            <c:numRef>
              <c:f>Лист1!$B$3:$J$3</c:f>
              <c:numCache>
                <c:formatCode>General</c:formatCode>
                <c:ptCount val="9"/>
              </c:numCache>
            </c:numRef>
          </c:val>
        </c:ser>
        <c:dLbls>
          <c:showLegendKey val="0"/>
          <c:showVal val="1"/>
          <c:showCatName val="0"/>
          <c:showSerName val="0"/>
          <c:showPercent val="0"/>
          <c:showBubbleSize val="0"/>
        </c:dLbls>
        <c:gapWidth val="150"/>
        <c:shape val="box"/>
        <c:axId val="71654784"/>
        <c:axId val="71672960"/>
        <c:axId val="0"/>
      </c:bar3DChart>
      <c:catAx>
        <c:axId val="71654784"/>
        <c:scaling>
          <c:orientation val="minMax"/>
        </c:scaling>
        <c:delete val="1"/>
        <c:axPos val="b"/>
        <c:majorTickMark val="out"/>
        <c:minorTickMark val="none"/>
        <c:tickLblPos val="nextTo"/>
        <c:crossAx val="71672960"/>
        <c:crosses val="autoZero"/>
        <c:auto val="1"/>
        <c:lblAlgn val="ctr"/>
        <c:lblOffset val="100"/>
        <c:noMultiLvlLbl val="0"/>
      </c:catAx>
      <c:valAx>
        <c:axId val="71672960"/>
        <c:scaling>
          <c:orientation val="minMax"/>
        </c:scaling>
        <c:delete val="1"/>
        <c:axPos val="l"/>
        <c:numFmt formatCode="General" sourceLinked="1"/>
        <c:majorTickMark val="out"/>
        <c:minorTickMark val="none"/>
        <c:tickLblPos val="nextTo"/>
        <c:crossAx val="71654784"/>
        <c:crosses val="autoZero"/>
        <c:crossBetween val="between"/>
      </c:valAx>
      <c:spPr>
        <a:noFill/>
        <a:ln w="25400">
          <a:noFill/>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w="9525">
          <a:noFill/>
        </a:ln>
      </c:spPr>
    </c:floor>
    <c:sideWall>
      <c:thickness val="0"/>
      <c:spPr>
        <a:noFill/>
        <a:ln w="25400">
          <a:noFill/>
        </a:ln>
      </c:spPr>
    </c:sideWall>
    <c:backWall>
      <c:thickness val="0"/>
      <c:spPr>
        <a:blipFill>
          <a:blip xmlns:r="http://schemas.openxmlformats.org/officeDocument/2006/relationships" r:embed="rId1"/>
          <a:stretch>
            <a:fillRect/>
          </a:stretch>
        </a:blipFill>
        <a:ln w="25400">
          <a:noFill/>
        </a:ln>
      </c:spPr>
    </c:backWall>
    <c:plotArea>
      <c:layout>
        <c:manualLayout>
          <c:layoutTarget val="inner"/>
          <c:xMode val="edge"/>
          <c:yMode val="edge"/>
          <c:x val="3.725235734422086E-2"/>
          <c:y val="3.6766098176233435E-2"/>
          <c:w val="0.91771495576941753"/>
          <c:h val="0.86649824578769208"/>
        </c:manualLayout>
      </c:layout>
      <c:bar3DChart>
        <c:barDir val="col"/>
        <c:grouping val="clustered"/>
        <c:varyColors val="0"/>
        <c:ser>
          <c:idx val="0"/>
          <c:order val="0"/>
          <c:tx>
            <c:strRef>
              <c:f>Лист1!$A$3</c:f>
              <c:strCache>
                <c:ptCount val="1"/>
                <c:pt idx="0">
                  <c:v>Результативність НВП дітей старшого дошкільного віку за основними лініями І півріччя 2017-2018 н.р</c:v>
                </c:pt>
              </c:strCache>
            </c:strRef>
          </c:tx>
          <c:invertIfNegative val="0"/>
          <c:cat>
            <c:strRef>
              <c:f>Лист1!$A$5:$A$14</c:f>
              <c:strCache>
                <c:ptCount val="7"/>
                <c:pt idx="0">
                  <c:v>Гра дитини</c:v>
                </c:pt>
                <c:pt idx="1">
                  <c:v>Особистість дитини</c:v>
                </c:pt>
                <c:pt idx="2">
                  <c:v>Дитина в соціумі</c:v>
                </c:pt>
                <c:pt idx="3">
                  <c:v>Дитина у природному довкілля</c:v>
                </c:pt>
                <c:pt idx="4">
                  <c:v>Дитина у світі культури</c:v>
                </c:pt>
                <c:pt idx="5">
                  <c:v>Дитина у сенсорно-пізнавальному просторі</c:v>
                </c:pt>
                <c:pt idx="6">
                  <c:v>Мовлення дитини</c:v>
                </c:pt>
              </c:strCache>
            </c:strRef>
          </c:cat>
          <c:val>
            <c:numRef>
              <c:f>Лист1!$B$3:$J$3</c:f>
              <c:numCache>
                <c:formatCode>General</c:formatCode>
                <c:ptCount val="9"/>
              </c:numCache>
            </c:numRef>
          </c:val>
        </c:ser>
        <c:dLbls>
          <c:showLegendKey val="0"/>
          <c:showVal val="1"/>
          <c:showCatName val="0"/>
          <c:showSerName val="0"/>
          <c:showPercent val="0"/>
          <c:showBubbleSize val="0"/>
        </c:dLbls>
        <c:gapWidth val="150"/>
        <c:shape val="box"/>
        <c:axId val="78272768"/>
        <c:axId val="78274560"/>
        <c:axId val="0"/>
      </c:bar3DChart>
      <c:catAx>
        <c:axId val="78272768"/>
        <c:scaling>
          <c:orientation val="minMax"/>
        </c:scaling>
        <c:delete val="1"/>
        <c:axPos val="b"/>
        <c:majorTickMark val="out"/>
        <c:minorTickMark val="none"/>
        <c:tickLblPos val="nextTo"/>
        <c:crossAx val="78274560"/>
        <c:crosses val="autoZero"/>
        <c:auto val="1"/>
        <c:lblAlgn val="ctr"/>
        <c:lblOffset val="100"/>
        <c:noMultiLvlLbl val="0"/>
      </c:catAx>
      <c:valAx>
        <c:axId val="78274560"/>
        <c:scaling>
          <c:orientation val="minMax"/>
        </c:scaling>
        <c:delete val="1"/>
        <c:axPos val="l"/>
        <c:numFmt formatCode="General" sourceLinked="1"/>
        <c:majorTickMark val="out"/>
        <c:minorTickMark val="none"/>
        <c:tickLblPos val="nextTo"/>
        <c:crossAx val="78272768"/>
        <c:crosses val="autoZero"/>
        <c:crossBetween val="between"/>
      </c:valAx>
      <c:spPr>
        <a:noFill/>
        <a:ln w="25400">
          <a:noFill/>
        </a:ln>
      </c:spPr>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50"/>
        <c:axId val="78289920"/>
        <c:axId val="78304000"/>
      </c:barChart>
      <c:catAx>
        <c:axId val="78289920"/>
        <c:scaling>
          <c:orientation val="minMax"/>
        </c:scaling>
        <c:delete val="0"/>
        <c:axPos val="b"/>
        <c:majorTickMark val="none"/>
        <c:minorTickMark val="none"/>
        <c:tickLblPos val="nextTo"/>
        <c:crossAx val="78304000"/>
        <c:crosses val="autoZero"/>
        <c:auto val="1"/>
        <c:lblAlgn val="ctr"/>
        <c:lblOffset val="100"/>
        <c:noMultiLvlLbl val="0"/>
      </c:catAx>
      <c:valAx>
        <c:axId val="78304000"/>
        <c:scaling>
          <c:orientation val="minMax"/>
        </c:scaling>
        <c:delete val="0"/>
        <c:axPos val="l"/>
        <c:numFmt formatCode="General" sourceLinked="1"/>
        <c:majorTickMark val="none"/>
        <c:minorTickMark val="none"/>
        <c:tickLblPos val="nextTo"/>
        <c:crossAx val="78289920"/>
        <c:crosses val="autoZero"/>
        <c:crossBetween val="between"/>
      </c:valAx>
      <c:spPr>
        <a:noFill/>
        <a:ln w="25400">
          <a:no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50"/>
        <c:axId val="78314496"/>
        <c:axId val="79381248"/>
      </c:barChart>
      <c:catAx>
        <c:axId val="78314496"/>
        <c:scaling>
          <c:orientation val="minMax"/>
        </c:scaling>
        <c:delete val="0"/>
        <c:axPos val="b"/>
        <c:numFmt formatCode="General" sourceLinked="1"/>
        <c:majorTickMark val="none"/>
        <c:minorTickMark val="none"/>
        <c:tickLblPos val="nextTo"/>
        <c:crossAx val="79381248"/>
        <c:crosses val="autoZero"/>
        <c:auto val="1"/>
        <c:lblAlgn val="ctr"/>
        <c:lblOffset val="100"/>
        <c:noMultiLvlLbl val="0"/>
      </c:catAx>
      <c:valAx>
        <c:axId val="79381248"/>
        <c:scaling>
          <c:orientation val="minMax"/>
        </c:scaling>
        <c:delete val="0"/>
        <c:axPos val="l"/>
        <c:numFmt formatCode="General" sourceLinked="1"/>
        <c:majorTickMark val="none"/>
        <c:minorTickMark val="none"/>
        <c:tickLblPos val="nextTo"/>
        <c:crossAx val="7831449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50"/>
        <c:axId val="79387648"/>
        <c:axId val="79389440"/>
      </c:barChart>
      <c:catAx>
        <c:axId val="79387648"/>
        <c:scaling>
          <c:orientation val="minMax"/>
        </c:scaling>
        <c:delete val="0"/>
        <c:axPos val="b"/>
        <c:numFmt formatCode="General" sourceLinked="1"/>
        <c:majorTickMark val="none"/>
        <c:minorTickMark val="none"/>
        <c:tickLblPos val="nextTo"/>
        <c:crossAx val="79389440"/>
        <c:crosses val="autoZero"/>
        <c:auto val="1"/>
        <c:lblAlgn val="ctr"/>
        <c:lblOffset val="100"/>
        <c:noMultiLvlLbl val="0"/>
      </c:catAx>
      <c:valAx>
        <c:axId val="79389440"/>
        <c:scaling>
          <c:orientation val="minMax"/>
        </c:scaling>
        <c:delete val="0"/>
        <c:axPos val="l"/>
        <c:numFmt formatCode="General" sourceLinked="1"/>
        <c:majorTickMark val="none"/>
        <c:minorTickMark val="none"/>
        <c:tickLblPos val="nextTo"/>
        <c:crossAx val="7938764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Середній бал ЗНО з </a:t>
            </a:r>
            <a:r>
              <a:rPr lang="uk-UA" sz="1800" b="1" i="0" u="none" strike="noStrike" baseline="0"/>
              <a:t>математики </a:t>
            </a:r>
            <a:r>
              <a:rPr lang="ru-RU"/>
              <a:t>201</a:t>
            </a:r>
            <a:r>
              <a:rPr lang="en-US"/>
              <a:t>1</a:t>
            </a:r>
            <a:r>
              <a:rPr lang="ru-RU"/>
              <a:t> рік</a:t>
            </a:r>
          </a:p>
        </c:rich>
      </c:tx>
      <c:layout>
        <c:manualLayout>
          <c:xMode val="edge"/>
          <c:yMode val="edge"/>
          <c:x val="0.15387489063867016"/>
          <c:y val="0"/>
        </c:manualLayout>
      </c:layout>
      <c:overlay val="0"/>
    </c:title>
    <c:autoTitleDeleted val="0"/>
    <c:plotArea>
      <c:layout/>
      <c:barChart>
        <c:barDir val="col"/>
        <c:grouping val="clustered"/>
        <c:varyColors val="0"/>
        <c:dLbls>
          <c:showLegendKey val="0"/>
          <c:showVal val="0"/>
          <c:showCatName val="0"/>
          <c:showSerName val="0"/>
          <c:showPercent val="0"/>
          <c:showBubbleSize val="0"/>
        </c:dLbls>
        <c:gapWidth val="150"/>
        <c:axId val="79412608"/>
        <c:axId val="79422592"/>
      </c:barChart>
      <c:catAx>
        <c:axId val="79412608"/>
        <c:scaling>
          <c:orientation val="minMax"/>
        </c:scaling>
        <c:delete val="0"/>
        <c:axPos val="b"/>
        <c:numFmt formatCode="General" sourceLinked="1"/>
        <c:majorTickMark val="none"/>
        <c:minorTickMark val="none"/>
        <c:tickLblPos val="nextTo"/>
        <c:crossAx val="79422592"/>
        <c:crosses val="autoZero"/>
        <c:auto val="1"/>
        <c:lblAlgn val="ctr"/>
        <c:lblOffset val="100"/>
        <c:noMultiLvlLbl val="0"/>
      </c:catAx>
      <c:valAx>
        <c:axId val="79422592"/>
        <c:scaling>
          <c:orientation val="minMax"/>
        </c:scaling>
        <c:delete val="0"/>
        <c:axPos val="l"/>
        <c:numFmt formatCode="General" sourceLinked="1"/>
        <c:majorTickMark val="none"/>
        <c:minorTickMark val="none"/>
        <c:tickLblPos val="nextTo"/>
        <c:crossAx val="7941260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Середній бал ЗНО з </a:t>
            </a:r>
            <a:r>
              <a:rPr lang="uk-UA" sz="1800" b="1" i="0" u="none" strike="noStrike" baseline="0"/>
              <a:t>математики </a:t>
            </a:r>
            <a:r>
              <a:rPr lang="ru-RU"/>
              <a:t>201</a:t>
            </a:r>
            <a:r>
              <a:rPr lang="en-US"/>
              <a:t>1</a:t>
            </a:r>
            <a:r>
              <a:rPr lang="ru-RU"/>
              <a:t> рік</a:t>
            </a:r>
          </a:p>
        </c:rich>
      </c:tx>
      <c:layout>
        <c:manualLayout>
          <c:xMode val="edge"/>
          <c:yMode val="edge"/>
          <c:x val="0.15387489063867016"/>
          <c:y val="0"/>
        </c:manualLayout>
      </c:layout>
      <c:overlay val="0"/>
    </c:title>
    <c:autoTitleDeleted val="0"/>
    <c:plotArea>
      <c:layout/>
      <c:barChart>
        <c:barDir val="col"/>
        <c:grouping val="clustered"/>
        <c:varyColors val="0"/>
        <c:dLbls>
          <c:showLegendKey val="0"/>
          <c:showVal val="0"/>
          <c:showCatName val="0"/>
          <c:showSerName val="0"/>
          <c:showPercent val="0"/>
          <c:showBubbleSize val="0"/>
        </c:dLbls>
        <c:gapWidth val="150"/>
        <c:axId val="24072576"/>
        <c:axId val="24074112"/>
      </c:barChart>
      <c:catAx>
        <c:axId val="24072576"/>
        <c:scaling>
          <c:orientation val="minMax"/>
        </c:scaling>
        <c:delete val="0"/>
        <c:axPos val="b"/>
        <c:numFmt formatCode="General" sourceLinked="1"/>
        <c:majorTickMark val="none"/>
        <c:minorTickMark val="none"/>
        <c:tickLblPos val="nextTo"/>
        <c:crossAx val="24074112"/>
        <c:crosses val="autoZero"/>
        <c:auto val="1"/>
        <c:lblAlgn val="ctr"/>
        <c:lblOffset val="100"/>
        <c:noMultiLvlLbl val="0"/>
      </c:catAx>
      <c:valAx>
        <c:axId val="24074112"/>
        <c:scaling>
          <c:orientation val="minMax"/>
        </c:scaling>
        <c:delete val="0"/>
        <c:axPos val="l"/>
        <c:majorGridlines/>
        <c:numFmt formatCode="General" sourceLinked="1"/>
        <c:majorTickMark val="none"/>
        <c:minorTickMark val="none"/>
        <c:tickLblPos val="nextTo"/>
        <c:crossAx val="24072576"/>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50"/>
        <c:axId val="24109824"/>
        <c:axId val="24111360"/>
      </c:barChart>
      <c:catAx>
        <c:axId val="24109824"/>
        <c:scaling>
          <c:orientation val="minMax"/>
        </c:scaling>
        <c:delete val="0"/>
        <c:axPos val="b"/>
        <c:numFmt formatCode="General" sourceLinked="1"/>
        <c:majorTickMark val="none"/>
        <c:minorTickMark val="none"/>
        <c:tickLblPos val="nextTo"/>
        <c:crossAx val="24111360"/>
        <c:crosses val="autoZero"/>
        <c:auto val="1"/>
        <c:lblAlgn val="ctr"/>
        <c:lblOffset val="100"/>
        <c:noMultiLvlLbl val="0"/>
      </c:catAx>
      <c:valAx>
        <c:axId val="24111360"/>
        <c:scaling>
          <c:orientation val="minMax"/>
        </c:scaling>
        <c:delete val="0"/>
        <c:axPos val="l"/>
        <c:numFmt formatCode="General" sourceLinked="1"/>
        <c:majorTickMark val="none"/>
        <c:minorTickMark val="none"/>
        <c:tickLblPos val="nextTo"/>
        <c:crossAx val="24109824"/>
        <c:crosses val="autoZero"/>
        <c:crossBetween val="between"/>
      </c:valAx>
      <c:spPr>
        <a:noFill/>
        <a:ln w="25400">
          <a:noFill/>
        </a:ln>
      </c:spPr>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50"/>
        <c:axId val="24131456"/>
        <c:axId val="24132992"/>
      </c:barChart>
      <c:catAx>
        <c:axId val="24131456"/>
        <c:scaling>
          <c:orientation val="minMax"/>
        </c:scaling>
        <c:delete val="1"/>
        <c:axPos val="b"/>
        <c:numFmt formatCode="General" sourceLinked="1"/>
        <c:majorTickMark val="none"/>
        <c:minorTickMark val="none"/>
        <c:tickLblPos val="nextTo"/>
        <c:crossAx val="24132992"/>
        <c:crosses val="autoZero"/>
        <c:auto val="1"/>
        <c:lblAlgn val="ctr"/>
        <c:lblOffset val="100"/>
        <c:noMultiLvlLbl val="0"/>
      </c:catAx>
      <c:valAx>
        <c:axId val="24132992"/>
        <c:scaling>
          <c:orientation val="minMax"/>
        </c:scaling>
        <c:delete val="0"/>
        <c:axPos val="l"/>
        <c:numFmt formatCode="General" sourceLinked="1"/>
        <c:majorTickMark val="none"/>
        <c:minorTickMark val="none"/>
        <c:tickLblPos val="nextTo"/>
        <c:crossAx val="24131456"/>
        <c:crosses val="autoZero"/>
        <c:crossBetween val="between"/>
      </c:valAx>
      <c:spPr>
        <a:noFill/>
        <a:ln w="25400">
          <a:noFill/>
        </a:ln>
      </c:spPr>
    </c:plotArea>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7920880" cy="5544616"/>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01.10.2018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3.e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zno-kharkiv.org.ua/" TargetMode="External"/><Relationship Id="rId2" Type="http://schemas.openxmlformats.org/officeDocument/2006/relationships/hyperlink" Target="http://testportal.gov.ua/"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admin\Desktop\fon-dlya-prezentacii-po-literature-3.jpg"/>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33861" y="0"/>
            <a:ext cx="9144001" cy="6838527"/>
          </a:xfrm>
          <a:prstGeom prst="rect">
            <a:avLst/>
          </a:prstGeom>
          <a:solidFill>
            <a:schemeClr val="bg1">
              <a:alpha val="0"/>
            </a:schemeClr>
          </a:solidFill>
        </p:spPr>
      </p:pic>
      <p:sp>
        <p:nvSpPr>
          <p:cNvPr id="2" name="Заголовок 1"/>
          <p:cNvSpPr>
            <a:spLocks noGrp="1"/>
          </p:cNvSpPr>
          <p:nvPr>
            <p:ph type="ctrTitle"/>
          </p:nvPr>
        </p:nvSpPr>
        <p:spPr>
          <a:xfrm>
            <a:off x="395536" y="1268760"/>
            <a:ext cx="7772400" cy="2386028"/>
          </a:xfrm>
        </p:spPr>
        <p:txBody>
          <a:bodyPr>
            <a:noAutofit/>
          </a:bodyPr>
          <a:lstStyle/>
          <a:p>
            <a:r>
              <a:rPr lang="uk-UA" dirty="0"/>
              <a:t>Про результати </a:t>
            </a:r>
            <a:r>
              <a:rPr lang="uk-UA" dirty="0" smtClean="0"/>
              <a:t>проведення ДПА-ЗНО-2018 </a:t>
            </a:r>
            <a:endParaRPr lang="ru-RU" dirty="0">
              <a:solidFill>
                <a:srgbClr val="002060"/>
              </a:solidFill>
            </a:endParaRPr>
          </a:p>
        </p:txBody>
      </p:sp>
      <p:sp>
        <p:nvSpPr>
          <p:cNvPr id="3" name="Подзаголовок 2"/>
          <p:cNvSpPr>
            <a:spLocks noGrp="1"/>
          </p:cNvSpPr>
          <p:nvPr>
            <p:ph type="subTitle" idx="1"/>
          </p:nvPr>
        </p:nvSpPr>
        <p:spPr>
          <a:xfrm>
            <a:off x="4283968" y="5589240"/>
            <a:ext cx="3848472" cy="744488"/>
          </a:xfrm>
        </p:spPr>
        <p:txBody>
          <a:bodyPr>
            <a:noAutofit/>
          </a:bodyPr>
          <a:lstStyle/>
          <a:p>
            <a:pPr algn="l"/>
            <a:r>
              <a:rPr lang="uk-UA" sz="2000" b="1" dirty="0" smtClean="0">
                <a:solidFill>
                  <a:schemeClr val="tx1"/>
                </a:solidFill>
              </a:rPr>
              <a:t>Золотарьова Н.М., начальник ВНМІЗ управління освіти</a:t>
            </a:r>
            <a:endParaRPr lang="ru-RU" sz="20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940"/>
            <a:ext cx="8229600" cy="813772"/>
          </a:xfrm>
        </p:spPr>
        <p:txBody>
          <a:bodyPr>
            <a:noAutofit/>
          </a:bodyPr>
          <a:lstStyle/>
          <a:p>
            <a:r>
              <a:rPr lang="uk-UA" sz="3600" b="1" dirty="0">
                <a:solidFill>
                  <a:srgbClr val="002060"/>
                </a:solidFill>
                <a:latin typeface="Times New Roman" pitchFamily="18" charset="0"/>
                <a:cs typeface="Times New Roman" pitchFamily="18" charset="0"/>
              </a:rPr>
              <a:t>Зовнішнє незалежне оцінювання </a:t>
            </a:r>
            <a:r>
              <a:rPr lang="uk-UA" sz="3600" b="1" dirty="0" smtClean="0">
                <a:solidFill>
                  <a:srgbClr val="002060"/>
                </a:solidFill>
                <a:latin typeface="Times New Roman" pitchFamily="18" charset="0"/>
                <a:cs typeface="Times New Roman" pitchFamily="18" charset="0"/>
              </a:rPr>
              <a:t>з </a:t>
            </a:r>
            <a:r>
              <a:rPr lang="uk-UA" sz="3600" b="1" dirty="0">
                <a:solidFill>
                  <a:srgbClr val="002060"/>
                </a:solidFill>
                <a:latin typeface="Times New Roman" pitchFamily="18" charset="0"/>
                <a:cs typeface="Times New Roman" pitchFamily="18" charset="0"/>
              </a:rPr>
              <a:t>української мови і літератури</a:t>
            </a:r>
            <a:endParaRPr lang="ru-RU" sz="3600" dirty="0"/>
          </a:p>
        </p:txBody>
      </p:sp>
      <p:sp>
        <p:nvSpPr>
          <p:cNvPr id="3" name="Объект 2"/>
          <p:cNvSpPr>
            <a:spLocks noGrp="1"/>
          </p:cNvSpPr>
          <p:nvPr>
            <p:ph idx="1"/>
          </p:nvPr>
        </p:nvSpPr>
        <p:spPr>
          <a:xfrm>
            <a:off x="0" y="980728"/>
            <a:ext cx="9036496" cy="5688632"/>
          </a:xfrm>
        </p:spPr>
        <p:txBody>
          <a:bodyPr>
            <a:noAutofit/>
          </a:bodyPr>
          <a:lstStyle/>
          <a:p>
            <a:r>
              <a:rPr lang="uk-UA" sz="1400" b="1" dirty="0">
                <a:latin typeface="Times New Roman" pitchFamily="18" charset="0"/>
                <a:cs typeface="Times New Roman" pitchFamily="18" charset="0"/>
              </a:rPr>
              <a:t>Результати, нижчі </a:t>
            </a:r>
            <a:r>
              <a:rPr lang="uk-UA" sz="1400" b="1" u="sng" dirty="0">
                <a:latin typeface="Times New Roman" pitchFamily="18" charset="0"/>
                <a:cs typeface="Times New Roman" pitchFamily="18" charset="0"/>
              </a:rPr>
              <a:t>за середні по місту</a:t>
            </a:r>
            <a:r>
              <a:rPr lang="uk-UA" sz="1400" b="1" dirty="0">
                <a:latin typeface="Times New Roman" pitchFamily="18" charset="0"/>
                <a:cs typeface="Times New Roman" pitchFamily="18" charset="0"/>
              </a:rPr>
              <a:t>, мають такі ЗЗСО: </a:t>
            </a:r>
            <a:endParaRPr lang="ru-RU" sz="1400" b="1" dirty="0">
              <a:latin typeface="Times New Roman" pitchFamily="18" charset="0"/>
              <a:cs typeface="Times New Roman" pitchFamily="18" charset="0"/>
            </a:endParaRPr>
          </a:p>
          <a:p>
            <a:r>
              <a:rPr lang="uk-UA" sz="1400" b="1" dirty="0">
                <a:latin typeface="Times New Roman" pitchFamily="18" charset="0"/>
                <a:cs typeface="Times New Roman" pitchFamily="18" charset="0"/>
              </a:rPr>
              <a:t>Ізюмська загальноосвітня школа </a:t>
            </a:r>
            <a:r>
              <a:rPr lang="ru-RU" sz="1400" b="1" dirty="0">
                <a:latin typeface="Times New Roman" pitchFamily="18" charset="0"/>
                <a:cs typeface="Times New Roman" pitchFamily="18" charset="0"/>
              </a:rPr>
              <a:t>I</a:t>
            </a:r>
            <a:r>
              <a:rPr lang="uk-UA" sz="1400" b="1" dirty="0">
                <a:latin typeface="Times New Roman" pitchFamily="18" charset="0"/>
                <a:cs typeface="Times New Roman" pitchFamily="18" charset="0"/>
              </a:rPr>
              <a:t>-</a:t>
            </a:r>
            <a:r>
              <a:rPr lang="ru-RU" sz="1400" b="1" dirty="0">
                <a:latin typeface="Times New Roman" pitchFamily="18" charset="0"/>
                <a:cs typeface="Times New Roman" pitchFamily="18" charset="0"/>
              </a:rPr>
              <a:t>III</a:t>
            </a:r>
            <a:r>
              <a:rPr lang="uk-UA" sz="1400" b="1" dirty="0">
                <a:latin typeface="Times New Roman" pitchFamily="18" charset="0"/>
                <a:cs typeface="Times New Roman" pitchFamily="18" charset="0"/>
              </a:rPr>
              <a:t> ступенів № 2 Ізюмської міської ради Харківської області (за </a:t>
            </a:r>
            <a:r>
              <a:rPr lang="uk-UA" sz="1400" b="1" u="sng" dirty="0">
                <a:latin typeface="Times New Roman" pitchFamily="18" charset="0"/>
                <a:cs typeface="Times New Roman" pitchFamily="18" charset="0"/>
              </a:rPr>
              <a:t>середнім балом;</a:t>
            </a:r>
            <a:r>
              <a:rPr lang="uk-UA" sz="1400" b="1" dirty="0">
                <a:latin typeface="Times New Roman" pitchFamily="18" charset="0"/>
                <a:cs typeface="Times New Roman" pitchFamily="18" charset="0"/>
              </a:rPr>
              <a:t> відсотком учнів, </a:t>
            </a:r>
            <a:r>
              <a:rPr lang="uk-UA" sz="1400" b="1" u="sng" dirty="0">
                <a:latin typeface="Times New Roman" pitchFamily="18" charset="0"/>
                <a:cs typeface="Times New Roman" pitchFamily="18" charset="0"/>
              </a:rPr>
              <a:t>отримали від 160 балів і більше</a:t>
            </a:r>
            <a:r>
              <a:rPr lang="uk-UA" sz="1400" b="1" dirty="0">
                <a:latin typeface="Times New Roman" pitchFamily="18" charset="0"/>
                <a:cs typeface="Times New Roman" pitchFamily="18" charset="0"/>
              </a:rPr>
              <a:t>); </a:t>
            </a:r>
            <a:endParaRPr lang="ru-RU" sz="1400" b="1" dirty="0">
              <a:latin typeface="Times New Roman" pitchFamily="18" charset="0"/>
              <a:cs typeface="Times New Roman" pitchFamily="18" charset="0"/>
            </a:endParaRPr>
          </a:p>
          <a:p>
            <a:r>
              <a:rPr lang="uk-UA" sz="1400" b="1" dirty="0">
                <a:latin typeface="Times New Roman" pitchFamily="18" charset="0"/>
                <a:cs typeface="Times New Roman" pitchFamily="18" charset="0"/>
              </a:rPr>
              <a:t>Ізюмська гімназія №3 Ізюмської міської ради Харківської області (за </a:t>
            </a:r>
            <a:r>
              <a:rPr lang="uk-UA" sz="1400" b="1" u="sng" dirty="0">
                <a:latin typeface="Times New Roman" pitchFamily="18" charset="0"/>
                <a:cs typeface="Times New Roman" pitchFamily="18" charset="0"/>
              </a:rPr>
              <a:t>середнім балом;</a:t>
            </a:r>
            <a:r>
              <a:rPr lang="uk-UA" sz="1400" b="1" dirty="0">
                <a:latin typeface="Times New Roman" pitchFamily="18" charset="0"/>
                <a:cs typeface="Times New Roman" pitchFamily="18" charset="0"/>
              </a:rPr>
              <a:t> за відсотком учнів, які </a:t>
            </a:r>
            <a:r>
              <a:rPr lang="uk-UA" sz="1400" b="1" u="sng" dirty="0">
                <a:latin typeface="Times New Roman" pitchFamily="18" charset="0"/>
                <a:cs typeface="Times New Roman" pitchFamily="18" charset="0"/>
              </a:rPr>
              <a:t>отримали від 160 балів і більше</a:t>
            </a:r>
            <a:r>
              <a:rPr lang="uk-UA" sz="1400" b="1" dirty="0">
                <a:latin typeface="Times New Roman" pitchFamily="18" charset="0"/>
                <a:cs typeface="Times New Roman" pitchFamily="18" charset="0"/>
              </a:rPr>
              <a:t>), </a:t>
            </a:r>
            <a:endParaRPr lang="ru-RU" sz="1400" b="1" dirty="0">
              <a:latin typeface="Times New Roman" pitchFamily="18" charset="0"/>
              <a:cs typeface="Times New Roman" pitchFamily="18" charset="0"/>
            </a:endParaRPr>
          </a:p>
          <a:p>
            <a:r>
              <a:rPr lang="uk-UA" sz="1400" b="1" dirty="0">
                <a:latin typeface="Times New Roman" pitchFamily="18" charset="0"/>
                <a:cs typeface="Times New Roman" pitchFamily="18" charset="0"/>
              </a:rPr>
              <a:t>Ізюмська загальноосвітня школа </a:t>
            </a:r>
            <a:r>
              <a:rPr lang="ru-RU" sz="1400" b="1" dirty="0">
                <a:latin typeface="Times New Roman" pitchFamily="18" charset="0"/>
                <a:cs typeface="Times New Roman" pitchFamily="18" charset="0"/>
              </a:rPr>
              <a:t>I</a:t>
            </a:r>
            <a:r>
              <a:rPr lang="uk-UA" sz="1400" b="1" dirty="0">
                <a:latin typeface="Times New Roman" pitchFamily="18" charset="0"/>
                <a:cs typeface="Times New Roman" pitchFamily="18" charset="0"/>
              </a:rPr>
              <a:t>-</a:t>
            </a:r>
            <a:r>
              <a:rPr lang="ru-RU" sz="1400" b="1" dirty="0">
                <a:latin typeface="Times New Roman" pitchFamily="18" charset="0"/>
                <a:cs typeface="Times New Roman" pitchFamily="18" charset="0"/>
              </a:rPr>
              <a:t>III</a:t>
            </a:r>
            <a:r>
              <a:rPr lang="uk-UA" sz="1400" b="1" dirty="0">
                <a:latin typeface="Times New Roman" pitchFamily="18" charset="0"/>
                <a:cs typeface="Times New Roman" pitchFamily="18" charset="0"/>
              </a:rPr>
              <a:t> ступенів № 4 Ізюмської міської ради Харківської області (відсотком учнів, </a:t>
            </a:r>
            <a:r>
              <a:rPr lang="uk-UA" sz="1400" b="1" u="sng" dirty="0">
                <a:latin typeface="Times New Roman" pitchFamily="18" charset="0"/>
                <a:cs typeface="Times New Roman" pitchFamily="18" charset="0"/>
              </a:rPr>
              <a:t>які не подолали поріг «склав/не склав»</a:t>
            </a:r>
            <a:r>
              <a:rPr lang="uk-UA" sz="1400" b="1" dirty="0">
                <a:latin typeface="Times New Roman" pitchFamily="18" charset="0"/>
                <a:cs typeface="Times New Roman" pitchFamily="18" charset="0"/>
              </a:rPr>
              <a:t>; </a:t>
            </a:r>
            <a:r>
              <a:rPr lang="uk-UA" sz="1400" b="1" u="sng" dirty="0">
                <a:latin typeface="Times New Roman" pitchFamily="18" charset="0"/>
                <a:cs typeface="Times New Roman" pitchFamily="18" charset="0"/>
              </a:rPr>
              <a:t>отримали від 160 балів і більше</a:t>
            </a:r>
            <a:r>
              <a:rPr lang="uk-UA" sz="1400" b="1" dirty="0">
                <a:latin typeface="Times New Roman" pitchFamily="18" charset="0"/>
                <a:cs typeface="Times New Roman" pitchFamily="18" charset="0"/>
              </a:rPr>
              <a:t>), </a:t>
            </a:r>
            <a:endParaRPr lang="ru-RU" sz="1400" b="1" dirty="0">
              <a:latin typeface="Times New Roman" pitchFamily="18" charset="0"/>
              <a:cs typeface="Times New Roman" pitchFamily="18" charset="0"/>
            </a:endParaRPr>
          </a:p>
          <a:p>
            <a:r>
              <a:rPr lang="uk-UA" sz="1400" b="1" dirty="0">
                <a:latin typeface="Times New Roman" pitchFamily="18" charset="0"/>
                <a:cs typeface="Times New Roman" pitchFamily="18" charset="0"/>
              </a:rPr>
              <a:t>Ізюмська загальноосвітня школа </a:t>
            </a:r>
            <a:r>
              <a:rPr lang="ru-RU" sz="1400" b="1" dirty="0">
                <a:latin typeface="Times New Roman" pitchFamily="18" charset="0"/>
                <a:cs typeface="Times New Roman" pitchFamily="18" charset="0"/>
              </a:rPr>
              <a:t>I</a:t>
            </a:r>
            <a:r>
              <a:rPr lang="uk-UA" sz="1400" b="1" dirty="0">
                <a:latin typeface="Times New Roman" pitchFamily="18" charset="0"/>
                <a:cs typeface="Times New Roman" pitchFamily="18" charset="0"/>
              </a:rPr>
              <a:t>-</a:t>
            </a:r>
            <a:r>
              <a:rPr lang="ru-RU" sz="1400" b="1" dirty="0">
                <a:latin typeface="Times New Roman" pitchFamily="18" charset="0"/>
                <a:cs typeface="Times New Roman" pitchFamily="18" charset="0"/>
              </a:rPr>
              <a:t>III</a:t>
            </a:r>
            <a:r>
              <a:rPr lang="uk-UA" sz="1400" b="1" dirty="0">
                <a:latin typeface="Times New Roman" pitchFamily="18" charset="0"/>
                <a:cs typeface="Times New Roman" pitchFamily="18" charset="0"/>
              </a:rPr>
              <a:t> ступенів № 6 Ізюмської міської ради Харківської області (відсотком учнів, які </a:t>
            </a:r>
            <a:r>
              <a:rPr lang="uk-UA" sz="1400" b="1" u="sng" dirty="0">
                <a:latin typeface="Times New Roman" pitchFamily="18" charset="0"/>
                <a:cs typeface="Times New Roman" pitchFamily="18" charset="0"/>
              </a:rPr>
              <a:t>не подолали поріг «склав/не склав»</a:t>
            </a:r>
            <a:r>
              <a:rPr lang="uk-UA" sz="1400" b="1" dirty="0">
                <a:latin typeface="Times New Roman" pitchFamily="18" charset="0"/>
                <a:cs typeface="Times New Roman" pitchFamily="18" charset="0"/>
              </a:rPr>
              <a:t>), </a:t>
            </a:r>
            <a:endParaRPr lang="ru-RU" sz="1400" b="1" dirty="0">
              <a:latin typeface="Times New Roman" pitchFamily="18" charset="0"/>
              <a:cs typeface="Times New Roman" pitchFamily="18" charset="0"/>
            </a:endParaRPr>
          </a:p>
          <a:p>
            <a:r>
              <a:rPr lang="uk-UA" sz="1400" b="1" dirty="0">
                <a:latin typeface="Times New Roman" pitchFamily="18" charset="0"/>
                <a:cs typeface="Times New Roman" pitchFamily="18" charset="0"/>
              </a:rPr>
              <a:t>Ізюмська загальноосвітня школа </a:t>
            </a:r>
            <a:r>
              <a:rPr lang="ru-RU" sz="1400" b="1" dirty="0">
                <a:latin typeface="Times New Roman" pitchFamily="18" charset="0"/>
                <a:cs typeface="Times New Roman" pitchFamily="18" charset="0"/>
              </a:rPr>
              <a:t>I</a:t>
            </a:r>
            <a:r>
              <a:rPr lang="uk-UA" sz="1400" b="1" dirty="0">
                <a:latin typeface="Times New Roman" pitchFamily="18" charset="0"/>
                <a:cs typeface="Times New Roman" pitchFamily="18" charset="0"/>
              </a:rPr>
              <a:t>-</a:t>
            </a:r>
            <a:r>
              <a:rPr lang="ru-RU" sz="1400" b="1" dirty="0">
                <a:latin typeface="Times New Roman" pitchFamily="18" charset="0"/>
                <a:cs typeface="Times New Roman" pitchFamily="18" charset="0"/>
              </a:rPr>
              <a:t>III</a:t>
            </a:r>
            <a:r>
              <a:rPr lang="uk-UA" sz="1400" b="1" dirty="0">
                <a:latin typeface="Times New Roman" pitchFamily="18" charset="0"/>
                <a:cs typeface="Times New Roman" pitchFamily="18" charset="0"/>
              </a:rPr>
              <a:t> ступенів № 10 Ізюмської міської ради Харківської області (за </a:t>
            </a:r>
            <a:r>
              <a:rPr lang="uk-UA" sz="1400" b="1" u="sng" dirty="0">
                <a:latin typeface="Times New Roman" pitchFamily="18" charset="0"/>
                <a:cs typeface="Times New Roman" pitchFamily="18" charset="0"/>
              </a:rPr>
              <a:t>середнім балом</a:t>
            </a:r>
            <a:r>
              <a:rPr lang="uk-UA" sz="1400" b="1" dirty="0">
                <a:latin typeface="Times New Roman" pitchFamily="18" charset="0"/>
                <a:cs typeface="Times New Roman" pitchFamily="18" charset="0"/>
              </a:rPr>
              <a:t>, відсотком учнів, які </a:t>
            </a:r>
            <a:r>
              <a:rPr lang="uk-UA" sz="1400" b="1" u="sng" dirty="0">
                <a:latin typeface="Times New Roman" pitchFamily="18" charset="0"/>
                <a:cs typeface="Times New Roman" pitchFamily="18" charset="0"/>
              </a:rPr>
              <a:t>не подолали поріг «склав/не склав»; отримали від 160 балів і більше</a:t>
            </a:r>
            <a:r>
              <a:rPr lang="uk-UA" sz="1400" b="1" dirty="0">
                <a:latin typeface="Times New Roman" pitchFamily="18" charset="0"/>
                <a:cs typeface="Times New Roman" pitchFamily="18" charset="0"/>
              </a:rPr>
              <a:t>), </a:t>
            </a:r>
            <a:endParaRPr lang="ru-RU" sz="1400" b="1" dirty="0">
              <a:latin typeface="Times New Roman" pitchFamily="18" charset="0"/>
              <a:cs typeface="Times New Roman" pitchFamily="18" charset="0"/>
            </a:endParaRPr>
          </a:p>
          <a:p>
            <a:r>
              <a:rPr lang="uk-UA" sz="1400" b="1" dirty="0">
                <a:latin typeface="Times New Roman" pitchFamily="18" charset="0"/>
                <a:cs typeface="Times New Roman" pitchFamily="18" charset="0"/>
              </a:rPr>
              <a:t>Ізюмська загальноосвітня школа </a:t>
            </a:r>
            <a:r>
              <a:rPr lang="ru-RU" sz="1400" b="1" dirty="0">
                <a:latin typeface="Times New Roman" pitchFamily="18" charset="0"/>
                <a:cs typeface="Times New Roman" pitchFamily="18" charset="0"/>
              </a:rPr>
              <a:t>I</a:t>
            </a:r>
            <a:r>
              <a:rPr lang="uk-UA" sz="1400" b="1" dirty="0">
                <a:latin typeface="Times New Roman" pitchFamily="18" charset="0"/>
                <a:cs typeface="Times New Roman" pitchFamily="18" charset="0"/>
              </a:rPr>
              <a:t>-</a:t>
            </a:r>
            <a:r>
              <a:rPr lang="ru-RU" sz="1400" b="1" dirty="0">
                <a:latin typeface="Times New Roman" pitchFamily="18" charset="0"/>
                <a:cs typeface="Times New Roman" pitchFamily="18" charset="0"/>
              </a:rPr>
              <a:t>III</a:t>
            </a:r>
            <a:r>
              <a:rPr lang="uk-UA" sz="1400" b="1" dirty="0">
                <a:latin typeface="Times New Roman" pitchFamily="18" charset="0"/>
                <a:cs typeface="Times New Roman" pitchFamily="18" charset="0"/>
              </a:rPr>
              <a:t> ступенів № 12 Ізюмської міської ради Харківської області (за </a:t>
            </a:r>
            <a:r>
              <a:rPr lang="uk-UA" sz="1400" b="1" u="sng" dirty="0">
                <a:latin typeface="Times New Roman" pitchFamily="18" charset="0"/>
                <a:cs typeface="Times New Roman" pitchFamily="18" charset="0"/>
              </a:rPr>
              <a:t>середнім балом</a:t>
            </a:r>
            <a:r>
              <a:rPr lang="uk-UA" sz="1400" b="1" dirty="0">
                <a:latin typeface="Times New Roman" pitchFamily="18" charset="0"/>
                <a:cs typeface="Times New Roman" pitchFamily="18" charset="0"/>
              </a:rPr>
              <a:t>, відсотком учнів, які</a:t>
            </a:r>
            <a:r>
              <a:rPr lang="uk-UA" sz="1400" b="1" u="sng" dirty="0">
                <a:latin typeface="Times New Roman" pitchFamily="18" charset="0"/>
                <a:cs typeface="Times New Roman" pitchFamily="18" charset="0"/>
              </a:rPr>
              <a:t> отримали від 160 балів і більше</a:t>
            </a:r>
            <a:endParaRPr lang="ru-RU" sz="1400" b="1" dirty="0">
              <a:latin typeface="Times New Roman" pitchFamily="18" charset="0"/>
              <a:cs typeface="Times New Roman" pitchFamily="18" charset="0"/>
            </a:endParaRPr>
          </a:p>
          <a:p>
            <a:r>
              <a:rPr lang="uk-UA" sz="1400" b="1" dirty="0">
                <a:latin typeface="Times New Roman" pitchFamily="18" charset="0"/>
                <a:cs typeface="Times New Roman" pitchFamily="18" charset="0"/>
              </a:rPr>
              <a:t> </a:t>
            </a:r>
            <a:endParaRPr lang="ru-RU" sz="1400" b="1" dirty="0">
              <a:latin typeface="Times New Roman" pitchFamily="18" charset="0"/>
              <a:cs typeface="Times New Roman" pitchFamily="18" charset="0"/>
            </a:endParaRPr>
          </a:p>
          <a:p>
            <a:r>
              <a:rPr lang="uk-UA" sz="1400" b="1" dirty="0">
                <a:latin typeface="Times New Roman" pitchFamily="18" charset="0"/>
                <a:cs typeface="Times New Roman" pitchFamily="18" charset="0"/>
              </a:rPr>
              <a:t>Порівняно з 2017 роком негативну динаміку мають ЗЗСО: </a:t>
            </a:r>
            <a:endParaRPr lang="ru-RU" sz="1400" b="1" dirty="0">
              <a:latin typeface="Times New Roman" pitchFamily="18" charset="0"/>
              <a:cs typeface="Times New Roman" pitchFamily="18" charset="0"/>
            </a:endParaRPr>
          </a:p>
          <a:p>
            <a:r>
              <a:rPr lang="uk-UA" sz="1400" b="1" dirty="0">
                <a:latin typeface="Times New Roman" pitchFamily="18" charset="0"/>
                <a:cs typeface="Times New Roman" pitchFamily="18" charset="0"/>
              </a:rPr>
              <a:t>Ізюмська гімназія №3 Ізюмської міської ради Харківської області (за </a:t>
            </a:r>
            <a:r>
              <a:rPr lang="uk-UA" sz="1400" b="1" u="sng" dirty="0">
                <a:latin typeface="Times New Roman" pitchFamily="18" charset="0"/>
                <a:cs typeface="Times New Roman" pitchFamily="18" charset="0"/>
              </a:rPr>
              <a:t>середнім балом</a:t>
            </a:r>
            <a:r>
              <a:rPr lang="uk-UA" sz="1400" b="1" dirty="0">
                <a:latin typeface="Times New Roman" pitchFamily="18" charset="0"/>
                <a:cs typeface="Times New Roman" pitchFamily="18" charset="0"/>
              </a:rPr>
              <a:t>, відсотком учнів, які </a:t>
            </a:r>
            <a:r>
              <a:rPr lang="uk-UA" sz="1400" b="1" u="sng" dirty="0">
                <a:latin typeface="Times New Roman" pitchFamily="18" charset="0"/>
                <a:cs typeface="Times New Roman" pitchFamily="18" charset="0"/>
              </a:rPr>
              <a:t>отримали від 160 балів і більше</a:t>
            </a:r>
            <a:r>
              <a:rPr lang="uk-UA" sz="1400" b="1" dirty="0">
                <a:latin typeface="Times New Roman" pitchFamily="18" charset="0"/>
                <a:cs typeface="Times New Roman" pitchFamily="18" charset="0"/>
              </a:rPr>
              <a:t>), </a:t>
            </a:r>
            <a:endParaRPr lang="ru-RU" sz="1400" b="1" dirty="0">
              <a:latin typeface="Times New Roman" pitchFamily="18" charset="0"/>
              <a:cs typeface="Times New Roman" pitchFamily="18" charset="0"/>
            </a:endParaRPr>
          </a:p>
          <a:p>
            <a:r>
              <a:rPr lang="uk-UA" sz="1400" b="1" dirty="0">
                <a:latin typeface="Times New Roman" pitchFamily="18" charset="0"/>
                <a:cs typeface="Times New Roman" pitchFamily="18" charset="0"/>
              </a:rPr>
              <a:t>Ізюмська загальноосвітня школа </a:t>
            </a:r>
            <a:r>
              <a:rPr lang="ru-RU" sz="1400" b="1" dirty="0">
                <a:latin typeface="Times New Roman" pitchFamily="18" charset="0"/>
                <a:cs typeface="Times New Roman" pitchFamily="18" charset="0"/>
              </a:rPr>
              <a:t>I</a:t>
            </a:r>
            <a:r>
              <a:rPr lang="uk-UA" sz="1400" b="1" dirty="0">
                <a:latin typeface="Times New Roman" pitchFamily="18" charset="0"/>
                <a:cs typeface="Times New Roman" pitchFamily="18" charset="0"/>
              </a:rPr>
              <a:t>-</a:t>
            </a:r>
            <a:r>
              <a:rPr lang="ru-RU" sz="1400" b="1" dirty="0">
                <a:latin typeface="Times New Roman" pitchFamily="18" charset="0"/>
                <a:cs typeface="Times New Roman" pitchFamily="18" charset="0"/>
              </a:rPr>
              <a:t>III</a:t>
            </a:r>
            <a:r>
              <a:rPr lang="uk-UA" sz="1400" b="1" dirty="0">
                <a:latin typeface="Times New Roman" pitchFamily="18" charset="0"/>
                <a:cs typeface="Times New Roman" pitchFamily="18" charset="0"/>
              </a:rPr>
              <a:t> ступенів № 4 Ізюмської міської ради Харківської області (за середнім балом; за відсотком учнів, які </a:t>
            </a:r>
            <a:r>
              <a:rPr lang="uk-UA" sz="1400" b="1" u="sng" dirty="0">
                <a:latin typeface="Times New Roman" pitchFamily="18" charset="0"/>
                <a:cs typeface="Times New Roman" pitchFamily="18" charset="0"/>
              </a:rPr>
              <a:t>отримали від 160 балів і більше</a:t>
            </a:r>
            <a:r>
              <a:rPr lang="uk-UA" sz="1400" b="1" dirty="0">
                <a:latin typeface="Times New Roman" pitchFamily="18" charset="0"/>
                <a:cs typeface="Times New Roman" pitchFamily="18" charset="0"/>
              </a:rPr>
              <a:t>), </a:t>
            </a:r>
            <a:endParaRPr lang="ru-RU" sz="1400" b="1" dirty="0">
              <a:latin typeface="Times New Roman" pitchFamily="18" charset="0"/>
              <a:cs typeface="Times New Roman" pitchFamily="18" charset="0"/>
            </a:endParaRPr>
          </a:p>
          <a:p>
            <a:r>
              <a:rPr lang="uk-UA" sz="1400" b="1" dirty="0">
                <a:latin typeface="Times New Roman" pitchFamily="18" charset="0"/>
                <a:cs typeface="Times New Roman" pitchFamily="18" charset="0"/>
              </a:rPr>
              <a:t>Ізюмська загальноосвітня школа </a:t>
            </a:r>
            <a:r>
              <a:rPr lang="ru-RU" sz="1400" b="1" dirty="0">
                <a:latin typeface="Times New Roman" pitchFamily="18" charset="0"/>
                <a:cs typeface="Times New Roman" pitchFamily="18" charset="0"/>
              </a:rPr>
              <a:t>I</a:t>
            </a:r>
            <a:r>
              <a:rPr lang="uk-UA" sz="1400" b="1" dirty="0">
                <a:latin typeface="Times New Roman" pitchFamily="18" charset="0"/>
                <a:cs typeface="Times New Roman" pitchFamily="18" charset="0"/>
              </a:rPr>
              <a:t>-</a:t>
            </a:r>
            <a:r>
              <a:rPr lang="ru-RU" sz="1400" b="1" dirty="0">
                <a:latin typeface="Times New Roman" pitchFamily="18" charset="0"/>
                <a:cs typeface="Times New Roman" pitchFamily="18" charset="0"/>
              </a:rPr>
              <a:t>III</a:t>
            </a:r>
            <a:r>
              <a:rPr lang="uk-UA" sz="1400" b="1" dirty="0">
                <a:latin typeface="Times New Roman" pitchFamily="18" charset="0"/>
                <a:cs typeface="Times New Roman" pitchFamily="18" charset="0"/>
              </a:rPr>
              <a:t> ступенів № 10 Ізюмської міської ради Харківської області (за </a:t>
            </a:r>
            <a:r>
              <a:rPr lang="uk-UA" sz="1400" b="1" u="sng" dirty="0">
                <a:latin typeface="Times New Roman" pitchFamily="18" charset="0"/>
                <a:cs typeface="Times New Roman" pitchFamily="18" charset="0"/>
              </a:rPr>
              <a:t>середнім балом</a:t>
            </a:r>
            <a:r>
              <a:rPr lang="uk-UA" sz="1400" b="1" dirty="0">
                <a:latin typeface="Times New Roman" pitchFamily="18" charset="0"/>
                <a:cs typeface="Times New Roman" pitchFamily="18" charset="0"/>
              </a:rPr>
              <a:t>, відсотком учнів, які </a:t>
            </a:r>
            <a:r>
              <a:rPr lang="uk-UA" sz="1400" b="1" u="sng" dirty="0">
                <a:latin typeface="Times New Roman" pitchFamily="18" charset="0"/>
                <a:cs typeface="Times New Roman" pitchFamily="18" charset="0"/>
              </a:rPr>
              <a:t>не подолали поріг «склав/не склав»; </a:t>
            </a:r>
            <a:r>
              <a:rPr lang="uk-UA" sz="1400" b="1" dirty="0">
                <a:latin typeface="Times New Roman" pitchFamily="18" charset="0"/>
                <a:cs typeface="Times New Roman" pitchFamily="18" charset="0"/>
              </a:rPr>
              <a:t>які </a:t>
            </a:r>
            <a:r>
              <a:rPr lang="uk-UA" sz="1400" b="1" u="sng" dirty="0">
                <a:latin typeface="Times New Roman" pitchFamily="18" charset="0"/>
                <a:cs typeface="Times New Roman" pitchFamily="18" charset="0"/>
              </a:rPr>
              <a:t>отримали від 160 балів і більше</a:t>
            </a:r>
            <a:r>
              <a:rPr lang="uk-UA" sz="1400" b="1" dirty="0">
                <a:latin typeface="Times New Roman" pitchFamily="18" charset="0"/>
                <a:cs typeface="Times New Roman" pitchFamily="18" charset="0"/>
              </a:rPr>
              <a:t>).</a:t>
            </a:r>
            <a:endParaRPr lang="ru-RU" sz="1400" b="1" dirty="0">
              <a:latin typeface="Times New Roman" pitchFamily="18" charset="0"/>
              <a:cs typeface="Times New Roman" pitchFamily="18" charset="0"/>
            </a:endParaRPr>
          </a:p>
          <a:p>
            <a:r>
              <a:rPr lang="uk-UA" sz="1400" b="1" dirty="0">
                <a:latin typeface="Times New Roman" pitchFamily="18" charset="0"/>
                <a:cs typeface="Times New Roman" pitchFamily="18" charset="0"/>
              </a:rPr>
              <a:t>Ізюмська загальноосвітня школа </a:t>
            </a:r>
            <a:r>
              <a:rPr lang="ru-RU" sz="1400" b="1" dirty="0">
                <a:latin typeface="Times New Roman" pitchFamily="18" charset="0"/>
                <a:cs typeface="Times New Roman" pitchFamily="18" charset="0"/>
              </a:rPr>
              <a:t>I</a:t>
            </a:r>
            <a:r>
              <a:rPr lang="uk-UA" sz="1400" b="1" dirty="0">
                <a:latin typeface="Times New Roman" pitchFamily="18" charset="0"/>
                <a:cs typeface="Times New Roman" pitchFamily="18" charset="0"/>
              </a:rPr>
              <a:t>-</a:t>
            </a:r>
            <a:r>
              <a:rPr lang="ru-RU" sz="1400" b="1" dirty="0">
                <a:latin typeface="Times New Roman" pitchFamily="18" charset="0"/>
                <a:cs typeface="Times New Roman" pitchFamily="18" charset="0"/>
              </a:rPr>
              <a:t>III</a:t>
            </a:r>
            <a:r>
              <a:rPr lang="uk-UA" sz="1400" b="1" dirty="0">
                <a:latin typeface="Times New Roman" pitchFamily="18" charset="0"/>
                <a:cs typeface="Times New Roman" pitchFamily="18" charset="0"/>
              </a:rPr>
              <a:t> ступенів № 12 Ізюмської міської ради Харківської області (за </a:t>
            </a:r>
            <a:r>
              <a:rPr lang="uk-UA" sz="1400" b="1" u="sng" dirty="0">
                <a:latin typeface="Times New Roman" pitchFamily="18" charset="0"/>
                <a:cs typeface="Times New Roman" pitchFamily="18" charset="0"/>
              </a:rPr>
              <a:t>середнім балом</a:t>
            </a:r>
            <a:r>
              <a:rPr lang="uk-UA" sz="1400" b="1" dirty="0">
                <a:latin typeface="Times New Roman" pitchFamily="18" charset="0"/>
                <a:cs typeface="Times New Roman" pitchFamily="18" charset="0"/>
              </a:rPr>
              <a:t>, відсотком учнів, які </a:t>
            </a:r>
            <a:r>
              <a:rPr lang="uk-UA" sz="1400" b="1" u="sng" dirty="0">
                <a:latin typeface="Times New Roman" pitchFamily="18" charset="0"/>
                <a:cs typeface="Times New Roman" pitchFamily="18" charset="0"/>
              </a:rPr>
              <a:t>отримали від 160 балів і більше</a:t>
            </a:r>
            <a:r>
              <a:rPr lang="uk-UA" sz="1400" b="1" dirty="0" smtClean="0">
                <a:latin typeface="Times New Roman" pitchFamily="18" charset="0"/>
                <a:cs typeface="Times New Roman" pitchFamily="18" charset="0"/>
              </a:rPr>
              <a:t>).</a:t>
            </a:r>
            <a:endParaRPr lang="ru-RU"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2374863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dirty="0">
                <a:solidFill>
                  <a:srgbClr val="002060"/>
                </a:solidFill>
                <a:latin typeface="Times New Roman" pitchFamily="18" charset="0"/>
                <a:cs typeface="Times New Roman" pitchFamily="18" charset="0"/>
              </a:rPr>
              <a:t>Зовнішнє незалежне оцінювання</a:t>
            </a:r>
            <a:endParaRPr lang="ru-RU" sz="2800" dirty="0">
              <a:solidFill>
                <a:srgbClr val="002060"/>
              </a:solidFill>
            </a:endParaRPr>
          </a:p>
        </p:txBody>
      </p:sp>
      <p:graphicFrame>
        <p:nvGraphicFramePr>
          <p:cNvPr id="8" name="Содержимое 7"/>
          <p:cNvGraphicFramePr>
            <a:graphicFrameLocks noGrp="1"/>
          </p:cNvGraphicFramePr>
          <p:nvPr>
            <p:ph idx="1"/>
            <p:extLst>
              <p:ext uri="{D42A27DB-BD31-4B8C-83A1-F6EECF244321}">
                <p14:modId xmlns:p14="http://schemas.microsoft.com/office/powerpoint/2010/main" val="449047700"/>
              </p:ext>
            </p:extLst>
          </p:nvPr>
        </p:nvGraphicFramePr>
        <p:xfrm>
          <a:off x="251520" y="1268760"/>
          <a:ext cx="8640000" cy="540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1702273425"/>
              </p:ext>
            </p:extLst>
          </p:nvPr>
        </p:nvGraphicFramePr>
        <p:xfrm>
          <a:off x="4643438" y="785794"/>
          <a:ext cx="4320000" cy="28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p:nvPr>
            <p:extLst>
              <p:ext uri="{D42A27DB-BD31-4B8C-83A1-F6EECF244321}">
                <p14:modId xmlns:p14="http://schemas.microsoft.com/office/powerpoint/2010/main" val="3173299470"/>
              </p:ext>
            </p:extLst>
          </p:nvPr>
        </p:nvGraphicFramePr>
        <p:xfrm>
          <a:off x="214282" y="3714752"/>
          <a:ext cx="432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3631392458"/>
              </p:ext>
            </p:extLst>
          </p:nvPr>
        </p:nvGraphicFramePr>
        <p:xfrm>
          <a:off x="4643438" y="3571876"/>
          <a:ext cx="4320000" cy="2880000"/>
        </p:xfrm>
        <a:graphic>
          <a:graphicData uri="http://schemas.openxmlformats.org/drawingml/2006/chart">
            <c:chart xmlns:c="http://schemas.openxmlformats.org/drawingml/2006/chart" xmlns:r="http://schemas.openxmlformats.org/officeDocument/2006/relationships" r:id="rId4"/>
          </a:graphicData>
        </a:graphic>
      </p:graphicFrame>
      <p:pic>
        <p:nvPicPr>
          <p:cNvPr id="3074" name="Диаграмма 1"/>
          <p:cNvPicPr>
            <a:picLocks noChangeArrowheads="1"/>
          </p:cNvPicPr>
          <p:nvPr/>
        </p:nvPicPr>
        <p:blipFill>
          <a:blip r:embed="rId5">
            <a:extLst>
              <a:ext uri="{28A0092B-C50C-407E-A947-70E740481C1C}">
                <a14:useLocalDpi xmlns:a14="http://schemas.microsoft.com/office/drawing/2010/main" val="0"/>
              </a:ext>
            </a:extLst>
          </a:blip>
          <a:srcRect l="-314" t="-3036" r="-5034" b="-1527"/>
          <a:stretch>
            <a:fillRect/>
          </a:stretch>
        </p:blipFill>
        <p:spPr bwMode="auto">
          <a:xfrm>
            <a:off x="539552" y="476672"/>
            <a:ext cx="8208912"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1124743"/>
          </a:xfrm>
        </p:spPr>
        <p:txBody>
          <a:bodyPr>
            <a:normAutofit fontScale="90000"/>
          </a:bodyPr>
          <a:lstStyle/>
          <a:p>
            <a:r>
              <a:rPr lang="ru-RU" b="1" dirty="0" err="1" smtClean="0"/>
              <a:t>Середній</a:t>
            </a:r>
            <a:r>
              <a:rPr lang="ru-RU" b="1" dirty="0" smtClean="0"/>
              <a:t> бал ЗНО з </a:t>
            </a:r>
            <a:r>
              <a:rPr lang="ru-RU" b="1" dirty="0" err="1" smtClean="0"/>
              <a:t>української</a:t>
            </a:r>
            <a:r>
              <a:rPr lang="ru-RU" b="1" dirty="0" smtClean="0"/>
              <a:t> </a:t>
            </a:r>
            <a:r>
              <a:rPr lang="ru-RU" b="1" dirty="0" err="1" smtClean="0"/>
              <a:t>мови</a:t>
            </a:r>
            <a:r>
              <a:rPr lang="ru-RU" b="1" dirty="0" smtClean="0"/>
              <a:t> і </a:t>
            </a:r>
            <a:r>
              <a:rPr lang="ru-RU" b="1" dirty="0" err="1" smtClean="0"/>
              <a:t>літератури</a:t>
            </a:r>
            <a:endParaRPr lang="ru-RU" b="1" dirty="0"/>
          </a:p>
        </p:txBody>
      </p:sp>
      <p:sp>
        <p:nvSpPr>
          <p:cNvPr id="6" name="Прямоугольник 5"/>
          <p:cNvSpPr/>
          <p:nvPr/>
        </p:nvSpPr>
        <p:spPr>
          <a:xfrm>
            <a:off x="251520" y="1196752"/>
            <a:ext cx="8640960" cy="1938992"/>
          </a:xfrm>
          <a:prstGeom prst="rect">
            <a:avLst/>
          </a:prstGeom>
        </p:spPr>
        <p:txBody>
          <a:bodyPr wrap="square">
            <a:spAutoFit/>
          </a:bodyPr>
          <a:lstStyle/>
          <a:p>
            <a:r>
              <a:rPr lang="uk-UA" sz="2000" b="1" dirty="0">
                <a:latin typeface="Times New Roman" pitchFamily="18" charset="0"/>
                <a:cs typeface="Times New Roman" pitchFamily="18" charset="0"/>
              </a:rPr>
              <a:t>Найкращу позитивну динаміку</a:t>
            </a:r>
            <a:r>
              <a:rPr lang="uk-UA" sz="2000" b="1" i="1" dirty="0">
                <a:latin typeface="Times New Roman" pitchFamily="18" charset="0"/>
                <a:cs typeface="Times New Roman" pitchFamily="18" charset="0"/>
              </a:rPr>
              <a:t> </a:t>
            </a:r>
            <a:r>
              <a:rPr lang="uk-UA" sz="2000" dirty="0">
                <a:latin typeface="Times New Roman" pitchFamily="18" charset="0"/>
                <a:cs typeface="Times New Roman" pitchFamily="18" charset="0"/>
              </a:rPr>
              <a:t>продемонстрували за:</a:t>
            </a:r>
            <a:endParaRPr lang="ru-RU" sz="2000" dirty="0">
              <a:latin typeface="Times New Roman" pitchFamily="18" charset="0"/>
              <a:cs typeface="Times New Roman" pitchFamily="18" charset="0"/>
            </a:endParaRPr>
          </a:p>
          <a:p>
            <a:pPr lvl="0"/>
            <a:r>
              <a:rPr lang="uk-UA" sz="2000" u="sng" dirty="0">
                <a:latin typeface="Times New Roman" pitchFamily="18" charset="0"/>
                <a:cs typeface="Times New Roman" pitchFamily="18" charset="0"/>
              </a:rPr>
              <a:t>середнім балом</a:t>
            </a:r>
            <a:r>
              <a:rPr lang="uk-UA" sz="2000" dirty="0">
                <a:latin typeface="Times New Roman" pitchFamily="18" charset="0"/>
                <a:cs typeface="Times New Roman" pitchFamily="18" charset="0"/>
              </a:rPr>
              <a:t> – Ізюмська загальноосвітня школа </a:t>
            </a:r>
            <a:r>
              <a:rPr lang="ru-RU" sz="2000" dirty="0">
                <a:latin typeface="Times New Roman" pitchFamily="18" charset="0"/>
                <a:cs typeface="Times New Roman" pitchFamily="18" charset="0"/>
              </a:rPr>
              <a:t>I</a:t>
            </a:r>
            <a:r>
              <a:rPr lang="uk-UA" sz="2000" dirty="0">
                <a:latin typeface="Times New Roman" pitchFamily="18" charset="0"/>
                <a:cs typeface="Times New Roman" pitchFamily="18" charset="0"/>
              </a:rPr>
              <a:t>-</a:t>
            </a:r>
            <a:r>
              <a:rPr lang="ru-RU" sz="2000" dirty="0">
                <a:latin typeface="Times New Roman" pitchFamily="18" charset="0"/>
                <a:cs typeface="Times New Roman" pitchFamily="18" charset="0"/>
              </a:rPr>
              <a:t>III</a:t>
            </a:r>
            <a:r>
              <a:rPr lang="uk-UA" sz="2000" dirty="0">
                <a:latin typeface="Times New Roman" pitchFamily="18" charset="0"/>
                <a:cs typeface="Times New Roman" pitchFamily="18" charset="0"/>
              </a:rPr>
              <a:t> ступенів № 5 Ізюмської міської ради Харківської області (165,72 бала, що на 33,81 бала більше, ніж у 2017 році);</a:t>
            </a:r>
            <a:endParaRPr lang="ru-RU" sz="2000" dirty="0">
              <a:latin typeface="Times New Roman" pitchFamily="18" charset="0"/>
              <a:cs typeface="Times New Roman" pitchFamily="18" charset="0"/>
            </a:endParaRPr>
          </a:p>
          <a:p>
            <a:pPr lvl="0"/>
            <a:r>
              <a:rPr lang="uk-UA" sz="2000" dirty="0">
                <a:latin typeface="Times New Roman" pitchFamily="18" charset="0"/>
                <a:cs typeface="Times New Roman" pitchFamily="18" charset="0"/>
              </a:rPr>
              <a:t>Ізюмська загальноосвітня школа </a:t>
            </a:r>
            <a:r>
              <a:rPr lang="ru-RU" sz="2000" dirty="0">
                <a:latin typeface="Times New Roman" pitchFamily="18" charset="0"/>
                <a:cs typeface="Times New Roman" pitchFamily="18" charset="0"/>
              </a:rPr>
              <a:t>I</a:t>
            </a:r>
            <a:r>
              <a:rPr lang="uk-UA" sz="2000" dirty="0">
                <a:latin typeface="Times New Roman" pitchFamily="18" charset="0"/>
                <a:cs typeface="Times New Roman" pitchFamily="18" charset="0"/>
              </a:rPr>
              <a:t>-</a:t>
            </a:r>
            <a:r>
              <a:rPr lang="ru-RU" sz="2000" dirty="0">
                <a:latin typeface="Times New Roman" pitchFamily="18" charset="0"/>
                <a:cs typeface="Times New Roman" pitchFamily="18" charset="0"/>
              </a:rPr>
              <a:t>III</a:t>
            </a:r>
            <a:r>
              <a:rPr lang="uk-UA" sz="2000" dirty="0">
                <a:latin typeface="Times New Roman" pitchFamily="18" charset="0"/>
                <a:cs typeface="Times New Roman" pitchFamily="18" charset="0"/>
              </a:rPr>
              <a:t> ступенів № 6 Ізюмської міської ради Харківської області (159,09 бала, що на 15,09 бала більше, ніж у 2017 році);</a:t>
            </a:r>
            <a:endParaRPr lang="ru-RU" sz="2000" dirty="0">
              <a:latin typeface="Times New Roman" pitchFamily="18" charset="0"/>
              <a:cs typeface="Times New Roman" pitchFamily="18" charset="0"/>
            </a:endParaRPr>
          </a:p>
        </p:txBody>
      </p:sp>
      <p:sp>
        <p:nvSpPr>
          <p:cNvPr id="7" name="Прямоугольник 6"/>
          <p:cNvSpPr/>
          <p:nvPr/>
        </p:nvSpPr>
        <p:spPr>
          <a:xfrm>
            <a:off x="243727" y="3284984"/>
            <a:ext cx="8640960" cy="3170099"/>
          </a:xfrm>
          <a:prstGeom prst="rect">
            <a:avLst/>
          </a:prstGeom>
        </p:spPr>
        <p:txBody>
          <a:bodyPr wrap="square">
            <a:spAutoFit/>
          </a:bodyPr>
          <a:lstStyle/>
          <a:p>
            <a:r>
              <a:rPr lang="uk-UA" sz="2000" b="1" dirty="0">
                <a:latin typeface="Times New Roman" pitchFamily="18" charset="0"/>
                <a:cs typeface="Times New Roman" pitchFamily="18" charset="0"/>
              </a:rPr>
              <a:t>Найгірша негативна динаміка</a:t>
            </a:r>
            <a:r>
              <a:rPr lang="uk-UA" sz="2000" dirty="0">
                <a:latin typeface="Times New Roman" pitchFamily="18" charset="0"/>
                <a:cs typeface="Times New Roman" pitchFamily="18" charset="0"/>
              </a:rPr>
              <a:t> за:</a:t>
            </a:r>
            <a:endParaRPr lang="ru-RU" sz="2000" dirty="0">
              <a:latin typeface="Times New Roman" pitchFamily="18" charset="0"/>
              <a:cs typeface="Times New Roman" pitchFamily="18" charset="0"/>
            </a:endParaRPr>
          </a:p>
          <a:p>
            <a:pPr lvl="0"/>
            <a:r>
              <a:rPr lang="uk-UA" sz="2000" u="sng" dirty="0">
                <a:latin typeface="Times New Roman" pitchFamily="18" charset="0"/>
                <a:cs typeface="Times New Roman" pitchFamily="18" charset="0"/>
              </a:rPr>
              <a:t>середнім балом</a:t>
            </a:r>
            <a:r>
              <a:rPr lang="uk-UA" sz="2000" dirty="0">
                <a:latin typeface="Times New Roman" pitchFamily="18" charset="0"/>
                <a:cs typeface="Times New Roman" pitchFamily="18" charset="0"/>
              </a:rPr>
              <a:t> – у</a:t>
            </a:r>
            <a:endParaRPr lang="ru-RU" sz="2000" dirty="0">
              <a:latin typeface="Times New Roman" pitchFamily="18" charset="0"/>
              <a:cs typeface="Times New Roman" pitchFamily="18" charset="0"/>
            </a:endParaRPr>
          </a:p>
          <a:p>
            <a:pPr lvl="0"/>
            <a:r>
              <a:rPr lang="uk-UA" sz="2000" dirty="0">
                <a:latin typeface="Times New Roman" pitchFamily="18" charset="0"/>
                <a:cs typeface="Times New Roman" pitchFamily="18" charset="0"/>
              </a:rPr>
              <a:t> Ізюмській гімназія № 3 Ізюмської міської ради Харківської області (на -8,17%), </a:t>
            </a:r>
            <a:endParaRPr lang="ru-RU" sz="2000" dirty="0">
              <a:latin typeface="Times New Roman" pitchFamily="18" charset="0"/>
              <a:cs typeface="Times New Roman" pitchFamily="18" charset="0"/>
            </a:endParaRPr>
          </a:p>
          <a:p>
            <a:pPr lvl="0"/>
            <a:r>
              <a:rPr lang="uk-UA" sz="2000" dirty="0">
                <a:latin typeface="Times New Roman" pitchFamily="18" charset="0"/>
                <a:cs typeface="Times New Roman" pitchFamily="18" charset="0"/>
              </a:rPr>
              <a:t>Ізюмській загальноосвітній школі </a:t>
            </a:r>
            <a:r>
              <a:rPr lang="ru-RU" sz="2000" dirty="0">
                <a:latin typeface="Times New Roman" pitchFamily="18" charset="0"/>
                <a:cs typeface="Times New Roman" pitchFamily="18" charset="0"/>
              </a:rPr>
              <a:t>I</a:t>
            </a:r>
            <a:r>
              <a:rPr lang="uk-UA" sz="2000" dirty="0">
                <a:latin typeface="Times New Roman" pitchFamily="18" charset="0"/>
                <a:cs typeface="Times New Roman" pitchFamily="18" charset="0"/>
              </a:rPr>
              <a:t>-</a:t>
            </a:r>
            <a:r>
              <a:rPr lang="ru-RU" sz="2000" dirty="0">
                <a:latin typeface="Times New Roman" pitchFamily="18" charset="0"/>
                <a:cs typeface="Times New Roman" pitchFamily="18" charset="0"/>
              </a:rPr>
              <a:t>III</a:t>
            </a:r>
            <a:r>
              <a:rPr lang="uk-UA" sz="2000" dirty="0">
                <a:latin typeface="Times New Roman" pitchFamily="18" charset="0"/>
                <a:cs typeface="Times New Roman" pitchFamily="18" charset="0"/>
              </a:rPr>
              <a:t> ступенів № 12 Ізюмської міської ради Харківської області (на -7,46%);</a:t>
            </a:r>
            <a:endParaRPr lang="ru-RU" sz="2000" dirty="0">
              <a:latin typeface="Times New Roman" pitchFamily="18" charset="0"/>
              <a:cs typeface="Times New Roman" pitchFamily="18" charset="0"/>
            </a:endParaRPr>
          </a:p>
          <a:p>
            <a:pPr lvl="0"/>
            <a:r>
              <a:rPr lang="uk-UA" sz="2000" dirty="0">
                <a:latin typeface="Times New Roman" pitchFamily="18" charset="0"/>
                <a:cs typeface="Times New Roman" pitchFamily="18" charset="0"/>
              </a:rPr>
              <a:t>Ізюмській загальноосвітній школі </a:t>
            </a:r>
            <a:r>
              <a:rPr lang="ru-RU" sz="2000" dirty="0">
                <a:latin typeface="Times New Roman" pitchFamily="18" charset="0"/>
                <a:cs typeface="Times New Roman" pitchFamily="18" charset="0"/>
              </a:rPr>
              <a:t>I</a:t>
            </a:r>
            <a:r>
              <a:rPr lang="uk-UA" sz="2000" dirty="0">
                <a:latin typeface="Times New Roman" pitchFamily="18" charset="0"/>
                <a:cs typeface="Times New Roman" pitchFamily="18" charset="0"/>
              </a:rPr>
              <a:t>-</a:t>
            </a:r>
            <a:r>
              <a:rPr lang="ru-RU" sz="2000" dirty="0">
                <a:latin typeface="Times New Roman" pitchFamily="18" charset="0"/>
                <a:cs typeface="Times New Roman" pitchFamily="18" charset="0"/>
              </a:rPr>
              <a:t>III</a:t>
            </a:r>
            <a:r>
              <a:rPr lang="uk-UA" sz="2000" dirty="0">
                <a:latin typeface="Times New Roman" pitchFamily="18" charset="0"/>
                <a:cs typeface="Times New Roman" pitchFamily="18" charset="0"/>
              </a:rPr>
              <a:t> ступенів № 10 Ізюмської міської ради Харківської області (на -4,71%);</a:t>
            </a:r>
            <a:endParaRPr lang="ru-RU" sz="2000" dirty="0">
              <a:latin typeface="Times New Roman" pitchFamily="18" charset="0"/>
              <a:cs typeface="Times New Roman" pitchFamily="18" charset="0"/>
            </a:endParaRPr>
          </a:p>
          <a:p>
            <a:pPr lvl="0"/>
            <a:r>
              <a:rPr lang="uk-UA" sz="2000" dirty="0">
                <a:latin typeface="Times New Roman" pitchFamily="18" charset="0"/>
                <a:cs typeface="Times New Roman" pitchFamily="18" charset="0"/>
              </a:rPr>
              <a:t>Ізюмській загальноосвітній школі </a:t>
            </a:r>
            <a:r>
              <a:rPr lang="ru-RU" sz="2000" dirty="0">
                <a:latin typeface="Times New Roman" pitchFamily="18" charset="0"/>
                <a:cs typeface="Times New Roman" pitchFamily="18" charset="0"/>
              </a:rPr>
              <a:t>I</a:t>
            </a:r>
            <a:r>
              <a:rPr lang="uk-UA" sz="2000" dirty="0">
                <a:latin typeface="Times New Roman" pitchFamily="18" charset="0"/>
                <a:cs typeface="Times New Roman" pitchFamily="18" charset="0"/>
              </a:rPr>
              <a:t>-</a:t>
            </a:r>
            <a:r>
              <a:rPr lang="ru-RU" sz="2000" dirty="0">
                <a:latin typeface="Times New Roman" pitchFamily="18" charset="0"/>
                <a:cs typeface="Times New Roman" pitchFamily="18" charset="0"/>
              </a:rPr>
              <a:t>III</a:t>
            </a:r>
            <a:r>
              <a:rPr lang="uk-UA" sz="2000" dirty="0">
                <a:latin typeface="Times New Roman" pitchFamily="18" charset="0"/>
                <a:cs typeface="Times New Roman" pitchFamily="18" charset="0"/>
              </a:rPr>
              <a:t> ступенів № 4</a:t>
            </a: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Ізюмської міської ради Харківської області (на -2,05</a:t>
            </a:r>
            <a:r>
              <a:rPr lang="uk-UA" sz="2000" dirty="0" smtClean="0">
                <a:latin typeface="Times New Roman" pitchFamily="18" charset="0"/>
                <a:cs typeface="Times New Roman" pitchFamily="18" charset="0"/>
              </a:rPr>
              <a:t>%);</a:t>
            </a:r>
            <a:r>
              <a:rPr lang="uk-UA" sz="2000" i="1" dirty="0">
                <a:latin typeface="Times New Roman" pitchFamily="18" charset="0"/>
                <a:cs typeface="Times New Roman" pitchFamily="18" charset="0"/>
              </a:rPr>
              <a:t> </a:t>
            </a:r>
            <a:endParaRPr lang="ru-RU" sz="2000" dirty="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Диаграм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672"/>
            <a:ext cx="8136135" cy="604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3748145730"/>
              </p:ext>
            </p:extLst>
          </p:nvPr>
        </p:nvGraphicFramePr>
        <p:xfrm>
          <a:off x="4824000" y="714356"/>
          <a:ext cx="4320000" cy="2876550"/>
        </p:xfrm>
        <a:graphic>
          <a:graphicData uri="http://schemas.openxmlformats.org/drawingml/2006/chart">
            <c:chart xmlns:c="http://schemas.openxmlformats.org/drawingml/2006/chart" xmlns:r="http://schemas.openxmlformats.org/officeDocument/2006/relationships" r:id="rId2"/>
          </a:graphicData>
        </a:graphic>
      </p:graphicFrame>
      <p:pic>
        <p:nvPicPr>
          <p:cNvPr id="5122" name="Диаграмма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476672"/>
            <a:ext cx="8280921" cy="607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60668" y="260648"/>
            <a:ext cx="7772400" cy="785793"/>
          </a:xfrm>
        </p:spPr>
        <p:txBody>
          <a:bodyPr>
            <a:normAutofit fontScale="90000"/>
          </a:bodyPr>
          <a:lstStyle/>
          <a:p>
            <a:r>
              <a:rPr lang="uk-UA" b="1" dirty="0">
                <a:solidFill>
                  <a:srgbClr val="002060"/>
                </a:solidFill>
                <a:latin typeface="Times New Roman" pitchFamily="18" charset="0"/>
                <a:cs typeface="Times New Roman" pitchFamily="18" charset="0"/>
              </a:rPr>
              <a:t>Зовнішнє незалежне </a:t>
            </a:r>
            <a:r>
              <a:rPr lang="uk-UA" b="1" dirty="0" smtClean="0">
                <a:solidFill>
                  <a:srgbClr val="002060"/>
                </a:solidFill>
                <a:latin typeface="Times New Roman" pitchFamily="18" charset="0"/>
                <a:cs typeface="Times New Roman" pitchFamily="18" charset="0"/>
              </a:rPr>
              <a:t>оцінювання з математики</a:t>
            </a:r>
            <a:endParaRPr lang="ru-RU" b="1" dirty="0"/>
          </a:p>
        </p:txBody>
      </p:sp>
      <p:graphicFrame>
        <p:nvGraphicFramePr>
          <p:cNvPr id="4" name="Диаграмма 3"/>
          <p:cNvGraphicFramePr/>
          <p:nvPr/>
        </p:nvGraphicFramePr>
        <p:xfrm>
          <a:off x="4824000" y="714356"/>
          <a:ext cx="4320000" cy="2876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p:nvPr>
            <p:extLst>
              <p:ext uri="{D42A27DB-BD31-4B8C-83A1-F6EECF244321}">
                <p14:modId xmlns:p14="http://schemas.microsoft.com/office/powerpoint/2010/main" val="2989789737"/>
              </p:ext>
            </p:extLst>
          </p:nvPr>
        </p:nvGraphicFramePr>
        <p:xfrm>
          <a:off x="4824000" y="785794"/>
          <a:ext cx="4320000" cy="2876550"/>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586428" y="1340768"/>
            <a:ext cx="7920880" cy="4893647"/>
          </a:xfrm>
          <a:prstGeom prst="rect">
            <a:avLst/>
          </a:prstGeom>
        </p:spPr>
        <p:txBody>
          <a:bodyPr wrap="square">
            <a:spAutoFit/>
          </a:bodyPr>
          <a:lstStyle/>
          <a:p>
            <a:pPr algn="just"/>
            <a:r>
              <a:rPr lang="uk-UA" sz="2400" dirty="0">
                <a:latin typeface="Times New Roman" pitchFamily="18" charset="0"/>
                <a:cs typeface="Times New Roman" pitchFamily="18" charset="0"/>
              </a:rPr>
              <a:t>У місті у 2018 році ЗНО  з </a:t>
            </a:r>
            <a:r>
              <a:rPr lang="uk-UA" sz="2400" i="1" dirty="0" err="1">
                <a:latin typeface="Times New Roman" pitchFamily="18" charset="0"/>
                <a:cs typeface="Times New Roman" pitchFamily="18" charset="0"/>
              </a:rPr>
              <a:t>___</a:t>
            </a:r>
            <a:r>
              <a:rPr lang="uk-UA" sz="2400" u="sng" dirty="0" err="1">
                <a:latin typeface="Times New Roman" pitchFamily="18" charset="0"/>
                <a:cs typeface="Times New Roman" pitchFamily="18" charset="0"/>
              </a:rPr>
              <a:t>математики</a:t>
            </a:r>
            <a:r>
              <a:rPr lang="uk-UA" sz="2400" i="1" dirty="0" err="1">
                <a:latin typeface="Times New Roman" pitchFamily="18" charset="0"/>
                <a:cs typeface="Times New Roman" pitchFamily="18" charset="0"/>
              </a:rPr>
              <a:t>_</a:t>
            </a:r>
            <a:r>
              <a:rPr lang="uk-UA" sz="2400" i="1" dirty="0">
                <a:latin typeface="Times New Roman" pitchFamily="18" charset="0"/>
                <a:cs typeface="Times New Roman" pitchFamily="18" charset="0"/>
              </a:rPr>
              <a:t>__ </a:t>
            </a:r>
            <a:r>
              <a:rPr lang="uk-UA" sz="2400" dirty="0">
                <a:latin typeface="Times New Roman" pitchFamily="18" charset="0"/>
                <a:cs typeface="Times New Roman" pitchFamily="18" charset="0"/>
              </a:rPr>
              <a:t>проходили _113  учнів із 8_ </a:t>
            </a:r>
            <a:r>
              <a:rPr lang="uk-UA" sz="2400" dirty="0" smtClean="0">
                <a:latin typeface="Times New Roman" pitchFamily="18" charset="0"/>
                <a:cs typeface="Times New Roman" pitchFamily="18" charset="0"/>
              </a:rPr>
              <a:t>закладів загальної середньої освіти міста (у </a:t>
            </a:r>
            <a:r>
              <a:rPr lang="uk-UA" sz="2400" dirty="0">
                <a:latin typeface="Times New Roman" pitchFamily="18" charset="0"/>
                <a:cs typeface="Times New Roman" pitchFamily="18" charset="0"/>
              </a:rPr>
              <a:t>2017 році – _</a:t>
            </a:r>
            <a:r>
              <a:rPr lang="uk-UA" sz="2400" u="sng" dirty="0">
                <a:latin typeface="Times New Roman" pitchFamily="18" charset="0"/>
                <a:cs typeface="Times New Roman" pitchFamily="18" charset="0"/>
              </a:rPr>
              <a:t>136</a:t>
            </a:r>
            <a:r>
              <a:rPr lang="uk-UA" sz="2400" dirty="0">
                <a:latin typeface="Times New Roman" pitchFamily="18" charset="0"/>
                <a:cs typeface="Times New Roman" pitchFamily="18" charset="0"/>
              </a:rPr>
              <a:t>_ із _</a:t>
            </a:r>
            <a:r>
              <a:rPr lang="uk-UA" sz="2400" u="sng" dirty="0">
                <a:latin typeface="Times New Roman" pitchFamily="18" charset="0"/>
                <a:cs typeface="Times New Roman" pitchFamily="18" charset="0"/>
              </a:rPr>
              <a:t>9</a:t>
            </a:r>
            <a:r>
              <a:rPr lang="uk-UA" sz="2400" dirty="0">
                <a:latin typeface="Times New Roman" pitchFamily="18" charset="0"/>
                <a:cs typeface="Times New Roman" pitchFamily="18" charset="0"/>
              </a:rPr>
              <a:t>_).</a:t>
            </a:r>
            <a:endParaRPr lang="ru-RU" sz="2400" dirty="0">
              <a:latin typeface="Times New Roman" pitchFamily="18" charset="0"/>
              <a:cs typeface="Times New Roman" pitchFamily="18" charset="0"/>
            </a:endParaRPr>
          </a:p>
          <a:p>
            <a:pPr algn="just"/>
            <a:r>
              <a:rPr lang="uk-UA" sz="2400" dirty="0">
                <a:latin typeface="Times New Roman" pitchFamily="18" charset="0"/>
                <a:cs typeface="Times New Roman" pitchFamily="18" charset="0"/>
              </a:rPr>
              <a:t>Результати ЗНО з цього навчального предмета у 2018 році становлять: середній бал 142,76 (у 2017 році – 141,90), відсоток учнів, які </a:t>
            </a:r>
            <a:r>
              <a:rPr lang="uk-UA" sz="2400" u="sng" dirty="0">
                <a:latin typeface="Times New Roman" pitchFamily="18" charset="0"/>
                <a:cs typeface="Times New Roman" pitchFamily="18" charset="0"/>
              </a:rPr>
              <a:t>не подолали поріг «склав/не скла</a:t>
            </a:r>
            <a:r>
              <a:rPr lang="uk-UA" sz="2400" dirty="0">
                <a:latin typeface="Times New Roman" pitchFamily="18" charset="0"/>
                <a:cs typeface="Times New Roman" pitchFamily="18" charset="0"/>
              </a:rPr>
              <a:t>в» - 8,85 (у 2017 році – 9,56%), відсоток учнів, які отримали </a:t>
            </a:r>
            <a:r>
              <a:rPr lang="uk-UA" sz="2400" u="sng" dirty="0" err="1">
                <a:latin typeface="Times New Roman" pitchFamily="18" charset="0"/>
                <a:cs typeface="Times New Roman" pitchFamily="18" charset="0"/>
              </a:rPr>
              <a:t>від</a:t>
            </a:r>
            <a:r>
              <a:rPr lang="uk-UA" sz="2400" u="sng" dirty="0">
                <a:latin typeface="Times New Roman" pitchFamily="18" charset="0"/>
                <a:cs typeface="Times New Roman" pitchFamily="18" charset="0"/>
              </a:rPr>
              <a:t> 160 балів і більше</a:t>
            </a:r>
            <a:r>
              <a:rPr lang="uk-UA" sz="2400" dirty="0">
                <a:latin typeface="Times New Roman" pitchFamily="18" charset="0"/>
                <a:cs typeface="Times New Roman" pitchFamily="18" charset="0"/>
              </a:rPr>
              <a:t> – 19,47 (у 2017 році – 19,85%).</a:t>
            </a:r>
            <a:endParaRPr lang="ru-RU" sz="2400" dirty="0">
              <a:latin typeface="Times New Roman" pitchFamily="18" charset="0"/>
              <a:cs typeface="Times New Roman" pitchFamily="18" charset="0"/>
            </a:endParaRPr>
          </a:p>
          <a:p>
            <a:pPr algn="just"/>
            <a:r>
              <a:rPr lang="uk-UA" sz="2400" dirty="0">
                <a:latin typeface="Times New Roman" pitchFamily="18" charset="0"/>
                <a:cs typeface="Times New Roman" pitchFamily="18" charset="0"/>
              </a:rPr>
              <a:t>Порівняно з минулим роком </a:t>
            </a:r>
            <a:r>
              <a:rPr lang="uk-UA" sz="2400" b="1" dirty="0">
                <a:latin typeface="Times New Roman" pitchFamily="18" charset="0"/>
                <a:cs typeface="Times New Roman" pitchFamily="18" charset="0"/>
              </a:rPr>
              <a:t>відбулося покращення середніх показників – збільшився </a:t>
            </a:r>
            <a:r>
              <a:rPr lang="uk-UA" sz="2400" dirty="0">
                <a:latin typeface="Times New Roman" pitchFamily="18" charset="0"/>
                <a:cs typeface="Times New Roman" pitchFamily="18" charset="0"/>
              </a:rPr>
              <a:t> середній бал (на _</a:t>
            </a:r>
            <a:r>
              <a:rPr lang="uk-UA" sz="2400" u="sng" dirty="0">
                <a:latin typeface="Times New Roman" pitchFamily="18" charset="0"/>
                <a:cs typeface="Times New Roman" pitchFamily="18" charset="0"/>
              </a:rPr>
              <a:t>0,86</a:t>
            </a:r>
            <a:r>
              <a:rPr lang="uk-UA" sz="2400" dirty="0">
                <a:latin typeface="Times New Roman" pitchFamily="18" charset="0"/>
                <a:cs typeface="Times New Roman" pitchFamily="18" charset="0"/>
              </a:rPr>
              <a:t>_), зменшився відсоток учнів, які </a:t>
            </a:r>
            <a:r>
              <a:rPr lang="uk-UA" sz="2400" u="sng" dirty="0">
                <a:latin typeface="Times New Roman" pitchFamily="18" charset="0"/>
                <a:cs typeface="Times New Roman" pitchFamily="18" charset="0"/>
              </a:rPr>
              <a:t>не подолали поріг «склав/не скла</a:t>
            </a:r>
            <a:r>
              <a:rPr lang="uk-UA" sz="2400" dirty="0">
                <a:latin typeface="Times New Roman" pitchFamily="18" charset="0"/>
                <a:cs typeface="Times New Roman" pitchFamily="18" charset="0"/>
              </a:rPr>
              <a:t>в» (на 0,71%_). Погіршився відсоток учнів, які отримали </a:t>
            </a:r>
            <a:r>
              <a:rPr lang="uk-UA" sz="2400" u="sng" dirty="0">
                <a:latin typeface="Times New Roman" pitchFamily="18" charset="0"/>
                <a:cs typeface="Times New Roman" pitchFamily="18" charset="0"/>
              </a:rPr>
              <a:t>від 160 балів і більше</a:t>
            </a:r>
            <a:r>
              <a:rPr lang="uk-UA" sz="2400" dirty="0">
                <a:latin typeface="Times New Roman" pitchFamily="18" charset="0"/>
                <a:cs typeface="Times New Roman" pitchFamily="18" charset="0"/>
              </a:rPr>
              <a:t> (на </a:t>
            </a:r>
            <a:r>
              <a:rPr lang="uk-UA" sz="2400" u="sng" dirty="0">
                <a:latin typeface="Times New Roman" pitchFamily="18" charset="0"/>
                <a:cs typeface="Times New Roman" pitchFamily="18" charset="0"/>
              </a:rPr>
              <a:t>0,38</a:t>
            </a:r>
            <a:r>
              <a:rPr lang="uk-UA" sz="2400" u="sng" dirty="0" smtClean="0">
                <a:latin typeface="Times New Roman" pitchFamily="18" charset="0"/>
                <a:cs typeface="Times New Roman" pitchFamily="18" charset="0"/>
              </a:rPr>
              <a:t>%</a:t>
            </a:r>
            <a:r>
              <a:rPr lang="uk-UA" sz="2400" dirty="0" smtClean="0">
                <a:latin typeface="Times New Roman" pitchFamily="18" charset="0"/>
                <a:cs typeface="Times New Roman" pitchFamily="18" charset="0"/>
              </a:rPr>
              <a:t>_).</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Диаграм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96" y="1257021"/>
            <a:ext cx="86400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007604" y="299374"/>
            <a:ext cx="7056784" cy="646331"/>
          </a:xfrm>
          <a:prstGeom prst="rect">
            <a:avLst/>
          </a:prstGeom>
        </p:spPr>
        <p:txBody>
          <a:bodyPr wrap="square">
            <a:spAutoFit/>
          </a:bodyPr>
          <a:lstStyle/>
          <a:p>
            <a:pPr algn="ctr"/>
            <a:r>
              <a:rPr lang="uk-UA" sz="3600" b="1" dirty="0">
                <a:solidFill>
                  <a:srgbClr val="002060"/>
                </a:solidFill>
                <a:latin typeface="Times New Roman" pitchFamily="18" charset="0"/>
                <a:cs typeface="Times New Roman" pitchFamily="18" charset="0"/>
              </a:rPr>
              <a:t>Зовнішнє незалежне </a:t>
            </a:r>
            <a:r>
              <a:rPr lang="uk-UA" sz="3600" b="1" dirty="0" smtClean="0">
                <a:solidFill>
                  <a:srgbClr val="002060"/>
                </a:solidFill>
                <a:latin typeface="Times New Roman" pitchFamily="18" charset="0"/>
                <a:cs typeface="Times New Roman" pitchFamily="18" charset="0"/>
              </a:rPr>
              <a:t>оцінювання</a:t>
            </a:r>
            <a:endParaRPr lang="ru-RU"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b="1" dirty="0"/>
              <a:t>Відсоток учнів, які </a:t>
            </a:r>
            <a:r>
              <a:rPr lang="uk-UA" sz="2400" b="1" u="sng" dirty="0"/>
              <a:t>не подолали поріг «склав/не скла</a:t>
            </a:r>
            <a:r>
              <a:rPr lang="uk-UA" sz="2400" b="1" dirty="0"/>
              <a:t>в»</a:t>
            </a:r>
            <a:r>
              <a:rPr lang="ru-RU" sz="2400" dirty="0"/>
              <a:t/>
            </a:r>
            <a:br>
              <a:rPr lang="ru-RU" sz="2400" dirty="0"/>
            </a:br>
            <a:r>
              <a:rPr lang="uk-UA" sz="2400" b="1" dirty="0"/>
              <a:t>Відсоток учнів, які отримали </a:t>
            </a:r>
            <a:r>
              <a:rPr lang="uk-UA" sz="2400" b="1" u="sng" dirty="0" err="1"/>
              <a:t>від</a:t>
            </a:r>
            <a:r>
              <a:rPr lang="uk-UA" sz="2400" b="1" u="sng" dirty="0"/>
              <a:t> 160 балів і більше</a:t>
            </a:r>
            <a:endParaRPr lang="ru-RU" sz="2400" dirty="0"/>
          </a:p>
        </p:txBody>
      </p:sp>
      <p:pic>
        <p:nvPicPr>
          <p:cNvPr id="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340768"/>
            <a:ext cx="496855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Объект 3"/>
          <p:cNvGraphicFramePr>
            <a:graphicFrameLocks noChangeAspect="1"/>
          </p:cNvGraphicFramePr>
          <p:nvPr>
            <p:extLst>
              <p:ext uri="{D42A27DB-BD31-4B8C-83A1-F6EECF244321}">
                <p14:modId xmlns:p14="http://schemas.microsoft.com/office/powerpoint/2010/main" val="907772557"/>
              </p:ext>
            </p:extLst>
          </p:nvPr>
        </p:nvGraphicFramePr>
        <p:xfrm>
          <a:off x="3923928" y="3284984"/>
          <a:ext cx="4752528" cy="3249612"/>
        </p:xfrm>
        <a:graphic>
          <a:graphicData uri="http://schemas.openxmlformats.org/presentationml/2006/ole">
            <mc:AlternateContent xmlns:mc="http://schemas.openxmlformats.org/markup-compatibility/2006">
              <mc:Choice xmlns:v="urn:schemas-microsoft-com:vml" Requires="v">
                <p:oleObj spid="_x0000_s6175" name="Диаграмма" r:id="rId4" imgW="3972020" imgH="2314680" progId="MSGraph.Chart.8">
                  <p:embed/>
                </p:oleObj>
              </mc:Choice>
              <mc:Fallback>
                <p:oleObj name="Диаграмма" r:id="rId4" imgW="3972020" imgH="2314680" progId="MSGraph.Chart.8">
                  <p:embed/>
                  <p:pic>
                    <p:nvPicPr>
                      <p:cNvPr id="0" name="Объект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284984"/>
                        <a:ext cx="4752528" cy="3249612"/>
                      </a:xfrm>
                      <a:prstGeom prst="rect">
                        <a:avLst/>
                      </a:prstGeom>
                      <a:noFill/>
                      <a:ln>
                        <a:noFill/>
                      </a:ln>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pic>
        <p:nvPicPr>
          <p:cNvPr id="3074" name="Диаграм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484784"/>
            <a:ext cx="45815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Диаграмма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645024"/>
            <a:ext cx="45815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623698" y="260648"/>
            <a:ext cx="7776864" cy="1077218"/>
          </a:xfrm>
          <a:prstGeom prst="rect">
            <a:avLst/>
          </a:prstGeom>
        </p:spPr>
        <p:txBody>
          <a:bodyPr wrap="square">
            <a:spAutoFit/>
          </a:bodyPr>
          <a:lstStyle/>
          <a:p>
            <a:pPr algn="ctr"/>
            <a:r>
              <a:rPr lang="uk-UA" sz="3200" b="1" dirty="0">
                <a:solidFill>
                  <a:srgbClr val="002060"/>
                </a:solidFill>
                <a:latin typeface="Times New Roman" pitchFamily="18" charset="0"/>
                <a:cs typeface="Times New Roman" pitchFamily="18" charset="0"/>
              </a:rPr>
              <a:t>Зовнішнє незалежне </a:t>
            </a:r>
            <a:r>
              <a:rPr lang="uk-UA" sz="3200" b="1" dirty="0" smtClean="0">
                <a:solidFill>
                  <a:srgbClr val="002060"/>
                </a:solidFill>
                <a:latin typeface="Times New Roman" pitchFamily="18" charset="0"/>
                <a:cs typeface="Times New Roman" pitchFamily="18" charset="0"/>
              </a:rPr>
              <a:t>оцінювання з математики</a:t>
            </a:r>
            <a:endParaRPr lang="ru-RU"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2060"/>
                </a:solidFill>
                <a:latin typeface="Times New Roman" pitchFamily="18" charset="0"/>
                <a:cs typeface="Times New Roman" pitchFamily="18" charset="0"/>
              </a:rPr>
              <a:t>Зовнішнє незалежне оцінювання</a:t>
            </a:r>
            <a:endParaRPr lang="ru-RU" dirty="0"/>
          </a:p>
        </p:txBody>
      </p:sp>
      <p:sp>
        <p:nvSpPr>
          <p:cNvPr id="3" name="Объект 2"/>
          <p:cNvSpPr>
            <a:spLocks noGrp="1"/>
          </p:cNvSpPr>
          <p:nvPr>
            <p:ph idx="1"/>
          </p:nvPr>
        </p:nvSpPr>
        <p:spPr/>
        <p:txBody>
          <a:bodyPr>
            <a:normAutofit fontScale="92500" lnSpcReduction="10000"/>
          </a:bodyPr>
          <a:lstStyle/>
          <a:p>
            <a:pPr algn="just"/>
            <a:r>
              <a:rPr lang="uk-UA" dirty="0">
                <a:latin typeface="Times New Roman" pitchFamily="18" charset="0"/>
                <a:cs typeface="Times New Roman" pitchFamily="18" charset="0"/>
              </a:rPr>
              <a:t>Дослідження результатів навчання, здобутих на певному освітньому рівні, проведення моніторингу якості освіти, які здійснює Український центр оцінювання якості освіти (УЦОЯО). Результати зовнішнього незалежного оцінювання випускників системи повної загальної середньої освіти використовують для прийому до вищих навчальних закладів та зараховують як оцінку за державну підсумкову атестацію.</a:t>
            </a:r>
          </a:p>
          <a:p>
            <a:endParaRPr lang="ru-RU" dirty="0"/>
          </a:p>
        </p:txBody>
      </p:sp>
    </p:spTree>
    <p:extLst>
      <p:ext uri="{BB962C8B-B14F-4D97-AF65-F5344CB8AC3E}">
        <p14:creationId xmlns:p14="http://schemas.microsoft.com/office/powerpoint/2010/main" val="3185968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r>
              <a:rPr lang="uk-UA" b="1" dirty="0">
                <a:solidFill>
                  <a:srgbClr val="002060"/>
                </a:solidFill>
                <a:latin typeface="Times New Roman" pitchFamily="18" charset="0"/>
                <a:cs typeface="Times New Roman" pitchFamily="18" charset="0"/>
              </a:rPr>
              <a:t>Зовнішнє незалежне </a:t>
            </a:r>
            <a:r>
              <a:rPr lang="uk-UA" b="1" dirty="0" smtClean="0">
                <a:solidFill>
                  <a:srgbClr val="002060"/>
                </a:solidFill>
                <a:latin typeface="Times New Roman" pitchFamily="18" charset="0"/>
                <a:cs typeface="Times New Roman" pitchFamily="18" charset="0"/>
              </a:rPr>
              <a:t>оцінювання з математики</a:t>
            </a:r>
            <a:r>
              <a:rPr lang="ru-RU" dirty="0"/>
              <a:t/>
            </a:r>
            <a:br>
              <a:rPr lang="ru-RU" dirty="0"/>
            </a:br>
            <a:endParaRPr lang="ru-RU"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179512" y="1340768"/>
            <a:ext cx="8784976" cy="5184576"/>
          </a:xfrm>
        </p:spPr>
        <p:txBody>
          <a:bodyPr>
            <a:noAutofit/>
          </a:bodyPr>
          <a:lstStyle/>
          <a:p>
            <a:pPr algn="just"/>
            <a:r>
              <a:rPr lang="uk-UA" sz="1600" b="1" dirty="0">
                <a:latin typeface="Times New Roman" pitchFamily="18" charset="0"/>
                <a:cs typeface="Times New Roman" pitchFamily="18" charset="0"/>
              </a:rPr>
              <a:t>Найкращі результати показали за:</a:t>
            </a:r>
            <a:endParaRPr lang="ru-RU" sz="1600" b="1" dirty="0">
              <a:latin typeface="Times New Roman" pitchFamily="18" charset="0"/>
              <a:cs typeface="Times New Roman" pitchFamily="18" charset="0"/>
            </a:endParaRPr>
          </a:p>
          <a:p>
            <a:pPr lvl="0" algn="just"/>
            <a:r>
              <a:rPr lang="uk-UA" sz="1600" b="1" u="sng" dirty="0">
                <a:latin typeface="Times New Roman" pitchFamily="18" charset="0"/>
                <a:cs typeface="Times New Roman" pitchFamily="18" charset="0"/>
              </a:rPr>
              <a:t>середнім балом</a:t>
            </a:r>
            <a:r>
              <a:rPr lang="uk-UA" sz="1600" b="1" dirty="0">
                <a:latin typeface="Times New Roman" pitchFamily="18" charset="0"/>
                <a:cs typeface="Times New Roman" pitchFamily="18" charset="0"/>
              </a:rPr>
              <a:t> – Ізюмська гімназія № 1 Ізюмської міської ради Харківської області (157,14), </a:t>
            </a:r>
            <a:endParaRPr lang="ru-RU" sz="1600" b="1" dirty="0">
              <a:latin typeface="Times New Roman" pitchFamily="18" charset="0"/>
              <a:cs typeface="Times New Roman" pitchFamily="18" charset="0"/>
            </a:endParaRPr>
          </a:p>
          <a:p>
            <a:pPr lvl="0" algn="just"/>
            <a:r>
              <a:rPr lang="uk-UA" sz="1600" b="1" dirty="0">
                <a:latin typeface="Times New Roman" pitchFamily="18" charset="0"/>
                <a:cs typeface="Times New Roman" pitchFamily="18" charset="0"/>
              </a:rPr>
              <a:t>Ізюмська загальноосвітня школа I-III ступенів № 5 Ізюмської міської ради Харківської області (147,78); </a:t>
            </a:r>
            <a:endParaRPr lang="ru-RU" sz="1600" b="1" dirty="0">
              <a:latin typeface="Times New Roman" pitchFamily="18" charset="0"/>
              <a:cs typeface="Times New Roman" pitchFamily="18" charset="0"/>
            </a:endParaRPr>
          </a:p>
          <a:p>
            <a:pPr algn="just"/>
            <a:r>
              <a:rPr lang="uk-UA" sz="1600" b="1" dirty="0">
                <a:latin typeface="Times New Roman" pitchFamily="18" charset="0"/>
                <a:cs typeface="Times New Roman" pitchFamily="18" charset="0"/>
              </a:rPr>
              <a:t>Ізюмська загальноосвітня школа I-III ступенів № 6 Ізюмської міської ради Харківської області (146,67</a:t>
            </a:r>
            <a:r>
              <a:rPr lang="uk-UA" sz="1600" b="1" dirty="0" smtClean="0">
                <a:latin typeface="Times New Roman" pitchFamily="18" charset="0"/>
                <a:cs typeface="Times New Roman" pitchFamily="18" charset="0"/>
              </a:rPr>
              <a:t>);</a:t>
            </a:r>
          </a:p>
          <a:p>
            <a:pPr marL="0" indent="0" algn="just">
              <a:buNone/>
            </a:pPr>
            <a:r>
              <a:rPr lang="uk-UA" sz="1600" b="1" i="1" dirty="0">
                <a:latin typeface="Times New Roman" pitchFamily="18" charset="0"/>
                <a:cs typeface="Times New Roman" pitchFamily="18" charset="0"/>
              </a:rPr>
              <a:t> </a:t>
            </a:r>
            <a:endParaRPr lang="ru-RU" sz="1600" b="1" dirty="0">
              <a:latin typeface="Times New Roman" pitchFamily="18" charset="0"/>
              <a:cs typeface="Times New Roman" pitchFamily="18" charset="0"/>
            </a:endParaRPr>
          </a:p>
          <a:p>
            <a:pPr lvl="0" algn="just"/>
            <a:r>
              <a:rPr lang="uk-UA" sz="1600" b="1" dirty="0">
                <a:latin typeface="Times New Roman" pitchFamily="18" charset="0"/>
                <a:cs typeface="Times New Roman" pitchFamily="18" charset="0"/>
              </a:rPr>
              <a:t>відсотком учнів, які</a:t>
            </a:r>
            <a:endParaRPr lang="ru-RU" sz="1600" b="1" dirty="0">
              <a:latin typeface="Times New Roman" pitchFamily="18" charset="0"/>
              <a:cs typeface="Times New Roman" pitchFamily="18" charset="0"/>
            </a:endParaRPr>
          </a:p>
          <a:p>
            <a:pPr lvl="0" algn="just"/>
            <a:r>
              <a:rPr lang="uk-UA" sz="1600" b="1" u="sng" dirty="0">
                <a:latin typeface="Times New Roman" pitchFamily="18" charset="0"/>
                <a:cs typeface="Times New Roman" pitchFamily="18" charset="0"/>
              </a:rPr>
              <a:t>не подолали поріг «склав/не склав»</a:t>
            </a:r>
            <a:r>
              <a:rPr lang="uk-UA" sz="1600" b="1" i="1" dirty="0">
                <a:latin typeface="Times New Roman" pitchFamily="18" charset="0"/>
                <a:cs typeface="Times New Roman" pitchFamily="18" charset="0"/>
              </a:rPr>
              <a:t> </a:t>
            </a:r>
            <a:r>
              <a:rPr lang="uk-UA" sz="1600" b="1" dirty="0">
                <a:latin typeface="Times New Roman" pitchFamily="18" charset="0"/>
                <a:cs typeface="Times New Roman" pitchFamily="18" charset="0"/>
              </a:rPr>
              <a:t>– </a:t>
            </a:r>
            <a:endParaRPr lang="ru-RU" sz="1600" b="1" dirty="0">
              <a:latin typeface="Times New Roman" pitchFamily="18" charset="0"/>
              <a:cs typeface="Times New Roman" pitchFamily="18" charset="0"/>
            </a:endParaRPr>
          </a:p>
          <a:p>
            <a:pPr algn="just"/>
            <a:r>
              <a:rPr lang="uk-UA" sz="1600" b="1" dirty="0">
                <a:latin typeface="Times New Roman" pitchFamily="18" charset="0"/>
                <a:cs typeface="Times New Roman" pitchFamily="18" charset="0"/>
              </a:rPr>
              <a:t>Ізюмська гімназія № 1 Ізюмської міської ради Харківської області (0%), </a:t>
            </a:r>
            <a:endParaRPr lang="ru-RU" sz="1600" b="1" dirty="0">
              <a:latin typeface="Times New Roman" pitchFamily="18" charset="0"/>
              <a:cs typeface="Times New Roman" pitchFamily="18" charset="0"/>
            </a:endParaRPr>
          </a:p>
          <a:p>
            <a:pPr algn="just"/>
            <a:r>
              <a:rPr lang="uk-UA" sz="1600" b="1" dirty="0">
                <a:latin typeface="Times New Roman" pitchFamily="18" charset="0"/>
                <a:cs typeface="Times New Roman" pitchFamily="18" charset="0"/>
              </a:rPr>
              <a:t>Ізюмська загальноосвітня школа I-III ступенів № 2 Ізюмської міської ради Харківської області (0%), </a:t>
            </a:r>
            <a:endParaRPr lang="ru-RU" sz="1600" b="1" dirty="0">
              <a:latin typeface="Times New Roman" pitchFamily="18" charset="0"/>
              <a:cs typeface="Times New Roman" pitchFamily="18" charset="0"/>
            </a:endParaRPr>
          </a:p>
          <a:p>
            <a:pPr algn="just"/>
            <a:r>
              <a:rPr lang="uk-UA" sz="1600" b="1" dirty="0">
                <a:latin typeface="Times New Roman" pitchFamily="18" charset="0"/>
                <a:cs typeface="Times New Roman" pitchFamily="18" charset="0"/>
              </a:rPr>
              <a:t>Ізюмська загальноосвітня школа I-III ступенів № 6 Ізюмської міської ради Харківської області (0%), </a:t>
            </a:r>
            <a:endParaRPr lang="ru-RU" sz="1600" b="1" dirty="0">
              <a:latin typeface="Times New Roman" pitchFamily="18" charset="0"/>
              <a:cs typeface="Times New Roman" pitchFamily="18" charset="0"/>
            </a:endParaRPr>
          </a:p>
          <a:p>
            <a:pPr marL="0" indent="0" algn="just">
              <a:buNone/>
            </a:pPr>
            <a:r>
              <a:rPr lang="uk-UA" sz="1600" b="1" i="1" dirty="0">
                <a:latin typeface="Times New Roman" pitchFamily="18" charset="0"/>
                <a:cs typeface="Times New Roman" pitchFamily="18" charset="0"/>
              </a:rPr>
              <a:t> </a:t>
            </a:r>
            <a:endParaRPr lang="ru-RU" sz="1600" b="1" dirty="0">
              <a:latin typeface="Times New Roman" pitchFamily="18" charset="0"/>
              <a:cs typeface="Times New Roman" pitchFamily="18" charset="0"/>
            </a:endParaRPr>
          </a:p>
          <a:p>
            <a:pPr lvl="0" algn="just"/>
            <a:r>
              <a:rPr lang="uk-UA" sz="1600" b="1" u="sng" dirty="0">
                <a:latin typeface="Times New Roman" pitchFamily="18" charset="0"/>
                <a:cs typeface="Times New Roman" pitchFamily="18" charset="0"/>
              </a:rPr>
              <a:t>отримали від 160 балів і більше</a:t>
            </a:r>
            <a:r>
              <a:rPr lang="uk-UA" sz="1600" b="1" dirty="0">
                <a:latin typeface="Times New Roman" pitchFamily="18" charset="0"/>
                <a:cs typeface="Times New Roman" pitchFamily="18" charset="0"/>
              </a:rPr>
              <a:t> – Ізюмська гімназія № 1 Ізюмської міської ради Харківської області (50,00</a:t>
            </a:r>
            <a:r>
              <a:rPr lang="uk-UA" sz="1600" b="1" dirty="0" smtClean="0">
                <a:latin typeface="Times New Roman" pitchFamily="18" charset="0"/>
                <a:cs typeface="Times New Roman" pitchFamily="18" charset="0"/>
              </a:rPr>
              <a:t>%);</a:t>
            </a:r>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16632"/>
            <a:ext cx="8424936" cy="6494085"/>
          </a:xfrm>
          <a:prstGeom prst="rect">
            <a:avLst/>
          </a:prstGeom>
        </p:spPr>
        <p:txBody>
          <a:bodyPr wrap="square">
            <a:spAutoFit/>
          </a:bodyPr>
          <a:lstStyle/>
          <a:p>
            <a:pPr algn="ctr"/>
            <a:r>
              <a:rPr lang="uk-UA" b="1" dirty="0" smtClean="0">
                <a:solidFill>
                  <a:srgbClr val="002060"/>
                </a:solidFill>
                <a:latin typeface="Times New Roman" pitchFamily="18" charset="0"/>
                <a:cs typeface="Times New Roman" pitchFamily="18" charset="0"/>
              </a:rPr>
              <a:t>		</a:t>
            </a:r>
            <a:r>
              <a:rPr lang="uk-UA" sz="2800" b="1" dirty="0" smtClean="0">
                <a:solidFill>
                  <a:srgbClr val="002060"/>
                </a:solidFill>
                <a:latin typeface="Times New Roman" pitchFamily="18" charset="0"/>
                <a:cs typeface="Times New Roman" pitchFamily="18" charset="0"/>
              </a:rPr>
              <a:t>Зовнішнє </a:t>
            </a:r>
            <a:r>
              <a:rPr lang="uk-UA" sz="2800" b="1" dirty="0">
                <a:solidFill>
                  <a:srgbClr val="002060"/>
                </a:solidFill>
                <a:latin typeface="Times New Roman" pitchFamily="18" charset="0"/>
                <a:cs typeface="Times New Roman" pitchFamily="18" charset="0"/>
              </a:rPr>
              <a:t>незалежне </a:t>
            </a:r>
            <a:r>
              <a:rPr lang="uk-UA" sz="2800" b="1" dirty="0" smtClean="0">
                <a:solidFill>
                  <a:srgbClr val="002060"/>
                </a:solidFill>
                <a:latin typeface="Times New Roman" pitchFamily="18" charset="0"/>
                <a:cs typeface="Times New Roman" pitchFamily="18" charset="0"/>
              </a:rPr>
              <a:t>оцінювання з математики</a:t>
            </a:r>
            <a:endParaRPr lang="ru-RU" sz="2800" b="1" dirty="0"/>
          </a:p>
          <a:p>
            <a:pPr algn="just"/>
            <a:endParaRPr lang="uk-UA" b="1" dirty="0"/>
          </a:p>
          <a:p>
            <a:pPr algn="just"/>
            <a:r>
              <a:rPr lang="uk-UA" b="1" dirty="0" smtClean="0">
                <a:latin typeface="Times New Roman" pitchFamily="18" charset="0"/>
                <a:cs typeface="Times New Roman" pitchFamily="18" charset="0"/>
              </a:rPr>
              <a:t>Найнижчі </a:t>
            </a:r>
            <a:r>
              <a:rPr lang="uk-UA" b="1" dirty="0">
                <a:latin typeface="Times New Roman" pitchFamily="18" charset="0"/>
                <a:cs typeface="Times New Roman" pitchFamily="18" charset="0"/>
              </a:rPr>
              <a:t>результати за:</a:t>
            </a:r>
            <a:endParaRPr lang="ru-RU" b="1" dirty="0">
              <a:latin typeface="Times New Roman" pitchFamily="18" charset="0"/>
              <a:cs typeface="Times New Roman" pitchFamily="18" charset="0"/>
            </a:endParaRPr>
          </a:p>
          <a:p>
            <a:pPr lvl="0" algn="just"/>
            <a:r>
              <a:rPr lang="uk-UA" b="1" u="sng" dirty="0">
                <a:latin typeface="Times New Roman" pitchFamily="18" charset="0"/>
                <a:cs typeface="Times New Roman" pitchFamily="18" charset="0"/>
              </a:rPr>
              <a:t>середнім балом</a:t>
            </a:r>
            <a:r>
              <a:rPr lang="uk-UA" b="1" dirty="0">
                <a:latin typeface="Times New Roman" pitchFamily="18" charset="0"/>
                <a:cs typeface="Times New Roman" pitchFamily="18" charset="0"/>
              </a:rPr>
              <a:t> – </a:t>
            </a:r>
            <a:endParaRPr lang="ru-RU" b="1" dirty="0">
              <a:latin typeface="Times New Roman" pitchFamily="18" charset="0"/>
              <a:cs typeface="Times New Roman" pitchFamily="18" charset="0"/>
            </a:endParaRPr>
          </a:p>
          <a:p>
            <a:pPr algn="just"/>
            <a:r>
              <a:rPr lang="uk-UA" b="1" dirty="0">
                <a:latin typeface="Times New Roman" pitchFamily="18" charset="0"/>
                <a:cs typeface="Times New Roman" pitchFamily="18" charset="0"/>
              </a:rPr>
              <a:t>Ізюмська загальноосвітня школа I-III ступенів № 10 Ізюмської міської ради Харківської області (132,00), Ізюмська загальноосвітня школа I-III ступенів № 12 Ізюмської міської ради Харківської області (137,06),</a:t>
            </a:r>
            <a:endParaRPr lang="ru-RU" b="1" dirty="0">
              <a:latin typeface="Times New Roman" pitchFamily="18" charset="0"/>
              <a:cs typeface="Times New Roman" pitchFamily="18" charset="0"/>
            </a:endParaRPr>
          </a:p>
          <a:p>
            <a:pPr algn="just"/>
            <a:r>
              <a:rPr lang="uk-UA" b="1" dirty="0">
                <a:latin typeface="Times New Roman" pitchFamily="18" charset="0"/>
                <a:cs typeface="Times New Roman" pitchFamily="18" charset="0"/>
              </a:rPr>
              <a:t>Ізюмська загальноосвітня школа I-III ступенів № 4 Ізюмської міської ради Харківської області (139,41),</a:t>
            </a:r>
            <a:endParaRPr lang="ru-RU" b="1" dirty="0">
              <a:latin typeface="Times New Roman" pitchFamily="18" charset="0"/>
              <a:cs typeface="Times New Roman" pitchFamily="18" charset="0"/>
            </a:endParaRPr>
          </a:p>
          <a:p>
            <a:pPr algn="just"/>
            <a:r>
              <a:rPr lang="uk-UA" b="1" i="1" dirty="0">
                <a:latin typeface="Times New Roman" pitchFamily="18" charset="0"/>
                <a:cs typeface="Times New Roman" pitchFamily="18" charset="0"/>
              </a:rPr>
              <a:t> </a:t>
            </a:r>
            <a:endParaRPr lang="ru-RU" b="1" dirty="0">
              <a:latin typeface="Times New Roman" pitchFamily="18" charset="0"/>
              <a:cs typeface="Times New Roman" pitchFamily="18" charset="0"/>
            </a:endParaRPr>
          </a:p>
          <a:p>
            <a:pPr lvl="0" algn="just"/>
            <a:r>
              <a:rPr lang="uk-UA" b="1" dirty="0">
                <a:latin typeface="Times New Roman" pitchFamily="18" charset="0"/>
                <a:cs typeface="Times New Roman" pitchFamily="18" charset="0"/>
              </a:rPr>
              <a:t>відсотком учнів, які</a:t>
            </a:r>
            <a:endParaRPr lang="ru-RU" b="1" dirty="0">
              <a:latin typeface="Times New Roman" pitchFamily="18" charset="0"/>
              <a:cs typeface="Times New Roman" pitchFamily="18" charset="0"/>
            </a:endParaRPr>
          </a:p>
          <a:p>
            <a:pPr lvl="0" algn="just"/>
            <a:r>
              <a:rPr lang="uk-UA" b="1" u="sng" dirty="0">
                <a:latin typeface="Times New Roman" pitchFamily="18" charset="0"/>
                <a:cs typeface="Times New Roman" pitchFamily="18" charset="0"/>
              </a:rPr>
              <a:t>не подолали поріг «склав/не склав»</a:t>
            </a:r>
            <a:r>
              <a:rPr lang="uk-UA" b="1" i="1" dirty="0">
                <a:latin typeface="Times New Roman" pitchFamily="18" charset="0"/>
                <a:cs typeface="Times New Roman" pitchFamily="18" charset="0"/>
              </a:rPr>
              <a:t> </a:t>
            </a:r>
            <a:r>
              <a:rPr lang="uk-UA" b="1" dirty="0">
                <a:latin typeface="Times New Roman" pitchFamily="18" charset="0"/>
                <a:cs typeface="Times New Roman" pitchFamily="18" charset="0"/>
              </a:rPr>
              <a:t>– </a:t>
            </a:r>
            <a:endParaRPr lang="ru-RU" b="1" dirty="0">
              <a:latin typeface="Times New Roman" pitchFamily="18" charset="0"/>
              <a:cs typeface="Times New Roman" pitchFamily="18" charset="0"/>
            </a:endParaRPr>
          </a:p>
          <a:p>
            <a:pPr algn="just"/>
            <a:r>
              <a:rPr lang="uk-UA" b="1" dirty="0">
                <a:latin typeface="Times New Roman" pitchFamily="18" charset="0"/>
                <a:cs typeface="Times New Roman" pitchFamily="18" charset="0"/>
              </a:rPr>
              <a:t>Ізюмська загальноосвітня школа I-III ступенів № 12 Ізюмської міської ради Харківської області (22,73%),</a:t>
            </a:r>
            <a:endParaRPr lang="ru-RU" b="1" dirty="0">
              <a:latin typeface="Times New Roman" pitchFamily="18" charset="0"/>
              <a:cs typeface="Times New Roman" pitchFamily="18" charset="0"/>
            </a:endParaRPr>
          </a:p>
          <a:p>
            <a:pPr algn="just"/>
            <a:r>
              <a:rPr lang="uk-UA" b="1" dirty="0">
                <a:latin typeface="Times New Roman" pitchFamily="18" charset="0"/>
                <a:cs typeface="Times New Roman" pitchFamily="18" charset="0"/>
              </a:rPr>
              <a:t> </a:t>
            </a:r>
            <a:endParaRPr lang="ru-RU" b="1" dirty="0">
              <a:latin typeface="Times New Roman" pitchFamily="18" charset="0"/>
              <a:cs typeface="Times New Roman" pitchFamily="18" charset="0"/>
            </a:endParaRPr>
          </a:p>
          <a:p>
            <a:pPr lvl="0" algn="just"/>
            <a:r>
              <a:rPr lang="uk-UA" b="1" u="sng" dirty="0">
                <a:latin typeface="Times New Roman" pitchFamily="18" charset="0"/>
                <a:cs typeface="Times New Roman" pitchFamily="18" charset="0"/>
              </a:rPr>
              <a:t>отримали від 160 балів і більше</a:t>
            </a:r>
            <a:r>
              <a:rPr lang="uk-UA" b="1" dirty="0">
                <a:latin typeface="Times New Roman" pitchFamily="18" charset="0"/>
                <a:cs typeface="Times New Roman" pitchFamily="18" charset="0"/>
              </a:rPr>
              <a:t> – </a:t>
            </a:r>
            <a:endParaRPr lang="ru-RU" b="1" dirty="0">
              <a:latin typeface="Times New Roman" pitchFamily="18" charset="0"/>
              <a:cs typeface="Times New Roman" pitchFamily="18" charset="0"/>
            </a:endParaRPr>
          </a:p>
          <a:p>
            <a:pPr algn="just"/>
            <a:r>
              <a:rPr lang="uk-UA" b="1" dirty="0">
                <a:latin typeface="Times New Roman" pitchFamily="18" charset="0"/>
                <a:cs typeface="Times New Roman" pitchFamily="18" charset="0"/>
              </a:rPr>
              <a:t>Ізюмська загальноосвітня школа I-III ступенів № 12 Ізюмської міської ради Харківської області (4,55%);</a:t>
            </a:r>
            <a:endParaRPr lang="ru-RU" b="1" dirty="0">
              <a:latin typeface="Times New Roman" pitchFamily="18" charset="0"/>
              <a:cs typeface="Times New Roman" pitchFamily="18" charset="0"/>
            </a:endParaRPr>
          </a:p>
          <a:p>
            <a:pPr algn="just"/>
            <a:r>
              <a:rPr lang="uk-UA" b="1" dirty="0">
                <a:latin typeface="Times New Roman" pitchFamily="18" charset="0"/>
                <a:cs typeface="Times New Roman" pitchFamily="18" charset="0"/>
              </a:rPr>
              <a:t>Ізюмська загальноосвітня школа I-III ступенів № 10 Ізюмської міської ради Харківської області (9,09%), </a:t>
            </a:r>
            <a:endParaRPr lang="ru-RU" b="1" dirty="0">
              <a:latin typeface="Times New Roman" pitchFamily="18" charset="0"/>
              <a:cs typeface="Times New Roman" pitchFamily="18" charset="0"/>
            </a:endParaRPr>
          </a:p>
          <a:p>
            <a:pPr algn="just"/>
            <a:r>
              <a:rPr lang="uk-UA" b="1" dirty="0">
                <a:latin typeface="Times New Roman" pitchFamily="18" charset="0"/>
                <a:cs typeface="Times New Roman" pitchFamily="18" charset="0"/>
              </a:rPr>
              <a:t>Ізюмська гімназія № 3 Ізюмської міської ради Харківської області (10,53%);</a:t>
            </a:r>
            <a:endParaRPr lang="ru-RU" b="1" dirty="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440545190"/>
              </p:ext>
            </p:extLst>
          </p:nvPr>
        </p:nvGraphicFramePr>
        <p:xfrm>
          <a:off x="179512" y="842029"/>
          <a:ext cx="8784975" cy="5899336"/>
        </p:xfrm>
        <a:graphic>
          <a:graphicData uri="http://schemas.openxmlformats.org/drawingml/2006/table">
            <a:tbl>
              <a:tblPr firstRow="1" firstCol="1" bandRow="1">
                <a:tableStyleId>{5940675A-B579-460E-94D1-54222C63F5DA}</a:tableStyleId>
              </a:tblPr>
              <a:tblGrid>
                <a:gridCol w="546448"/>
                <a:gridCol w="2465336"/>
                <a:gridCol w="467754"/>
                <a:gridCol w="546448"/>
                <a:gridCol w="545897"/>
                <a:gridCol w="468305"/>
                <a:gridCol w="467754"/>
                <a:gridCol w="467754"/>
                <a:gridCol w="468305"/>
                <a:gridCol w="468305"/>
                <a:gridCol w="468305"/>
                <a:gridCol w="468305"/>
                <a:gridCol w="468305"/>
                <a:gridCol w="467754"/>
              </a:tblGrid>
              <a:tr h="336749">
                <a:tc rowSpan="2">
                  <a:txBody>
                    <a:bodyPr/>
                    <a:lstStyle/>
                    <a:p>
                      <a:pPr algn="ctr">
                        <a:spcAft>
                          <a:spcPts val="0"/>
                        </a:spcAft>
                      </a:pPr>
                      <a:r>
                        <a:rPr lang="uk-UA" sz="1100" b="1" dirty="0">
                          <a:effectLst/>
                        </a:rPr>
                        <a:t>№</a:t>
                      </a:r>
                      <a:endParaRPr lang="ru-RU" sz="1100" b="1" dirty="0">
                        <a:effectLst/>
                        <a:latin typeface="Times New Roman"/>
                        <a:ea typeface="Times New Roman"/>
                      </a:endParaRPr>
                    </a:p>
                  </a:txBody>
                  <a:tcPr marL="46969" marR="46969" marT="0" marB="0" anchor="ctr"/>
                </a:tc>
                <a:tc rowSpan="2">
                  <a:txBody>
                    <a:bodyPr/>
                    <a:lstStyle/>
                    <a:p>
                      <a:pPr algn="ctr">
                        <a:spcAft>
                          <a:spcPts val="0"/>
                        </a:spcAft>
                      </a:pPr>
                      <a:r>
                        <a:rPr lang="uk-UA" sz="1100" b="1" dirty="0">
                          <a:effectLst/>
                        </a:rPr>
                        <a:t>Назва ЗНЗ</a:t>
                      </a:r>
                      <a:endParaRPr lang="ru-RU" sz="1100" b="1" dirty="0">
                        <a:effectLst/>
                        <a:latin typeface="Times New Roman"/>
                        <a:ea typeface="Times New Roman"/>
                      </a:endParaRPr>
                    </a:p>
                  </a:txBody>
                  <a:tcPr marL="46969" marR="46969" marT="0" marB="0" anchor="ctr"/>
                </a:tc>
                <a:tc rowSpan="2">
                  <a:txBody>
                    <a:bodyPr/>
                    <a:lstStyle/>
                    <a:p>
                      <a:pPr marL="71755" marR="71755" algn="ctr">
                        <a:spcAft>
                          <a:spcPts val="0"/>
                        </a:spcAft>
                      </a:pPr>
                      <a:r>
                        <a:rPr lang="uk-UA" sz="1100" b="1" dirty="0">
                          <a:effectLst/>
                        </a:rPr>
                        <a:t>К-ть учасників ЗНО</a:t>
                      </a:r>
                      <a:endParaRPr lang="ru-RU" sz="1100" b="1" dirty="0">
                        <a:effectLst/>
                        <a:latin typeface="Times New Roman"/>
                        <a:ea typeface="Times New Roman"/>
                      </a:endParaRPr>
                    </a:p>
                  </a:txBody>
                  <a:tcPr marL="46969" marR="46969" marT="0" marB="0" vert="vert270" anchor="ctr"/>
                </a:tc>
                <a:tc gridSpan="3">
                  <a:txBody>
                    <a:bodyPr/>
                    <a:lstStyle/>
                    <a:p>
                      <a:pPr algn="ctr">
                        <a:spcAft>
                          <a:spcPts val="0"/>
                        </a:spcAft>
                      </a:pPr>
                      <a:r>
                        <a:rPr lang="uk-UA" sz="1100" b="1">
                          <a:effectLst/>
                        </a:rPr>
                        <a:t>Середній бал</a:t>
                      </a:r>
                      <a:endParaRPr lang="ru-RU" sz="1100" b="1">
                        <a:effectLst/>
                        <a:latin typeface="Times New Roman"/>
                        <a:ea typeface="Times New Roman"/>
                      </a:endParaRPr>
                    </a:p>
                  </a:txBody>
                  <a:tcPr marL="46969" marR="46969" marT="0" marB="0" anchor="ctr"/>
                </a:tc>
                <a:tc hMerge="1">
                  <a:txBody>
                    <a:bodyPr/>
                    <a:lstStyle/>
                    <a:p>
                      <a:endParaRPr lang="ru-RU"/>
                    </a:p>
                  </a:txBody>
                  <a:tcPr/>
                </a:tc>
                <a:tc hMerge="1">
                  <a:txBody>
                    <a:bodyPr/>
                    <a:lstStyle/>
                    <a:p>
                      <a:endParaRPr lang="ru-RU"/>
                    </a:p>
                  </a:txBody>
                  <a:tcPr/>
                </a:tc>
                <a:tc gridSpan="4">
                  <a:txBody>
                    <a:bodyPr/>
                    <a:lstStyle/>
                    <a:p>
                      <a:pPr algn="ctr">
                        <a:spcAft>
                          <a:spcPts val="0"/>
                        </a:spcAft>
                      </a:pPr>
                      <a:r>
                        <a:rPr lang="uk-UA" sz="1100" b="1">
                          <a:effectLst/>
                        </a:rPr>
                        <a:t>Не подолали поріг «склав/не склав»</a:t>
                      </a:r>
                      <a:endParaRPr lang="ru-RU" sz="1100" b="1">
                        <a:effectLst/>
                        <a:latin typeface="Times New Roman"/>
                        <a:ea typeface="Times New Roman"/>
                      </a:endParaRPr>
                    </a:p>
                  </a:txBody>
                  <a:tcPr marL="46969" marR="46969"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spcAft>
                          <a:spcPts val="0"/>
                        </a:spcAft>
                      </a:pPr>
                      <a:r>
                        <a:rPr lang="uk-UA" sz="1100" b="1" dirty="0">
                          <a:effectLst/>
                        </a:rPr>
                        <a:t>Отримали від 160 балів і більше</a:t>
                      </a:r>
                      <a:endParaRPr lang="ru-RU" sz="1100" b="1" dirty="0">
                        <a:effectLst/>
                        <a:latin typeface="Times New Roman"/>
                        <a:ea typeface="Times New Roman"/>
                      </a:endParaRPr>
                    </a:p>
                  </a:txBody>
                  <a:tcPr marL="46969" marR="46969"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164405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71755" marR="71755" algn="ctr">
                        <a:spcAft>
                          <a:spcPts val="0"/>
                        </a:spcAft>
                      </a:pPr>
                      <a:r>
                        <a:rPr lang="uk-UA" sz="1050" b="1">
                          <a:effectLst/>
                        </a:rPr>
                        <a:t>Значення показника</a:t>
                      </a:r>
                      <a:endParaRPr lang="ru-RU" sz="1100" b="1">
                        <a:effectLst/>
                        <a:latin typeface="Times New Roman"/>
                        <a:ea typeface="Times New Roman"/>
                      </a:endParaRPr>
                    </a:p>
                  </a:txBody>
                  <a:tcPr marL="46969" marR="46969" marT="0" marB="0" vert="vert270" anchor="ctr"/>
                </a:tc>
                <a:tc>
                  <a:txBody>
                    <a:bodyPr/>
                    <a:lstStyle/>
                    <a:p>
                      <a:pPr marL="71755" marR="71755" algn="ctr">
                        <a:spcAft>
                          <a:spcPts val="0"/>
                        </a:spcAft>
                      </a:pPr>
                      <a:r>
                        <a:rPr lang="uk-UA" sz="1050" b="1">
                          <a:effectLst/>
                        </a:rPr>
                        <a:t>Різниця між показником по ЗЗСО та місту </a:t>
                      </a:r>
                      <a:endParaRPr lang="ru-RU" sz="1100" b="1">
                        <a:effectLst/>
                        <a:latin typeface="Times New Roman"/>
                        <a:ea typeface="Times New Roman"/>
                      </a:endParaRPr>
                    </a:p>
                  </a:txBody>
                  <a:tcPr marL="46969" marR="46969" marT="0" marB="0" vert="vert270" anchor="ctr"/>
                </a:tc>
                <a:tc>
                  <a:txBody>
                    <a:bodyPr/>
                    <a:lstStyle/>
                    <a:p>
                      <a:pPr marL="71755" marR="71755" algn="ctr">
                        <a:spcAft>
                          <a:spcPts val="0"/>
                        </a:spcAft>
                      </a:pPr>
                      <a:r>
                        <a:rPr lang="uk-UA" sz="1050" b="1">
                          <a:effectLst/>
                        </a:rPr>
                        <a:t>Різниця між показниками 2018 та 2017 року**</a:t>
                      </a:r>
                      <a:endParaRPr lang="ru-RU" sz="1100" b="1">
                        <a:effectLst/>
                        <a:latin typeface="Times New Roman"/>
                        <a:ea typeface="Times New Roman"/>
                      </a:endParaRPr>
                    </a:p>
                  </a:txBody>
                  <a:tcPr marL="46969" marR="46969" marT="0" marB="0" vert="vert270" anchor="ctr"/>
                </a:tc>
                <a:tc>
                  <a:txBody>
                    <a:bodyPr/>
                    <a:lstStyle/>
                    <a:p>
                      <a:pPr marL="71755" marR="71755" algn="ctr">
                        <a:spcAft>
                          <a:spcPts val="0"/>
                        </a:spcAft>
                      </a:pPr>
                      <a:r>
                        <a:rPr lang="uk-UA" sz="1050" b="1">
                          <a:effectLst/>
                        </a:rPr>
                        <a:t>К-ть</a:t>
                      </a:r>
                      <a:endParaRPr lang="ru-RU" sz="1100" b="1">
                        <a:effectLst/>
                        <a:latin typeface="Times New Roman"/>
                        <a:ea typeface="Times New Roman"/>
                      </a:endParaRPr>
                    </a:p>
                  </a:txBody>
                  <a:tcPr marL="46969" marR="46969" marT="0" marB="0" vert="vert270" anchor="ctr"/>
                </a:tc>
                <a:tc>
                  <a:txBody>
                    <a:bodyPr/>
                    <a:lstStyle/>
                    <a:p>
                      <a:pPr marL="71755" marR="71755" algn="ctr">
                        <a:spcAft>
                          <a:spcPts val="0"/>
                        </a:spcAft>
                      </a:pPr>
                      <a:r>
                        <a:rPr lang="uk-UA" sz="1050" b="1">
                          <a:effectLst/>
                        </a:rPr>
                        <a:t>%</a:t>
                      </a:r>
                      <a:endParaRPr lang="ru-RU" sz="1100" b="1">
                        <a:effectLst/>
                        <a:latin typeface="Times New Roman"/>
                        <a:ea typeface="Times New Roman"/>
                      </a:endParaRPr>
                    </a:p>
                  </a:txBody>
                  <a:tcPr marL="46969" marR="46969" marT="0" marB="0" vert="vert270" anchor="ctr"/>
                </a:tc>
                <a:tc>
                  <a:txBody>
                    <a:bodyPr/>
                    <a:lstStyle/>
                    <a:p>
                      <a:pPr marL="71755" marR="71755" algn="ctr">
                        <a:spcAft>
                          <a:spcPts val="0"/>
                        </a:spcAft>
                      </a:pPr>
                      <a:r>
                        <a:rPr lang="uk-UA" sz="1050" b="1">
                          <a:effectLst/>
                        </a:rPr>
                        <a:t>Різниця між показником по ЗЗСО та місту, %*</a:t>
                      </a:r>
                      <a:endParaRPr lang="ru-RU" sz="1100" b="1">
                        <a:effectLst/>
                        <a:latin typeface="Times New Roman"/>
                        <a:ea typeface="Times New Roman"/>
                      </a:endParaRPr>
                    </a:p>
                  </a:txBody>
                  <a:tcPr marL="46969" marR="46969" marT="0" marB="0" vert="vert270" anchor="ctr"/>
                </a:tc>
                <a:tc>
                  <a:txBody>
                    <a:bodyPr/>
                    <a:lstStyle/>
                    <a:p>
                      <a:pPr marL="71755" marR="71755" algn="ctr">
                        <a:spcAft>
                          <a:spcPts val="0"/>
                        </a:spcAft>
                      </a:pPr>
                      <a:r>
                        <a:rPr lang="uk-UA" sz="1050" b="1">
                          <a:effectLst/>
                        </a:rPr>
                        <a:t>Різниця між показниками 2018 та 2017 року, %**</a:t>
                      </a:r>
                      <a:endParaRPr lang="ru-RU" sz="1100" b="1">
                        <a:effectLst/>
                        <a:latin typeface="Times New Roman"/>
                        <a:ea typeface="Times New Roman"/>
                      </a:endParaRPr>
                    </a:p>
                  </a:txBody>
                  <a:tcPr marL="46969" marR="46969" marT="0" marB="0" vert="vert270" anchor="ctr"/>
                </a:tc>
                <a:tc>
                  <a:txBody>
                    <a:bodyPr/>
                    <a:lstStyle/>
                    <a:p>
                      <a:pPr marL="71755" marR="71755" algn="ctr">
                        <a:spcAft>
                          <a:spcPts val="0"/>
                        </a:spcAft>
                      </a:pPr>
                      <a:r>
                        <a:rPr lang="uk-UA" sz="1050" b="1">
                          <a:effectLst/>
                        </a:rPr>
                        <a:t>К-ть</a:t>
                      </a:r>
                      <a:endParaRPr lang="ru-RU" sz="1100" b="1">
                        <a:effectLst/>
                        <a:latin typeface="Times New Roman"/>
                        <a:ea typeface="Times New Roman"/>
                      </a:endParaRPr>
                    </a:p>
                  </a:txBody>
                  <a:tcPr marL="46969" marR="46969" marT="0" marB="0" vert="vert270" anchor="ctr"/>
                </a:tc>
                <a:tc>
                  <a:txBody>
                    <a:bodyPr/>
                    <a:lstStyle/>
                    <a:p>
                      <a:pPr marL="71755" marR="71755" algn="ctr">
                        <a:spcAft>
                          <a:spcPts val="0"/>
                        </a:spcAft>
                      </a:pPr>
                      <a:r>
                        <a:rPr lang="uk-UA" sz="1050" b="1">
                          <a:effectLst/>
                        </a:rPr>
                        <a:t>%</a:t>
                      </a:r>
                      <a:endParaRPr lang="ru-RU" sz="1100" b="1">
                        <a:effectLst/>
                        <a:latin typeface="Times New Roman"/>
                        <a:ea typeface="Times New Roman"/>
                      </a:endParaRPr>
                    </a:p>
                  </a:txBody>
                  <a:tcPr marL="46969" marR="46969" marT="0" marB="0" vert="vert270" anchor="ctr"/>
                </a:tc>
                <a:tc>
                  <a:txBody>
                    <a:bodyPr/>
                    <a:lstStyle/>
                    <a:p>
                      <a:pPr marL="71755" marR="71755" algn="ctr">
                        <a:spcAft>
                          <a:spcPts val="0"/>
                        </a:spcAft>
                      </a:pPr>
                      <a:r>
                        <a:rPr lang="uk-UA" sz="1050" b="1">
                          <a:effectLst/>
                        </a:rPr>
                        <a:t>Різниця між показником по ЗЗСО та  місту, %*</a:t>
                      </a:r>
                      <a:endParaRPr lang="ru-RU" sz="1100" b="1">
                        <a:effectLst/>
                        <a:latin typeface="Times New Roman"/>
                        <a:ea typeface="Times New Roman"/>
                      </a:endParaRPr>
                    </a:p>
                  </a:txBody>
                  <a:tcPr marL="46969" marR="46969" marT="0" marB="0" vert="vert270" anchor="ctr"/>
                </a:tc>
                <a:tc>
                  <a:txBody>
                    <a:bodyPr/>
                    <a:lstStyle/>
                    <a:p>
                      <a:pPr marL="71755" marR="71755" algn="ctr">
                        <a:spcAft>
                          <a:spcPts val="0"/>
                        </a:spcAft>
                      </a:pPr>
                      <a:r>
                        <a:rPr lang="uk-UA" sz="1050" b="1">
                          <a:effectLst/>
                        </a:rPr>
                        <a:t>Різниця між показниками 2018 та 2017 року, %**</a:t>
                      </a:r>
                      <a:endParaRPr lang="ru-RU" sz="1100" b="1">
                        <a:effectLst/>
                        <a:latin typeface="Times New Roman"/>
                        <a:ea typeface="Times New Roman"/>
                      </a:endParaRPr>
                    </a:p>
                  </a:txBody>
                  <a:tcPr marL="46969" marR="46969" marT="0" marB="0" vert="vert270" anchor="ctr"/>
                </a:tc>
              </a:tr>
              <a:tr h="336749">
                <a:tc>
                  <a:txBody>
                    <a:bodyPr/>
                    <a:lstStyle/>
                    <a:p>
                      <a:pPr marL="342900" lvl="0" indent="-342900" algn="just">
                        <a:spcAft>
                          <a:spcPts val="0"/>
                        </a:spcAft>
                        <a:buFont typeface="+mj-lt"/>
                        <a:buAutoNum type="arabicPeriod"/>
                      </a:pPr>
                      <a:r>
                        <a:rPr lang="uk-UA" sz="1400" b="1">
                          <a:effectLst/>
                        </a:rPr>
                        <a:t> </a:t>
                      </a:r>
                      <a:endParaRPr lang="ru-RU" sz="1100" b="1">
                        <a:effectLst/>
                        <a:latin typeface="Times New Roman"/>
                        <a:ea typeface="Times New Roman"/>
                      </a:endParaRPr>
                    </a:p>
                  </a:txBody>
                  <a:tcPr marL="46969" marR="46969" marT="0" marB="0"/>
                </a:tc>
                <a:tc>
                  <a:txBody>
                    <a:bodyPr/>
                    <a:lstStyle/>
                    <a:p>
                      <a:pPr algn="just">
                        <a:spcAft>
                          <a:spcPts val="0"/>
                        </a:spcAft>
                      </a:pPr>
                      <a:r>
                        <a:rPr lang="uk-UA" sz="1100" b="1">
                          <a:effectLst/>
                        </a:rPr>
                        <a:t>Ізюмська гімназія № 1 Ізюмської міської ради Харківської області</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14</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157,14</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14,38</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1,14</a:t>
                      </a:r>
                      <a:endParaRPr lang="ru-RU" sz="1100" b="1">
                        <a:effectLst/>
                        <a:latin typeface="Times New Roman"/>
                        <a:ea typeface="Times New Roman"/>
                      </a:endParaRPr>
                    </a:p>
                  </a:txBody>
                  <a:tcPr marL="46969" marR="46969" marT="0" marB="0" anchor="ctr"/>
                </a:tc>
                <a:tc>
                  <a:txBody>
                    <a:bodyPr/>
                    <a:lstStyle/>
                    <a:p>
                      <a:pPr algn="ctr">
                        <a:spcAft>
                          <a:spcPts val="0"/>
                        </a:spcAft>
                      </a:pPr>
                      <a:r>
                        <a:rPr lang="uk-UA" sz="1100" b="1">
                          <a:effectLst/>
                        </a:rPr>
                        <a:t>0</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0,00</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-8,85</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-4,76</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7</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50,00</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30,53</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2,38</a:t>
                      </a:r>
                      <a:endParaRPr lang="ru-RU" sz="1100" b="1">
                        <a:effectLst/>
                        <a:latin typeface="Times New Roman"/>
                        <a:ea typeface="Times New Roman"/>
                      </a:endParaRPr>
                    </a:p>
                  </a:txBody>
                  <a:tcPr marL="46969" marR="46969" marT="0" marB="0" anchor="ctr"/>
                </a:tc>
              </a:tr>
              <a:tr h="336749">
                <a:tc>
                  <a:txBody>
                    <a:bodyPr/>
                    <a:lstStyle/>
                    <a:p>
                      <a:pPr marL="342900" lvl="0" indent="-342900" algn="just">
                        <a:spcAft>
                          <a:spcPts val="0"/>
                        </a:spcAft>
                        <a:buFont typeface="+mj-lt"/>
                        <a:buAutoNum type="arabicPeriod"/>
                      </a:pPr>
                      <a:r>
                        <a:rPr lang="uk-UA" sz="1400" b="1">
                          <a:effectLst/>
                        </a:rPr>
                        <a:t> </a:t>
                      </a:r>
                      <a:endParaRPr lang="ru-RU" sz="1100" b="1">
                        <a:effectLst/>
                        <a:latin typeface="Times New Roman"/>
                        <a:ea typeface="Times New Roman"/>
                      </a:endParaRPr>
                    </a:p>
                  </a:txBody>
                  <a:tcPr marL="46969" marR="46969" marT="0" marB="0"/>
                </a:tc>
                <a:tc>
                  <a:txBody>
                    <a:bodyPr/>
                    <a:lstStyle/>
                    <a:p>
                      <a:pPr algn="just">
                        <a:spcAft>
                          <a:spcPts val="0"/>
                        </a:spcAft>
                      </a:pPr>
                      <a:r>
                        <a:rPr lang="uk-UA" sz="1100" b="1">
                          <a:effectLst/>
                        </a:rPr>
                        <a:t>Ізюмська гімназія № 3 Ізюмської міської ради Харківської області</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19</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140,59</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-2,17</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9,05</a:t>
                      </a:r>
                      <a:endParaRPr lang="ru-RU" sz="1100" b="1">
                        <a:effectLst/>
                        <a:latin typeface="Times New Roman"/>
                        <a:ea typeface="Times New Roman"/>
                      </a:endParaRPr>
                    </a:p>
                  </a:txBody>
                  <a:tcPr marL="46969" marR="46969" marT="0" marB="0" anchor="ctr"/>
                </a:tc>
                <a:tc>
                  <a:txBody>
                    <a:bodyPr/>
                    <a:lstStyle/>
                    <a:p>
                      <a:pPr algn="ctr">
                        <a:spcAft>
                          <a:spcPts val="0"/>
                        </a:spcAft>
                      </a:pPr>
                      <a:r>
                        <a:rPr lang="uk-UA" sz="1100" b="1">
                          <a:effectLst/>
                        </a:rPr>
                        <a:t>2</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10,53</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1,68</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10,53</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2</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10,53</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-8,94</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-4,85</a:t>
                      </a:r>
                      <a:endParaRPr lang="ru-RU" sz="1100" b="1">
                        <a:effectLst/>
                        <a:latin typeface="Times New Roman"/>
                        <a:ea typeface="Times New Roman"/>
                      </a:endParaRPr>
                    </a:p>
                  </a:txBody>
                  <a:tcPr marL="46969" marR="46969" marT="0" marB="0" anchor="ctr"/>
                </a:tc>
              </a:tr>
              <a:tr h="505124">
                <a:tc>
                  <a:txBody>
                    <a:bodyPr/>
                    <a:lstStyle/>
                    <a:p>
                      <a:pPr marL="342900" lvl="0" indent="-342900" algn="just">
                        <a:spcAft>
                          <a:spcPts val="0"/>
                        </a:spcAft>
                        <a:buFont typeface="+mj-lt"/>
                        <a:buAutoNum type="arabicPeriod"/>
                      </a:pPr>
                      <a:r>
                        <a:rPr lang="uk-UA" sz="1400" b="1">
                          <a:effectLst/>
                        </a:rPr>
                        <a:t> </a:t>
                      </a:r>
                      <a:endParaRPr lang="ru-RU" sz="1100" b="1">
                        <a:effectLst/>
                        <a:latin typeface="Times New Roman"/>
                        <a:ea typeface="Times New Roman"/>
                      </a:endParaRPr>
                    </a:p>
                  </a:txBody>
                  <a:tcPr marL="46969" marR="46969" marT="0" marB="0"/>
                </a:tc>
                <a:tc>
                  <a:txBody>
                    <a:bodyPr/>
                    <a:lstStyle/>
                    <a:p>
                      <a:pPr algn="just">
                        <a:spcAft>
                          <a:spcPts val="0"/>
                        </a:spcAft>
                      </a:pPr>
                      <a:r>
                        <a:rPr lang="uk-UA" sz="1100" b="1">
                          <a:effectLst/>
                        </a:rPr>
                        <a:t>Ізюмська загальноосвітня школа I-III ступенів № 2 Ізюмської міської ради Харківської області</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7</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141,43</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-1,33</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dirty="0">
                          <a:effectLst/>
                        </a:rPr>
                        <a:t>16,04</a:t>
                      </a:r>
                      <a:endParaRPr lang="ru-RU" sz="1100" b="1" dirty="0">
                        <a:effectLst/>
                        <a:latin typeface="Times New Roman"/>
                        <a:ea typeface="Times New Roman"/>
                      </a:endParaRPr>
                    </a:p>
                  </a:txBody>
                  <a:tcPr marL="46969" marR="46969" marT="0" marB="0" anchor="ctr"/>
                </a:tc>
                <a:tc>
                  <a:txBody>
                    <a:bodyPr/>
                    <a:lstStyle/>
                    <a:p>
                      <a:pPr algn="ctr">
                        <a:spcAft>
                          <a:spcPts val="0"/>
                        </a:spcAft>
                      </a:pPr>
                      <a:r>
                        <a:rPr lang="uk-UA" sz="1100" b="1">
                          <a:effectLst/>
                        </a:rPr>
                        <a:t>0</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0,00</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-8,85</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-23,53</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2</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28,57</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9,10</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28,57</a:t>
                      </a:r>
                      <a:endParaRPr lang="ru-RU" sz="1100" b="1">
                        <a:effectLst/>
                        <a:latin typeface="Times New Roman"/>
                        <a:ea typeface="Times New Roman"/>
                      </a:endParaRPr>
                    </a:p>
                  </a:txBody>
                  <a:tcPr marL="46969" marR="46969" marT="0" marB="0" anchor="ctr"/>
                </a:tc>
              </a:tr>
              <a:tr h="505124">
                <a:tc>
                  <a:txBody>
                    <a:bodyPr/>
                    <a:lstStyle/>
                    <a:p>
                      <a:pPr marL="342900" lvl="0" indent="-342900" algn="just">
                        <a:spcAft>
                          <a:spcPts val="0"/>
                        </a:spcAft>
                        <a:buFont typeface="+mj-lt"/>
                        <a:buAutoNum type="arabicPeriod"/>
                      </a:pPr>
                      <a:r>
                        <a:rPr lang="uk-UA" sz="1400" b="1">
                          <a:effectLst/>
                        </a:rPr>
                        <a:t> </a:t>
                      </a:r>
                      <a:endParaRPr lang="ru-RU" sz="1100" b="1">
                        <a:effectLst/>
                        <a:latin typeface="Times New Roman"/>
                        <a:ea typeface="Times New Roman"/>
                      </a:endParaRPr>
                    </a:p>
                  </a:txBody>
                  <a:tcPr marL="46969" marR="46969" marT="0" marB="0"/>
                </a:tc>
                <a:tc>
                  <a:txBody>
                    <a:bodyPr/>
                    <a:lstStyle/>
                    <a:p>
                      <a:pPr algn="just">
                        <a:spcAft>
                          <a:spcPts val="0"/>
                        </a:spcAft>
                      </a:pPr>
                      <a:r>
                        <a:rPr lang="uk-UA" sz="1100" b="1">
                          <a:effectLst/>
                        </a:rPr>
                        <a:t>Ізюмська загальноосвітня школа I-III ступенів № 4 Ізюмської міської ради Харківської області</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18</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139,41</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-3,35</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0,08</a:t>
                      </a:r>
                      <a:endParaRPr lang="ru-RU" sz="1100" b="1">
                        <a:effectLst/>
                        <a:latin typeface="Times New Roman"/>
                        <a:ea typeface="Times New Roman"/>
                      </a:endParaRPr>
                    </a:p>
                  </a:txBody>
                  <a:tcPr marL="46969" marR="46969" marT="0" marB="0" anchor="ctr"/>
                </a:tc>
                <a:tc>
                  <a:txBody>
                    <a:bodyPr/>
                    <a:lstStyle/>
                    <a:p>
                      <a:pPr algn="ctr">
                        <a:spcAft>
                          <a:spcPts val="0"/>
                        </a:spcAft>
                      </a:pPr>
                      <a:r>
                        <a:rPr lang="uk-UA" sz="1100" b="1">
                          <a:effectLst/>
                        </a:rPr>
                        <a:t>1</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5,56</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dirty="0">
                          <a:effectLst/>
                        </a:rPr>
                        <a:t>-3,29</a:t>
                      </a:r>
                      <a:endParaRPr lang="ru-RU" sz="1100" b="1" dirty="0">
                        <a:effectLst/>
                        <a:latin typeface="Times New Roman"/>
                        <a:ea typeface="Times New Roman"/>
                      </a:endParaRPr>
                    </a:p>
                  </a:txBody>
                  <a:tcPr marL="46969" marR="46969" marT="0" marB="0" anchor="ctr"/>
                </a:tc>
                <a:tc>
                  <a:txBody>
                    <a:bodyPr/>
                    <a:lstStyle/>
                    <a:p>
                      <a:pPr algn="ctr">
                        <a:spcAft>
                          <a:spcPts val="0"/>
                        </a:spcAft>
                      </a:pPr>
                      <a:r>
                        <a:rPr lang="ru-RU" sz="1100" b="1">
                          <a:effectLst/>
                        </a:rPr>
                        <a:t>5,56</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4</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22,22</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2,75</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2,22</a:t>
                      </a:r>
                      <a:endParaRPr lang="ru-RU" sz="1100" b="1">
                        <a:effectLst/>
                        <a:latin typeface="Times New Roman"/>
                        <a:ea typeface="Times New Roman"/>
                      </a:endParaRPr>
                    </a:p>
                  </a:txBody>
                  <a:tcPr marL="46969" marR="46969" marT="0" marB="0" anchor="ctr"/>
                </a:tc>
              </a:tr>
              <a:tr h="505124">
                <a:tc>
                  <a:txBody>
                    <a:bodyPr/>
                    <a:lstStyle/>
                    <a:p>
                      <a:pPr marL="342900" lvl="0" indent="-342900" algn="just">
                        <a:spcAft>
                          <a:spcPts val="0"/>
                        </a:spcAft>
                        <a:buFont typeface="+mj-lt"/>
                        <a:buAutoNum type="arabicPeriod"/>
                      </a:pPr>
                      <a:r>
                        <a:rPr lang="uk-UA" sz="1400" b="1">
                          <a:effectLst/>
                        </a:rPr>
                        <a:t> </a:t>
                      </a:r>
                      <a:endParaRPr lang="ru-RU" sz="1100" b="1">
                        <a:effectLst/>
                        <a:latin typeface="Times New Roman"/>
                        <a:ea typeface="Times New Roman"/>
                      </a:endParaRPr>
                    </a:p>
                  </a:txBody>
                  <a:tcPr marL="46969" marR="46969" marT="0" marB="0"/>
                </a:tc>
                <a:tc>
                  <a:txBody>
                    <a:bodyPr/>
                    <a:lstStyle/>
                    <a:p>
                      <a:pPr algn="just">
                        <a:spcAft>
                          <a:spcPts val="0"/>
                        </a:spcAft>
                      </a:pPr>
                      <a:r>
                        <a:rPr lang="uk-UA" sz="1100" b="1">
                          <a:effectLst/>
                        </a:rPr>
                        <a:t>Ізюмська загальноосвітня школа I-III ступенів № 5 Ізюмської міської ради Харківської області</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10</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147,78</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5,02</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14,44</a:t>
                      </a:r>
                      <a:endParaRPr lang="ru-RU" sz="1100" b="1">
                        <a:effectLst/>
                        <a:latin typeface="Times New Roman"/>
                        <a:ea typeface="Times New Roman"/>
                      </a:endParaRPr>
                    </a:p>
                  </a:txBody>
                  <a:tcPr marL="46969" marR="46969" marT="0" marB="0" anchor="ctr"/>
                </a:tc>
                <a:tc>
                  <a:txBody>
                    <a:bodyPr/>
                    <a:lstStyle/>
                    <a:p>
                      <a:pPr algn="ctr">
                        <a:spcAft>
                          <a:spcPts val="0"/>
                        </a:spcAft>
                      </a:pPr>
                      <a:r>
                        <a:rPr lang="uk-UA" sz="1100" b="1">
                          <a:effectLst/>
                        </a:rPr>
                        <a:t>1</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10,00</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1,15</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-23,33</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2</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20,00</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0,53</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8,89</a:t>
                      </a:r>
                      <a:endParaRPr lang="ru-RU" sz="1100" b="1">
                        <a:effectLst/>
                        <a:latin typeface="Times New Roman"/>
                        <a:ea typeface="Times New Roman"/>
                      </a:endParaRPr>
                    </a:p>
                  </a:txBody>
                  <a:tcPr marL="46969" marR="46969" marT="0" marB="0" anchor="ctr"/>
                </a:tc>
              </a:tr>
              <a:tr h="505124">
                <a:tc>
                  <a:txBody>
                    <a:bodyPr/>
                    <a:lstStyle/>
                    <a:p>
                      <a:pPr marL="342900" lvl="0" indent="-342900" algn="just">
                        <a:spcAft>
                          <a:spcPts val="0"/>
                        </a:spcAft>
                        <a:buFont typeface="+mj-lt"/>
                        <a:buAutoNum type="arabicPeriod"/>
                      </a:pPr>
                      <a:r>
                        <a:rPr lang="uk-UA" sz="1400" b="1">
                          <a:effectLst/>
                        </a:rPr>
                        <a:t> </a:t>
                      </a:r>
                      <a:endParaRPr lang="ru-RU" sz="1100" b="1">
                        <a:effectLst/>
                        <a:latin typeface="Times New Roman"/>
                        <a:ea typeface="Times New Roman"/>
                      </a:endParaRPr>
                    </a:p>
                  </a:txBody>
                  <a:tcPr marL="46969" marR="46969" marT="0" marB="0"/>
                </a:tc>
                <a:tc>
                  <a:txBody>
                    <a:bodyPr/>
                    <a:lstStyle/>
                    <a:p>
                      <a:pPr algn="just">
                        <a:spcAft>
                          <a:spcPts val="0"/>
                        </a:spcAft>
                      </a:pPr>
                      <a:r>
                        <a:rPr lang="uk-UA" sz="1100" b="1">
                          <a:effectLst/>
                        </a:rPr>
                        <a:t>Ізюмська загальноосвітня школа I-III ступенів № 6 Ізюмської міської ради Харківської області</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12</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146,67</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3,91</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-0,26</a:t>
                      </a:r>
                      <a:endParaRPr lang="ru-RU" sz="1100" b="1">
                        <a:effectLst/>
                        <a:latin typeface="Times New Roman"/>
                        <a:ea typeface="Times New Roman"/>
                      </a:endParaRPr>
                    </a:p>
                  </a:txBody>
                  <a:tcPr marL="46969" marR="46969" marT="0" marB="0" anchor="ctr"/>
                </a:tc>
                <a:tc>
                  <a:txBody>
                    <a:bodyPr/>
                    <a:lstStyle/>
                    <a:p>
                      <a:pPr algn="ctr">
                        <a:spcAft>
                          <a:spcPts val="0"/>
                        </a:spcAft>
                      </a:pPr>
                      <a:r>
                        <a:rPr lang="uk-UA" sz="1100" b="1">
                          <a:effectLst/>
                        </a:rPr>
                        <a:t>0</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0,00</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-8,85</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-23,53</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3</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25,00</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5,53</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7,35</a:t>
                      </a:r>
                      <a:endParaRPr lang="ru-RU" sz="1100" b="1">
                        <a:effectLst/>
                        <a:latin typeface="Times New Roman"/>
                        <a:ea typeface="Times New Roman"/>
                      </a:endParaRPr>
                    </a:p>
                  </a:txBody>
                  <a:tcPr marL="46969" marR="46969" marT="0" marB="0" anchor="ctr"/>
                </a:tc>
              </a:tr>
              <a:tr h="505124">
                <a:tc>
                  <a:txBody>
                    <a:bodyPr/>
                    <a:lstStyle/>
                    <a:p>
                      <a:pPr marL="342900" lvl="0" indent="-342900" algn="just">
                        <a:spcAft>
                          <a:spcPts val="0"/>
                        </a:spcAft>
                        <a:buFont typeface="+mj-lt"/>
                        <a:buAutoNum type="arabicPeriod"/>
                      </a:pPr>
                      <a:r>
                        <a:rPr lang="uk-UA" sz="1400" b="1">
                          <a:effectLst/>
                        </a:rPr>
                        <a:t> </a:t>
                      </a:r>
                      <a:endParaRPr lang="ru-RU" sz="1100" b="1">
                        <a:effectLst/>
                        <a:latin typeface="Times New Roman"/>
                        <a:ea typeface="Times New Roman"/>
                      </a:endParaRPr>
                    </a:p>
                  </a:txBody>
                  <a:tcPr marL="46969" marR="46969" marT="0" marB="0"/>
                </a:tc>
                <a:tc>
                  <a:txBody>
                    <a:bodyPr/>
                    <a:lstStyle/>
                    <a:p>
                      <a:pPr algn="just">
                        <a:spcAft>
                          <a:spcPts val="0"/>
                        </a:spcAft>
                      </a:pPr>
                      <a:r>
                        <a:rPr lang="uk-UA" sz="1100" b="1">
                          <a:effectLst/>
                        </a:rPr>
                        <a:t>Ізюмська загальноосвітня школа I-III ступенів № 10 Ізюмської міської ради Харківської області</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11</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132,00</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-10,76</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-48,00</a:t>
                      </a:r>
                      <a:endParaRPr lang="ru-RU" sz="1100" b="1">
                        <a:effectLst/>
                        <a:latin typeface="Times New Roman"/>
                        <a:ea typeface="Times New Roman"/>
                      </a:endParaRPr>
                    </a:p>
                  </a:txBody>
                  <a:tcPr marL="46969" marR="46969" marT="0" marB="0" anchor="ctr"/>
                </a:tc>
                <a:tc>
                  <a:txBody>
                    <a:bodyPr/>
                    <a:lstStyle/>
                    <a:p>
                      <a:pPr algn="ctr">
                        <a:spcAft>
                          <a:spcPts val="0"/>
                        </a:spcAft>
                      </a:pPr>
                      <a:r>
                        <a:rPr lang="uk-UA" sz="1100" b="1">
                          <a:effectLst/>
                        </a:rPr>
                        <a:t>1</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9,09</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0,24</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-10,91</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9,09</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-10,38</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dirty="0">
                          <a:effectLst/>
                        </a:rPr>
                        <a:t>-70,91</a:t>
                      </a:r>
                      <a:endParaRPr lang="ru-RU" sz="1100" b="1" dirty="0">
                        <a:effectLst/>
                        <a:latin typeface="Times New Roman"/>
                        <a:ea typeface="Times New Roman"/>
                      </a:endParaRPr>
                    </a:p>
                  </a:txBody>
                  <a:tcPr marL="46969" marR="46969" marT="0" marB="0" anchor="ctr"/>
                </a:tc>
              </a:tr>
              <a:tr h="505124">
                <a:tc>
                  <a:txBody>
                    <a:bodyPr/>
                    <a:lstStyle/>
                    <a:p>
                      <a:pPr marL="342900" lvl="0" indent="-342900" algn="just">
                        <a:spcAft>
                          <a:spcPts val="0"/>
                        </a:spcAft>
                        <a:buFont typeface="+mj-lt"/>
                        <a:buAutoNum type="arabicPeriod"/>
                      </a:pPr>
                      <a:r>
                        <a:rPr lang="uk-UA" sz="1400" b="1">
                          <a:effectLst/>
                        </a:rPr>
                        <a:t> </a:t>
                      </a:r>
                      <a:endParaRPr lang="ru-RU" sz="1100" b="1">
                        <a:effectLst/>
                        <a:latin typeface="Times New Roman"/>
                        <a:ea typeface="Times New Roman"/>
                      </a:endParaRPr>
                    </a:p>
                  </a:txBody>
                  <a:tcPr marL="46969" marR="46969" marT="0" marB="0"/>
                </a:tc>
                <a:tc>
                  <a:txBody>
                    <a:bodyPr/>
                    <a:lstStyle/>
                    <a:p>
                      <a:pPr algn="just">
                        <a:spcAft>
                          <a:spcPts val="0"/>
                        </a:spcAft>
                      </a:pPr>
                      <a:r>
                        <a:rPr lang="uk-UA" sz="1100" b="1">
                          <a:effectLst/>
                        </a:rPr>
                        <a:t>Ізюмська загальноосвітня школа I-III ступенів № 12 Ізюмської міської ради Харківської області</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22</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137,06</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-5,70</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11,06</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5</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22,73</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13,88</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22,73</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4,55</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-14,92</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0,55</a:t>
                      </a:r>
                      <a:endParaRPr lang="ru-RU" sz="1100" b="1">
                        <a:effectLst/>
                        <a:latin typeface="Times New Roman"/>
                        <a:ea typeface="Times New Roman"/>
                      </a:endParaRPr>
                    </a:p>
                  </a:txBody>
                  <a:tcPr marL="46969" marR="46969" marT="0" marB="0" anchor="ctr"/>
                </a:tc>
              </a:tr>
              <a:tr h="214295">
                <a:tc>
                  <a:txBody>
                    <a:bodyPr/>
                    <a:lstStyle/>
                    <a:p>
                      <a:pPr marL="342900" lvl="0" indent="-342900" algn="just">
                        <a:spcAft>
                          <a:spcPts val="0"/>
                        </a:spcAft>
                        <a:buFont typeface="+mj-lt"/>
                        <a:buAutoNum type="arabicPeriod"/>
                      </a:pPr>
                      <a:r>
                        <a:rPr lang="uk-UA" sz="1400" b="1">
                          <a:effectLst/>
                        </a:rPr>
                        <a:t> </a:t>
                      </a:r>
                      <a:endParaRPr lang="ru-RU" sz="1100" b="1">
                        <a:effectLst/>
                        <a:latin typeface="Times New Roman"/>
                        <a:ea typeface="Times New Roman"/>
                      </a:endParaRPr>
                    </a:p>
                  </a:txBody>
                  <a:tcPr marL="46969" marR="46969" marT="0" marB="0"/>
                </a:tc>
                <a:tc>
                  <a:txBody>
                    <a:bodyPr/>
                    <a:lstStyle/>
                    <a:p>
                      <a:pPr algn="just">
                        <a:spcAft>
                          <a:spcPts val="0"/>
                        </a:spcAft>
                      </a:pPr>
                      <a:r>
                        <a:rPr lang="uk-UA" sz="1100" b="1">
                          <a:effectLst/>
                        </a:rPr>
                        <a:t> </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113</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142,76</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 </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0,86</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10</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8,85</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 </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 </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22</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19,47</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a:effectLst/>
                        </a:rPr>
                        <a:t> </a:t>
                      </a:r>
                      <a:endParaRPr lang="ru-RU" sz="1100" b="1">
                        <a:effectLst/>
                        <a:latin typeface="Times New Roman"/>
                        <a:ea typeface="Times New Roman"/>
                      </a:endParaRPr>
                    </a:p>
                  </a:txBody>
                  <a:tcPr marL="46969" marR="46969" marT="0" marB="0" anchor="ctr"/>
                </a:tc>
                <a:tc>
                  <a:txBody>
                    <a:bodyPr/>
                    <a:lstStyle/>
                    <a:p>
                      <a:pPr algn="ctr">
                        <a:spcAft>
                          <a:spcPts val="0"/>
                        </a:spcAft>
                      </a:pPr>
                      <a:r>
                        <a:rPr lang="ru-RU" sz="1100" b="1" dirty="0">
                          <a:effectLst/>
                        </a:rPr>
                        <a:t> </a:t>
                      </a:r>
                      <a:endParaRPr lang="ru-RU" sz="1100" b="1" dirty="0">
                        <a:effectLst/>
                        <a:latin typeface="Times New Roman"/>
                        <a:ea typeface="Times New Roman"/>
                      </a:endParaRPr>
                    </a:p>
                  </a:txBody>
                  <a:tcPr marL="46969" marR="46969" marT="0" marB="0" anchor="ctr"/>
                </a:tc>
              </a:tr>
            </a:tbl>
          </a:graphicData>
        </a:graphic>
      </p:graphicFrame>
      <p:sp>
        <p:nvSpPr>
          <p:cNvPr id="5" name="Заголовок 1"/>
          <p:cNvSpPr>
            <a:spLocks noGrp="1"/>
          </p:cNvSpPr>
          <p:nvPr>
            <p:ph type="title"/>
          </p:nvPr>
        </p:nvSpPr>
        <p:spPr>
          <a:xfrm>
            <a:off x="467544" y="18159"/>
            <a:ext cx="8229600" cy="706090"/>
          </a:xfrm>
        </p:spPr>
        <p:txBody>
          <a:bodyPr>
            <a:normAutofit fontScale="90000"/>
          </a:bodyPr>
          <a:lstStyle/>
          <a:p>
            <a:r>
              <a:rPr lang="uk-UA" sz="2800" b="1" dirty="0"/>
              <a:t>Результати ЗНО-2018 </a:t>
            </a:r>
            <a:r>
              <a:rPr lang="uk-UA" sz="2800" b="1" dirty="0" smtClean="0"/>
              <a:t> з математики </a:t>
            </a:r>
            <a:r>
              <a:rPr lang="uk-UA" sz="2800" b="1" dirty="0"/>
              <a:t>по ЗЗСО </a:t>
            </a:r>
            <a:r>
              <a:rPr lang="uk-UA" sz="2800" b="1" dirty="0" smtClean="0"/>
              <a:t>м</a:t>
            </a:r>
            <a:r>
              <a:rPr lang="uk-UA" sz="2800" b="1" dirty="0"/>
              <a:t>. Ізюм</a:t>
            </a:r>
            <a:endParaRPr lang="ru-RU" sz="2800" dirty="0">
              <a:solidFill>
                <a:srgbClr val="00206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162"/>
            <a:ext cx="8229600" cy="1143000"/>
          </a:xfrm>
        </p:spPr>
        <p:txBody>
          <a:bodyPr>
            <a:normAutofit fontScale="90000"/>
          </a:bodyPr>
          <a:lstStyle/>
          <a:p>
            <a:r>
              <a:rPr lang="uk-UA" b="1" dirty="0">
                <a:solidFill>
                  <a:srgbClr val="002060"/>
                </a:solidFill>
                <a:latin typeface="Times New Roman" pitchFamily="18" charset="0"/>
                <a:cs typeface="Times New Roman" pitchFamily="18" charset="0"/>
              </a:rPr>
              <a:t>Зовнішнє незалежне </a:t>
            </a:r>
            <a:r>
              <a:rPr lang="uk-UA" b="1" dirty="0" smtClean="0">
                <a:solidFill>
                  <a:srgbClr val="002060"/>
                </a:solidFill>
                <a:latin typeface="Times New Roman" pitchFamily="18" charset="0"/>
                <a:cs typeface="Times New Roman" pitchFamily="18" charset="0"/>
              </a:rPr>
              <a:t>оцінювання з математики</a:t>
            </a:r>
            <a:endParaRPr lang="ru-RU" dirty="0"/>
          </a:p>
        </p:txBody>
      </p:sp>
      <p:sp>
        <p:nvSpPr>
          <p:cNvPr id="3" name="Объект 2"/>
          <p:cNvSpPr>
            <a:spLocks noGrp="1"/>
          </p:cNvSpPr>
          <p:nvPr>
            <p:ph idx="1"/>
          </p:nvPr>
        </p:nvSpPr>
        <p:spPr>
          <a:xfrm>
            <a:off x="251520" y="1124744"/>
            <a:ext cx="8712968" cy="5544616"/>
          </a:xfrm>
        </p:spPr>
        <p:txBody>
          <a:bodyPr>
            <a:noAutofit/>
          </a:bodyPr>
          <a:lstStyle/>
          <a:p>
            <a:pPr algn="just"/>
            <a:r>
              <a:rPr lang="uk-UA" sz="1300" b="1" dirty="0" smtClean="0">
                <a:latin typeface="Times New Roman" pitchFamily="18" charset="0"/>
                <a:cs typeface="Times New Roman" pitchFamily="18" charset="0"/>
              </a:rPr>
              <a:t>Результати</a:t>
            </a:r>
            <a:r>
              <a:rPr lang="uk-UA" sz="1300" b="1" dirty="0">
                <a:latin typeface="Times New Roman" pitchFamily="18" charset="0"/>
                <a:cs typeface="Times New Roman" pitchFamily="18" charset="0"/>
              </a:rPr>
              <a:t>, нижчі </a:t>
            </a:r>
            <a:r>
              <a:rPr lang="uk-UA" sz="1300" b="1" u="sng" dirty="0">
                <a:latin typeface="Times New Roman" pitchFamily="18" charset="0"/>
                <a:cs typeface="Times New Roman" pitchFamily="18" charset="0"/>
              </a:rPr>
              <a:t>за середні </a:t>
            </a:r>
            <a:r>
              <a:rPr lang="uk-UA" sz="1300" b="1" u="sng" dirty="0" smtClean="0">
                <a:latin typeface="Times New Roman" pitchFamily="18" charset="0"/>
                <a:cs typeface="Times New Roman" pitchFamily="18" charset="0"/>
              </a:rPr>
              <a:t>по </a:t>
            </a:r>
            <a:r>
              <a:rPr lang="uk-UA" sz="1300" b="1" u="sng" dirty="0">
                <a:latin typeface="Times New Roman" pitchFamily="18" charset="0"/>
                <a:cs typeface="Times New Roman" pitchFamily="18" charset="0"/>
              </a:rPr>
              <a:t>місту</a:t>
            </a:r>
            <a:r>
              <a:rPr lang="uk-UA" sz="1300" b="1" dirty="0">
                <a:latin typeface="Times New Roman" pitchFamily="18" charset="0"/>
                <a:cs typeface="Times New Roman" pitchFamily="18" charset="0"/>
              </a:rPr>
              <a:t>, мають такі ЗЗСО:</a:t>
            </a:r>
            <a:endParaRPr lang="ru-RU" sz="1300" b="1" dirty="0">
              <a:latin typeface="Times New Roman" pitchFamily="18" charset="0"/>
              <a:cs typeface="Times New Roman" pitchFamily="18" charset="0"/>
            </a:endParaRPr>
          </a:p>
          <a:p>
            <a:pPr algn="just"/>
            <a:r>
              <a:rPr lang="uk-UA" sz="1300" b="1" dirty="0">
                <a:latin typeface="Times New Roman" pitchFamily="18" charset="0"/>
                <a:cs typeface="Times New Roman" pitchFamily="18" charset="0"/>
              </a:rPr>
              <a:t>Ізюмська гімназія № 3 Ізюмської міської ради Харківської області (за середнім балом, відсотком учнів, які не подолали поріг «склав/не склав», отримали від 160 балів і більше), </a:t>
            </a:r>
            <a:endParaRPr lang="ru-RU" sz="1300" b="1" dirty="0">
              <a:latin typeface="Times New Roman" pitchFamily="18" charset="0"/>
              <a:cs typeface="Times New Roman" pitchFamily="18" charset="0"/>
            </a:endParaRPr>
          </a:p>
          <a:p>
            <a:pPr algn="just"/>
            <a:r>
              <a:rPr lang="uk-UA" sz="1300" b="1" dirty="0">
                <a:latin typeface="Times New Roman" pitchFamily="18" charset="0"/>
                <a:cs typeface="Times New Roman" pitchFamily="18" charset="0"/>
              </a:rPr>
              <a:t>Ізюмська загальноосвітня школа I-III ступенів № 2 Ізюмської міської ради Харківської області (за середнім балом),</a:t>
            </a:r>
            <a:endParaRPr lang="ru-RU" sz="1300" b="1" dirty="0">
              <a:latin typeface="Times New Roman" pitchFamily="18" charset="0"/>
              <a:cs typeface="Times New Roman" pitchFamily="18" charset="0"/>
            </a:endParaRPr>
          </a:p>
          <a:p>
            <a:pPr algn="just"/>
            <a:r>
              <a:rPr lang="uk-UA" sz="1300" b="1" dirty="0">
                <a:latin typeface="Times New Roman" pitchFamily="18" charset="0"/>
                <a:cs typeface="Times New Roman" pitchFamily="18" charset="0"/>
              </a:rPr>
              <a:t>Ізюмська загальноосвітня школа I-III ступенів №4 Ізюмської міської ради Харківської області (за середнім балом),</a:t>
            </a:r>
            <a:endParaRPr lang="ru-RU" sz="1300" b="1" dirty="0">
              <a:latin typeface="Times New Roman" pitchFamily="18" charset="0"/>
              <a:cs typeface="Times New Roman" pitchFamily="18" charset="0"/>
            </a:endParaRPr>
          </a:p>
          <a:p>
            <a:pPr algn="just"/>
            <a:r>
              <a:rPr lang="uk-UA" sz="1300" b="1" dirty="0">
                <a:latin typeface="Times New Roman" pitchFamily="18" charset="0"/>
                <a:cs typeface="Times New Roman" pitchFamily="18" charset="0"/>
              </a:rPr>
              <a:t>Ізюмська загальноосвітня школа I-III ступенів № 5 Ізюмської міської ради Харківської області (відсотком учнів, які </a:t>
            </a:r>
            <a:r>
              <a:rPr lang="uk-UA" sz="1300" b="1" u="sng" dirty="0">
                <a:latin typeface="Times New Roman" pitchFamily="18" charset="0"/>
                <a:cs typeface="Times New Roman" pitchFamily="18" charset="0"/>
              </a:rPr>
              <a:t>не </a:t>
            </a:r>
            <a:r>
              <a:rPr lang="uk-UA" sz="1300" b="1" dirty="0">
                <a:latin typeface="Times New Roman" pitchFamily="18" charset="0"/>
                <a:cs typeface="Times New Roman" pitchFamily="18" charset="0"/>
              </a:rPr>
              <a:t>подолали поріг «склав/не склав»),</a:t>
            </a:r>
            <a:endParaRPr lang="ru-RU" sz="1300" b="1" dirty="0">
              <a:latin typeface="Times New Roman" pitchFamily="18" charset="0"/>
              <a:cs typeface="Times New Roman" pitchFamily="18" charset="0"/>
            </a:endParaRPr>
          </a:p>
          <a:p>
            <a:pPr algn="just"/>
            <a:r>
              <a:rPr lang="uk-UA" sz="1300" b="1" dirty="0">
                <a:latin typeface="Times New Roman" pitchFamily="18" charset="0"/>
                <a:cs typeface="Times New Roman" pitchFamily="18" charset="0"/>
              </a:rPr>
              <a:t>Ізюмська загальноосвітня школа I-III ступенів № 10 Ізюмської міської ради Харківської області (за середнім балом, за відсотком учнів, які не подолали поріг «склав/не склав», отримали від 160 балів і більше), </a:t>
            </a:r>
            <a:endParaRPr lang="ru-RU" sz="1300" b="1" dirty="0">
              <a:latin typeface="Times New Roman" pitchFamily="18" charset="0"/>
              <a:cs typeface="Times New Roman" pitchFamily="18" charset="0"/>
            </a:endParaRPr>
          </a:p>
          <a:p>
            <a:pPr algn="just"/>
            <a:r>
              <a:rPr lang="uk-UA" sz="1300" b="1" dirty="0">
                <a:latin typeface="Times New Roman" pitchFamily="18" charset="0"/>
                <a:cs typeface="Times New Roman" pitchFamily="18" charset="0"/>
              </a:rPr>
              <a:t>Ізюмська загальноосвітня школа I-III ступенів № 12 Ізюмської міської ради Харківської області (за </a:t>
            </a:r>
            <a:r>
              <a:rPr lang="uk-UA" sz="1300" b="1" u="sng" dirty="0">
                <a:latin typeface="Times New Roman" pitchFamily="18" charset="0"/>
                <a:cs typeface="Times New Roman" pitchFamily="18" charset="0"/>
              </a:rPr>
              <a:t>середнім балом</a:t>
            </a:r>
            <a:r>
              <a:rPr lang="uk-UA" sz="1300" b="1" dirty="0">
                <a:latin typeface="Times New Roman" pitchFamily="18" charset="0"/>
                <a:cs typeface="Times New Roman" pitchFamily="18" charset="0"/>
              </a:rPr>
              <a:t>, відсотком учнів, які  </a:t>
            </a:r>
            <a:r>
              <a:rPr lang="uk-UA" sz="1300" b="1" u="sng" dirty="0">
                <a:latin typeface="Times New Roman" pitchFamily="18" charset="0"/>
                <a:cs typeface="Times New Roman" pitchFamily="18" charset="0"/>
              </a:rPr>
              <a:t>не </a:t>
            </a:r>
            <a:r>
              <a:rPr lang="uk-UA" sz="1300" b="1" dirty="0">
                <a:latin typeface="Times New Roman" pitchFamily="18" charset="0"/>
                <a:cs typeface="Times New Roman" pitchFamily="18" charset="0"/>
              </a:rPr>
              <a:t>подолали поріг «склав/не склав», </a:t>
            </a:r>
            <a:r>
              <a:rPr lang="uk-UA" sz="1300" b="1" u="sng" dirty="0">
                <a:latin typeface="Times New Roman" pitchFamily="18" charset="0"/>
                <a:cs typeface="Times New Roman" pitchFamily="18" charset="0"/>
              </a:rPr>
              <a:t>отримали від 160 балів і більше</a:t>
            </a:r>
            <a:r>
              <a:rPr lang="uk-UA" sz="1300" b="1" dirty="0">
                <a:latin typeface="Times New Roman" pitchFamily="18" charset="0"/>
                <a:cs typeface="Times New Roman" pitchFamily="18" charset="0"/>
              </a:rPr>
              <a:t>).</a:t>
            </a:r>
            <a:endParaRPr lang="ru-RU" sz="1300" b="1" dirty="0">
              <a:latin typeface="Times New Roman" pitchFamily="18" charset="0"/>
              <a:cs typeface="Times New Roman" pitchFamily="18" charset="0"/>
            </a:endParaRPr>
          </a:p>
          <a:p>
            <a:pPr marL="0" indent="0" algn="just">
              <a:buNone/>
            </a:pPr>
            <a:r>
              <a:rPr lang="uk-UA" sz="1300" b="1" dirty="0">
                <a:latin typeface="Times New Roman" pitchFamily="18" charset="0"/>
                <a:cs typeface="Times New Roman" pitchFamily="18" charset="0"/>
              </a:rPr>
              <a:t> </a:t>
            </a:r>
            <a:endParaRPr lang="ru-RU" sz="1300" b="1" dirty="0">
              <a:latin typeface="Times New Roman" pitchFamily="18" charset="0"/>
              <a:cs typeface="Times New Roman" pitchFamily="18" charset="0"/>
            </a:endParaRPr>
          </a:p>
          <a:p>
            <a:pPr algn="just"/>
            <a:r>
              <a:rPr lang="uk-UA" sz="1300" b="1" dirty="0">
                <a:latin typeface="Times New Roman" pitchFamily="18" charset="0"/>
                <a:cs typeface="Times New Roman" pitchFamily="18" charset="0"/>
              </a:rPr>
              <a:t>Порівняно з 2017 роком негативну динаміку мають ЗЗСО:</a:t>
            </a:r>
            <a:endParaRPr lang="ru-RU" sz="1300" b="1" dirty="0">
              <a:latin typeface="Times New Roman" pitchFamily="18" charset="0"/>
              <a:cs typeface="Times New Roman" pitchFamily="18" charset="0"/>
            </a:endParaRPr>
          </a:p>
          <a:p>
            <a:pPr algn="just"/>
            <a:r>
              <a:rPr lang="uk-UA" sz="1300" b="1" dirty="0">
                <a:latin typeface="Times New Roman" pitchFamily="18" charset="0"/>
                <a:cs typeface="Times New Roman" pitchFamily="18" charset="0"/>
              </a:rPr>
              <a:t>Ізюмська гімназія № 3 Ізюмської міської ради Харківської області (відсотком учнів, які </a:t>
            </a:r>
            <a:r>
              <a:rPr lang="uk-UA" sz="1300" b="1" u="sng" dirty="0">
                <a:latin typeface="Times New Roman" pitchFamily="18" charset="0"/>
                <a:cs typeface="Times New Roman" pitchFamily="18" charset="0"/>
              </a:rPr>
              <a:t>не </a:t>
            </a:r>
            <a:r>
              <a:rPr lang="uk-UA" sz="1300" b="1" dirty="0">
                <a:latin typeface="Times New Roman" pitchFamily="18" charset="0"/>
                <a:cs typeface="Times New Roman" pitchFamily="18" charset="0"/>
              </a:rPr>
              <a:t>подолали поріг «склав/не склав», </a:t>
            </a:r>
            <a:r>
              <a:rPr lang="uk-UA" sz="1300" b="1" u="sng" dirty="0">
                <a:latin typeface="Times New Roman" pitchFamily="18" charset="0"/>
                <a:cs typeface="Times New Roman" pitchFamily="18" charset="0"/>
              </a:rPr>
              <a:t> отримали від 160 балів і більше</a:t>
            </a:r>
            <a:r>
              <a:rPr lang="uk-UA" sz="1300" b="1" dirty="0">
                <a:latin typeface="Times New Roman" pitchFamily="18" charset="0"/>
                <a:cs typeface="Times New Roman" pitchFamily="18" charset="0"/>
              </a:rPr>
              <a:t>),</a:t>
            </a:r>
            <a:endParaRPr lang="ru-RU" sz="1300" b="1" dirty="0">
              <a:latin typeface="Times New Roman" pitchFamily="18" charset="0"/>
              <a:cs typeface="Times New Roman" pitchFamily="18" charset="0"/>
            </a:endParaRPr>
          </a:p>
          <a:p>
            <a:pPr algn="just"/>
            <a:r>
              <a:rPr lang="uk-UA" sz="1300" b="1" dirty="0">
                <a:latin typeface="Times New Roman" pitchFamily="18" charset="0"/>
                <a:cs typeface="Times New Roman" pitchFamily="18" charset="0"/>
              </a:rPr>
              <a:t>Ізюмська загальноосвітня школа I-III ступенів № 4 Ізюмської міської ради Харківської області (відсотком учнів, які </a:t>
            </a:r>
            <a:r>
              <a:rPr lang="uk-UA" sz="1300" b="1" u="sng" dirty="0">
                <a:latin typeface="Times New Roman" pitchFamily="18" charset="0"/>
                <a:cs typeface="Times New Roman" pitchFamily="18" charset="0"/>
              </a:rPr>
              <a:t>не подолали поріг «склав/не склав»</a:t>
            </a:r>
            <a:r>
              <a:rPr lang="uk-UA" sz="1300" b="1" dirty="0">
                <a:latin typeface="Times New Roman" pitchFamily="18" charset="0"/>
                <a:cs typeface="Times New Roman" pitchFamily="18" charset="0"/>
              </a:rPr>
              <a:t>),</a:t>
            </a:r>
            <a:endParaRPr lang="ru-RU" sz="1300" b="1" dirty="0">
              <a:latin typeface="Times New Roman" pitchFamily="18" charset="0"/>
              <a:cs typeface="Times New Roman" pitchFamily="18" charset="0"/>
            </a:endParaRPr>
          </a:p>
          <a:p>
            <a:pPr algn="just"/>
            <a:r>
              <a:rPr lang="uk-UA" sz="1300" b="1" dirty="0">
                <a:latin typeface="Times New Roman" pitchFamily="18" charset="0"/>
                <a:cs typeface="Times New Roman" pitchFamily="18" charset="0"/>
              </a:rPr>
              <a:t>Ізюмська загальноосвітня школа I-III ступенів № 6 Ізюмської міської ради Харківської області (за </a:t>
            </a:r>
            <a:r>
              <a:rPr lang="uk-UA" sz="1300" b="1" u="sng" dirty="0">
                <a:latin typeface="Times New Roman" pitchFamily="18" charset="0"/>
                <a:cs typeface="Times New Roman" pitchFamily="18" charset="0"/>
              </a:rPr>
              <a:t>середнім балом</a:t>
            </a:r>
            <a:r>
              <a:rPr lang="uk-UA" sz="1300" b="1" dirty="0">
                <a:latin typeface="Times New Roman" pitchFamily="18" charset="0"/>
                <a:cs typeface="Times New Roman" pitchFamily="18" charset="0"/>
              </a:rPr>
              <a:t>), </a:t>
            </a:r>
            <a:endParaRPr lang="ru-RU" sz="1300" b="1" dirty="0">
              <a:latin typeface="Times New Roman" pitchFamily="18" charset="0"/>
              <a:cs typeface="Times New Roman" pitchFamily="18" charset="0"/>
            </a:endParaRPr>
          </a:p>
          <a:p>
            <a:pPr algn="just"/>
            <a:r>
              <a:rPr lang="uk-UA" sz="1300" b="1" dirty="0">
                <a:latin typeface="Times New Roman" pitchFamily="18" charset="0"/>
                <a:cs typeface="Times New Roman" pitchFamily="18" charset="0"/>
              </a:rPr>
              <a:t>Ізюмська загальноосвітня школа I-III ступенів № 10 Ізюмської міської ради Харківської області (за </a:t>
            </a:r>
            <a:r>
              <a:rPr lang="uk-UA" sz="1300" b="1" u="sng" dirty="0">
                <a:latin typeface="Times New Roman" pitchFamily="18" charset="0"/>
                <a:cs typeface="Times New Roman" pitchFamily="18" charset="0"/>
              </a:rPr>
              <a:t>середнім балом</a:t>
            </a:r>
            <a:r>
              <a:rPr lang="uk-UA" sz="1300" b="1" dirty="0">
                <a:latin typeface="Times New Roman" pitchFamily="18" charset="0"/>
                <a:cs typeface="Times New Roman" pitchFamily="18" charset="0"/>
              </a:rPr>
              <a:t>, відсотком учнів, </a:t>
            </a:r>
            <a:r>
              <a:rPr lang="uk-UA" sz="1300" b="1" u="sng" dirty="0">
                <a:latin typeface="Times New Roman" pitchFamily="18" charset="0"/>
                <a:cs typeface="Times New Roman" pitchFamily="18" charset="0"/>
              </a:rPr>
              <a:t>отримали від 160 балів і більше</a:t>
            </a:r>
            <a:r>
              <a:rPr lang="uk-UA" sz="1300" b="1" dirty="0">
                <a:latin typeface="Times New Roman" pitchFamily="18" charset="0"/>
                <a:cs typeface="Times New Roman" pitchFamily="18" charset="0"/>
              </a:rPr>
              <a:t>).</a:t>
            </a:r>
            <a:endParaRPr lang="ru-RU" sz="1300" b="1" dirty="0">
              <a:latin typeface="Times New Roman" pitchFamily="18" charset="0"/>
              <a:cs typeface="Times New Roman" pitchFamily="18" charset="0"/>
            </a:endParaRPr>
          </a:p>
          <a:p>
            <a:pPr algn="just"/>
            <a:r>
              <a:rPr lang="uk-UA" sz="1300" b="1" dirty="0">
                <a:latin typeface="Times New Roman" pitchFamily="18" charset="0"/>
                <a:cs typeface="Times New Roman" pitchFamily="18" charset="0"/>
              </a:rPr>
              <a:t>Ізюмська загальноосвітня школа I-III ступенів № 12 Ізюмської міської ради Харківської області (відсотком учнів, які </a:t>
            </a:r>
            <a:r>
              <a:rPr lang="uk-UA" sz="1300" b="1" u="sng" dirty="0">
                <a:latin typeface="Times New Roman" pitchFamily="18" charset="0"/>
                <a:cs typeface="Times New Roman" pitchFamily="18" charset="0"/>
              </a:rPr>
              <a:t>не </a:t>
            </a:r>
            <a:r>
              <a:rPr lang="uk-UA" sz="1300" b="1" dirty="0">
                <a:latin typeface="Times New Roman" pitchFamily="18" charset="0"/>
                <a:cs typeface="Times New Roman" pitchFamily="18" charset="0"/>
              </a:rPr>
              <a:t>подолали поріг «склав/не склав»).</a:t>
            </a:r>
            <a:endParaRPr lang="ru-RU" sz="1300" b="1" dirty="0">
              <a:latin typeface="Times New Roman" pitchFamily="18" charset="0"/>
              <a:cs typeface="Times New Roman" pitchFamily="18" charset="0"/>
            </a:endParaRPr>
          </a:p>
          <a:p>
            <a:pPr algn="just"/>
            <a:endParaRPr lang="ru-RU" sz="1300" b="1" dirty="0">
              <a:latin typeface="Times New Roman" pitchFamily="18" charset="0"/>
              <a:cs typeface="Times New Roman" pitchFamily="18" charset="0"/>
            </a:endParaRPr>
          </a:p>
        </p:txBody>
      </p:sp>
    </p:spTree>
    <p:extLst>
      <p:ext uri="{BB962C8B-B14F-4D97-AF65-F5344CB8AC3E}">
        <p14:creationId xmlns:p14="http://schemas.microsoft.com/office/powerpoint/2010/main" val="2327108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
            <a:ext cx="7772400" cy="785793"/>
          </a:xfrm>
        </p:spPr>
        <p:txBody>
          <a:bodyPr>
            <a:normAutofit fontScale="90000"/>
          </a:bodyPr>
          <a:lstStyle/>
          <a:p>
            <a:r>
              <a:rPr lang="uk-UA" b="1" dirty="0">
                <a:solidFill>
                  <a:srgbClr val="002060"/>
                </a:solidFill>
                <a:latin typeface="Times New Roman" pitchFamily="18" charset="0"/>
                <a:cs typeface="Times New Roman" pitchFamily="18" charset="0"/>
              </a:rPr>
              <a:t>Зовнішнє незалежне оцінювання</a:t>
            </a:r>
            <a:endParaRPr lang="ru-RU" b="1" dirty="0"/>
          </a:p>
        </p:txBody>
      </p:sp>
      <p:graphicFrame>
        <p:nvGraphicFramePr>
          <p:cNvPr id="5" name="Диаграмма 4"/>
          <p:cNvGraphicFramePr/>
          <p:nvPr>
            <p:extLst>
              <p:ext uri="{D42A27DB-BD31-4B8C-83A1-F6EECF244321}">
                <p14:modId xmlns:p14="http://schemas.microsoft.com/office/powerpoint/2010/main" val="683743560"/>
              </p:ext>
            </p:extLst>
          </p:nvPr>
        </p:nvGraphicFramePr>
        <p:xfrm>
          <a:off x="683568" y="908720"/>
          <a:ext cx="7920880" cy="55446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pic>
        <p:nvPicPr>
          <p:cNvPr id="5122" name="Диаграмма 1"/>
          <p:cNvPicPr>
            <a:picLocks noChangeArrowheads="1"/>
          </p:cNvPicPr>
          <p:nvPr/>
        </p:nvPicPr>
        <p:blipFill>
          <a:blip r:embed="rId2">
            <a:extLst>
              <a:ext uri="{28A0092B-C50C-407E-A947-70E740481C1C}">
                <a14:useLocalDpi xmlns:a14="http://schemas.microsoft.com/office/drawing/2010/main" val="0"/>
              </a:ext>
            </a:extLst>
          </a:blip>
          <a:srcRect l="-336" t="-9433" r="-11560" b="-7433"/>
          <a:stretch>
            <a:fillRect/>
          </a:stretch>
        </p:blipFill>
        <p:spPr bwMode="auto">
          <a:xfrm>
            <a:off x="539552" y="188640"/>
            <a:ext cx="8352928" cy="6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2060"/>
                </a:solidFill>
                <a:latin typeface="Times New Roman" pitchFamily="18" charset="0"/>
                <a:cs typeface="Times New Roman" pitchFamily="18" charset="0"/>
              </a:rPr>
              <a:t> Зовнішнє незалежне </a:t>
            </a:r>
            <a:r>
              <a:rPr lang="uk-UA" b="1" dirty="0" smtClean="0">
                <a:solidFill>
                  <a:srgbClr val="002060"/>
                </a:solidFill>
                <a:latin typeface="Times New Roman" pitchFamily="18" charset="0"/>
                <a:cs typeface="Times New Roman" pitchFamily="18" charset="0"/>
              </a:rPr>
              <a:t>оцінювання з математики</a:t>
            </a:r>
            <a:endParaRPr lang="ru-RU" dirty="0"/>
          </a:p>
        </p:txBody>
      </p:sp>
      <p:sp>
        <p:nvSpPr>
          <p:cNvPr id="3" name="Прямоугольник 2"/>
          <p:cNvSpPr/>
          <p:nvPr/>
        </p:nvSpPr>
        <p:spPr>
          <a:xfrm>
            <a:off x="539552" y="1916832"/>
            <a:ext cx="8064896" cy="4247317"/>
          </a:xfrm>
          <a:prstGeom prst="rect">
            <a:avLst/>
          </a:prstGeom>
        </p:spPr>
        <p:txBody>
          <a:bodyPr wrap="square">
            <a:spAutoFit/>
          </a:bodyPr>
          <a:lstStyle/>
          <a:p>
            <a:pPr algn="just"/>
            <a:r>
              <a:rPr lang="uk-UA" b="1" dirty="0" smtClean="0">
                <a:latin typeface="Times New Roman" pitchFamily="18" charset="0"/>
                <a:cs typeface="Times New Roman" pitchFamily="18" charset="0"/>
              </a:rPr>
              <a:t>Найкращу </a:t>
            </a:r>
            <a:r>
              <a:rPr lang="uk-UA" b="1" dirty="0">
                <a:latin typeface="Times New Roman" pitchFamily="18" charset="0"/>
                <a:cs typeface="Times New Roman" pitchFamily="18" charset="0"/>
              </a:rPr>
              <a:t>позитивну динаміку</a:t>
            </a:r>
            <a:r>
              <a:rPr lang="uk-UA" b="1" i="1" dirty="0">
                <a:latin typeface="Times New Roman" pitchFamily="18" charset="0"/>
                <a:cs typeface="Times New Roman" pitchFamily="18" charset="0"/>
              </a:rPr>
              <a:t> </a:t>
            </a:r>
            <a:r>
              <a:rPr lang="uk-UA" dirty="0">
                <a:latin typeface="Times New Roman" pitchFamily="18" charset="0"/>
                <a:cs typeface="Times New Roman" pitchFamily="18" charset="0"/>
              </a:rPr>
              <a:t>продемонстрували за:</a:t>
            </a:r>
            <a:endParaRPr lang="ru-RU" dirty="0">
              <a:latin typeface="Times New Roman" pitchFamily="18" charset="0"/>
              <a:cs typeface="Times New Roman" pitchFamily="18" charset="0"/>
            </a:endParaRPr>
          </a:p>
          <a:p>
            <a:pPr algn="just"/>
            <a:r>
              <a:rPr lang="uk-UA" u="sng" dirty="0">
                <a:latin typeface="Times New Roman" pitchFamily="18" charset="0"/>
                <a:cs typeface="Times New Roman" pitchFamily="18" charset="0"/>
              </a:rPr>
              <a:t>середнім балом</a:t>
            </a:r>
            <a:r>
              <a:rPr lang="uk-UA" dirty="0">
                <a:latin typeface="Times New Roman" pitchFamily="18" charset="0"/>
                <a:cs typeface="Times New Roman" pitchFamily="18" charset="0"/>
              </a:rPr>
              <a:t> – – Ізюмська загальноосвітня школа I-III ступенів № 2 Ізюмської міської ради Харківської області (141,43 бала, збільшення на 16,04 бала); </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Ізюмська загальноосвітня школа I-III ступенів № 5 Ізюмської міської ради Харківської області (147,78 бала, збільшення на 14,44 бала); </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Ізюмська загальноосвітня школа I-III ступенів № 12 Ізюмської міської ради Харківської області (137,06 бала, збільшення на 11,06 балів</a:t>
            </a:r>
            <a:r>
              <a:rPr lang="uk-UA" dirty="0" smtClean="0">
                <a:latin typeface="Times New Roman" pitchFamily="18" charset="0"/>
                <a:cs typeface="Times New Roman" pitchFamily="18" charset="0"/>
              </a:rPr>
              <a:t>),;</a:t>
            </a:r>
          </a:p>
          <a:p>
            <a:pPr algn="just"/>
            <a:r>
              <a:rPr lang="uk-UA" dirty="0" smtClean="0">
                <a:latin typeface="Times New Roman" pitchFamily="18" charset="0"/>
                <a:cs typeface="Times New Roman" pitchFamily="18" charset="0"/>
              </a:rPr>
              <a:t>Ізюмська гімназія №3 </a:t>
            </a:r>
            <a:r>
              <a:rPr lang="uk-UA" dirty="0">
                <a:latin typeface="Times New Roman" pitchFamily="18" charset="0"/>
                <a:cs typeface="Times New Roman" pitchFamily="18" charset="0"/>
              </a:rPr>
              <a:t>Ізюмської міської ради Харківської області (</a:t>
            </a:r>
            <a:r>
              <a:rPr lang="uk-UA" dirty="0" smtClean="0">
                <a:latin typeface="Times New Roman" pitchFamily="18" charset="0"/>
                <a:cs typeface="Times New Roman" pitchFamily="18" charset="0"/>
              </a:rPr>
              <a:t>140,59 </a:t>
            </a:r>
            <a:r>
              <a:rPr lang="uk-UA" dirty="0">
                <a:latin typeface="Times New Roman" pitchFamily="18" charset="0"/>
                <a:cs typeface="Times New Roman" pitchFamily="18" charset="0"/>
              </a:rPr>
              <a:t>бала, збільшення на </a:t>
            </a:r>
            <a:r>
              <a:rPr lang="uk-UA" dirty="0" smtClean="0">
                <a:latin typeface="Times New Roman" pitchFamily="18" charset="0"/>
                <a:cs typeface="Times New Roman" pitchFamily="18" charset="0"/>
              </a:rPr>
              <a:t>9,05 </a:t>
            </a:r>
            <a:r>
              <a:rPr lang="uk-UA" dirty="0">
                <a:latin typeface="Times New Roman" pitchFamily="18" charset="0"/>
                <a:cs typeface="Times New Roman" pitchFamily="18" charset="0"/>
              </a:rPr>
              <a:t>бала)</a:t>
            </a:r>
            <a:endParaRPr lang="ru-RU" dirty="0">
              <a:latin typeface="Times New Roman" pitchFamily="18" charset="0"/>
              <a:cs typeface="Times New Roman" pitchFamily="18" charset="0"/>
            </a:endParaRPr>
          </a:p>
          <a:p>
            <a:pPr algn="just"/>
            <a:r>
              <a:rPr lang="uk-UA" i="1" dirty="0">
                <a:latin typeface="Times New Roman" pitchFamily="18" charset="0"/>
                <a:cs typeface="Times New Roman" pitchFamily="18" charset="0"/>
              </a:rPr>
              <a:t> </a:t>
            </a:r>
            <a:endParaRPr lang="uk-UA" i="1" dirty="0" smtClean="0">
              <a:latin typeface="Times New Roman" pitchFamily="18" charset="0"/>
              <a:cs typeface="Times New Roman" pitchFamily="18" charset="0"/>
            </a:endParaRPr>
          </a:p>
          <a:p>
            <a:pPr algn="just"/>
            <a:r>
              <a:rPr lang="uk-UA" b="1" dirty="0" smtClean="0">
                <a:latin typeface="Times New Roman" pitchFamily="18" charset="0"/>
                <a:cs typeface="Times New Roman" pitchFamily="18" charset="0"/>
              </a:rPr>
              <a:t>Найгірша </a:t>
            </a:r>
            <a:r>
              <a:rPr lang="uk-UA" b="1" dirty="0">
                <a:latin typeface="Times New Roman" pitchFamily="18" charset="0"/>
                <a:cs typeface="Times New Roman" pitchFamily="18" charset="0"/>
              </a:rPr>
              <a:t>негативна динаміка</a:t>
            </a:r>
            <a:r>
              <a:rPr lang="uk-UA" dirty="0">
                <a:latin typeface="Times New Roman" pitchFamily="18" charset="0"/>
                <a:cs typeface="Times New Roman" pitchFamily="18" charset="0"/>
              </a:rPr>
              <a:t> за:</a:t>
            </a:r>
            <a:endParaRPr lang="ru-RU" dirty="0">
              <a:latin typeface="Times New Roman" pitchFamily="18" charset="0"/>
              <a:cs typeface="Times New Roman" pitchFamily="18" charset="0"/>
            </a:endParaRPr>
          </a:p>
          <a:p>
            <a:pPr lvl="0" algn="just"/>
            <a:r>
              <a:rPr lang="uk-UA" u="sng" dirty="0">
                <a:latin typeface="Times New Roman" pitchFamily="18" charset="0"/>
                <a:cs typeface="Times New Roman" pitchFamily="18" charset="0"/>
              </a:rPr>
              <a:t>середнім балом</a:t>
            </a:r>
            <a:r>
              <a:rPr lang="uk-UA" dirty="0">
                <a:latin typeface="Times New Roman" pitchFamily="18" charset="0"/>
                <a:cs typeface="Times New Roman" pitchFamily="18" charset="0"/>
              </a:rPr>
              <a:t> – у </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Ізюмська загальноосвітня школа I-III ступенів № 10 Ізюмської міської ради Харківської області (зменшення показника на 48,00%);</a:t>
            </a:r>
            <a:endParaRPr lang="ru-RU" dirty="0">
              <a:latin typeface="Times New Roman" pitchFamily="18" charset="0"/>
              <a:cs typeface="Times New Roman" pitchFamily="18" charset="0"/>
            </a:endParaRPr>
          </a:p>
          <a:p>
            <a:pPr algn="just"/>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endParaRPr lang="ru-RU" sz="3200" b="1" dirty="0">
              <a:solidFill>
                <a:srgbClr val="002060"/>
              </a:solidFill>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80920" cy="6192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endParaRPr lang="ru-RU"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208912" cy="60486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r>
              <a:rPr lang="uk-UA" sz="3600" b="1" dirty="0">
                <a:solidFill>
                  <a:srgbClr val="002060"/>
                </a:solidFill>
                <a:latin typeface="Times New Roman" pitchFamily="18" charset="0"/>
                <a:cs typeface="Times New Roman" pitchFamily="18" charset="0"/>
              </a:rPr>
              <a:t>Зовнішнє незалежне </a:t>
            </a:r>
            <a:r>
              <a:rPr lang="uk-UA" sz="3600" b="1" dirty="0" smtClean="0">
                <a:solidFill>
                  <a:srgbClr val="002060"/>
                </a:solidFill>
                <a:latin typeface="Times New Roman" pitchFamily="18" charset="0"/>
                <a:cs typeface="Times New Roman" pitchFamily="18" charset="0"/>
              </a:rPr>
              <a:t>оцінювання з </a:t>
            </a:r>
            <a:br>
              <a:rPr lang="uk-UA" sz="3600" b="1" dirty="0" smtClean="0">
                <a:solidFill>
                  <a:srgbClr val="002060"/>
                </a:solidFill>
                <a:latin typeface="Times New Roman" pitchFamily="18" charset="0"/>
                <a:cs typeface="Times New Roman" pitchFamily="18" charset="0"/>
              </a:rPr>
            </a:br>
            <a:r>
              <a:rPr lang="uk-UA" sz="3600" b="1" dirty="0" smtClean="0">
                <a:solidFill>
                  <a:srgbClr val="002060"/>
                </a:solidFill>
                <a:latin typeface="Times New Roman" pitchFamily="18" charset="0"/>
                <a:cs typeface="Times New Roman" pitchFamily="18" charset="0"/>
              </a:rPr>
              <a:t>історії України</a:t>
            </a:r>
            <a:endParaRPr lang="ru-RU" sz="36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142984"/>
            <a:ext cx="8229600" cy="4983179"/>
          </a:xfrm>
        </p:spPr>
        <p:txBody>
          <a:bodyPr>
            <a:noAutofit/>
          </a:bodyPr>
          <a:lstStyle/>
          <a:p>
            <a:pPr algn="just"/>
            <a:r>
              <a:rPr lang="uk-UA" sz="2400" dirty="0">
                <a:latin typeface="Times New Roman" pitchFamily="18" charset="0"/>
                <a:cs typeface="Times New Roman" pitchFamily="18" charset="0"/>
              </a:rPr>
              <a:t>У місті у 2018 році ЗНО з </a:t>
            </a:r>
            <a:r>
              <a:rPr lang="uk-UA" sz="2400" i="1" dirty="0">
                <a:latin typeface="Times New Roman" pitchFamily="18" charset="0"/>
                <a:cs typeface="Times New Roman" pitchFamily="18" charset="0"/>
              </a:rPr>
              <a:t>_____</a:t>
            </a:r>
            <a:r>
              <a:rPr lang="uk-UA" sz="2400" u="sng" dirty="0">
                <a:latin typeface="Times New Roman" pitchFamily="18" charset="0"/>
                <a:cs typeface="Times New Roman" pitchFamily="18" charset="0"/>
              </a:rPr>
              <a:t> </a:t>
            </a:r>
            <a:r>
              <a:rPr lang="uk-UA" sz="2400" u="sng" dirty="0" smtClean="0">
                <a:latin typeface="Times New Roman" pitchFamily="18" charset="0"/>
                <a:cs typeface="Times New Roman" pitchFamily="18" charset="0"/>
              </a:rPr>
              <a:t>історії </a:t>
            </a:r>
            <a:r>
              <a:rPr lang="uk-UA" sz="2400" u="sng" dirty="0" err="1">
                <a:latin typeface="Times New Roman" pitchFamily="18" charset="0"/>
                <a:cs typeface="Times New Roman" pitchFamily="18" charset="0"/>
              </a:rPr>
              <a:t>Украї</a:t>
            </a:r>
            <a:r>
              <a:rPr lang="uk-UA" sz="2400" u="sng" dirty="0">
                <a:latin typeface="Times New Roman" pitchFamily="18" charset="0"/>
                <a:cs typeface="Times New Roman" pitchFamily="18" charset="0"/>
              </a:rPr>
              <a:t>ни</a:t>
            </a:r>
            <a:r>
              <a:rPr lang="uk-UA" sz="2400" i="1" dirty="0">
                <a:latin typeface="Times New Roman" pitchFamily="18" charset="0"/>
                <a:cs typeface="Times New Roman" pitchFamily="18" charset="0"/>
              </a:rPr>
              <a:t>______ </a:t>
            </a:r>
            <a:r>
              <a:rPr lang="uk-UA" sz="2400" dirty="0">
                <a:latin typeface="Times New Roman" pitchFamily="18" charset="0"/>
                <a:cs typeface="Times New Roman" pitchFamily="18" charset="0"/>
              </a:rPr>
              <a:t>проходили 172  учнів із _8_</a:t>
            </a:r>
            <a:r>
              <a:rPr lang="uk-UA" sz="2400" b="1" dirty="0">
                <a:latin typeface="Times New Roman" pitchFamily="18" charset="0"/>
                <a:cs typeface="Times New Roman" pitchFamily="18" charset="0"/>
              </a:rPr>
              <a:t> </a:t>
            </a:r>
            <a:r>
              <a:rPr lang="uk-UA" sz="2400" dirty="0" smtClean="0">
                <a:latin typeface="Times New Roman" pitchFamily="18" charset="0"/>
                <a:cs typeface="Times New Roman" pitchFamily="18" charset="0"/>
              </a:rPr>
              <a:t>закладів</a:t>
            </a:r>
            <a:r>
              <a:rPr lang="uk-UA" sz="2400" b="1"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загальної середньої </a:t>
            </a:r>
            <a:r>
              <a:rPr lang="uk-UA" sz="2400" smtClean="0">
                <a:latin typeface="Times New Roman" pitchFamily="18" charset="0"/>
                <a:cs typeface="Times New Roman" pitchFamily="18" charset="0"/>
              </a:rPr>
              <a:t>освіти </a:t>
            </a:r>
            <a:r>
              <a:rPr lang="uk-UA" sz="2400" smtClean="0">
                <a:latin typeface="Times New Roman" pitchFamily="18" charset="0"/>
                <a:cs typeface="Times New Roman" pitchFamily="18" charset="0"/>
              </a:rPr>
              <a:t>міста (у </a:t>
            </a:r>
            <a:r>
              <a:rPr lang="uk-UA" sz="2400" dirty="0">
                <a:latin typeface="Times New Roman" pitchFamily="18" charset="0"/>
                <a:cs typeface="Times New Roman" pitchFamily="18" charset="0"/>
              </a:rPr>
              <a:t>2017 році – </a:t>
            </a:r>
            <a:r>
              <a:rPr lang="uk-UA" sz="2400" u="sng" dirty="0">
                <a:latin typeface="Times New Roman" pitchFamily="18" charset="0"/>
                <a:cs typeface="Times New Roman" pitchFamily="18" charset="0"/>
              </a:rPr>
              <a:t>165</a:t>
            </a:r>
            <a:r>
              <a:rPr lang="uk-UA" sz="2400" dirty="0">
                <a:latin typeface="Times New Roman" pitchFamily="18" charset="0"/>
                <a:cs typeface="Times New Roman" pitchFamily="18" charset="0"/>
              </a:rPr>
              <a:t> із </a:t>
            </a:r>
            <a:r>
              <a:rPr lang="uk-UA" sz="2400" u="sng" dirty="0">
                <a:latin typeface="Times New Roman" pitchFamily="18" charset="0"/>
                <a:cs typeface="Times New Roman" pitchFamily="18" charset="0"/>
              </a:rPr>
              <a:t>9</a:t>
            </a:r>
            <a:r>
              <a:rPr lang="uk-UA"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algn="just"/>
            <a:r>
              <a:rPr lang="uk-UA" sz="2400" dirty="0">
                <a:latin typeface="Times New Roman" pitchFamily="18" charset="0"/>
                <a:cs typeface="Times New Roman" pitchFamily="18" charset="0"/>
              </a:rPr>
              <a:t>Результати ЗНО з цього навчального предмета у 2018 році становлять: середній бал 136,89 (у 2017 році – 136,69), відсоток учнів, які </a:t>
            </a:r>
            <a:r>
              <a:rPr lang="uk-UA" sz="2400" u="sng" dirty="0">
                <a:latin typeface="Times New Roman" pitchFamily="18" charset="0"/>
                <a:cs typeface="Times New Roman" pitchFamily="18" charset="0"/>
              </a:rPr>
              <a:t>не подолали поріг «склав/не скла</a:t>
            </a:r>
            <a:r>
              <a:rPr lang="uk-UA" sz="2400" dirty="0">
                <a:latin typeface="Times New Roman" pitchFamily="18" charset="0"/>
                <a:cs typeface="Times New Roman" pitchFamily="18" charset="0"/>
              </a:rPr>
              <a:t>в» - 7,56 (у 2017 році – 12,73%), відсоток учнів, які отримали </a:t>
            </a:r>
            <a:r>
              <a:rPr lang="uk-UA" sz="2400" u="sng" dirty="0" err="1">
                <a:latin typeface="Times New Roman" pitchFamily="18" charset="0"/>
                <a:cs typeface="Times New Roman" pitchFamily="18" charset="0"/>
              </a:rPr>
              <a:t>від</a:t>
            </a:r>
            <a:r>
              <a:rPr lang="uk-UA" sz="2400" u="sng" dirty="0">
                <a:latin typeface="Times New Roman" pitchFamily="18" charset="0"/>
                <a:cs typeface="Times New Roman" pitchFamily="18" charset="0"/>
              </a:rPr>
              <a:t> 160 балів і більше</a:t>
            </a:r>
            <a:r>
              <a:rPr lang="uk-UA" sz="2400" dirty="0">
                <a:latin typeface="Times New Roman" pitchFamily="18" charset="0"/>
                <a:cs typeface="Times New Roman" pitchFamily="18" charset="0"/>
              </a:rPr>
              <a:t> – 12,21 (у 2017 році –  15,76 %).</a:t>
            </a:r>
            <a:endParaRPr lang="ru-RU" sz="2400" dirty="0">
              <a:latin typeface="Times New Roman" pitchFamily="18" charset="0"/>
              <a:cs typeface="Times New Roman" pitchFamily="18" charset="0"/>
            </a:endParaRPr>
          </a:p>
          <a:p>
            <a:pPr marL="0" indent="0" algn="just">
              <a:buNone/>
            </a:pPr>
            <a:endParaRPr lang="ru-RU" sz="2400" dirty="0">
              <a:latin typeface="Times New Roman" pitchFamily="18" charset="0"/>
              <a:cs typeface="Times New Roman" pitchFamily="18" charset="0"/>
            </a:endParaRPr>
          </a:p>
          <a:p>
            <a:pPr algn="just"/>
            <a:r>
              <a:rPr lang="uk-UA" sz="2400" dirty="0">
                <a:latin typeface="Times New Roman" pitchFamily="18" charset="0"/>
                <a:cs typeface="Times New Roman" pitchFamily="18" charset="0"/>
              </a:rPr>
              <a:t>Порівняно з минулим роком </a:t>
            </a:r>
            <a:r>
              <a:rPr lang="uk-UA" sz="2400" b="1" dirty="0">
                <a:latin typeface="Times New Roman" pitchFamily="18" charset="0"/>
                <a:cs typeface="Times New Roman" pitchFamily="18" charset="0"/>
              </a:rPr>
              <a:t>збільшився: </a:t>
            </a:r>
            <a:r>
              <a:rPr lang="uk-UA" sz="2400" dirty="0">
                <a:latin typeface="Times New Roman" pitchFamily="18" charset="0"/>
                <a:cs typeface="Times New Roman" pitchFamily="18" charset="0"/>
              </a:rPr>
              <a:t>середній бал (на 0,20 бала), відсоток учнів, які </a:t>
            </a:r>
            <a:r>
              <a:rPr lang="uk-UA" sz="2400" u="sng" dirty="0">
                <a:latin typeface="Times New Roman" pitchFamily="18" charset="0"/>
                <a:cs typeface="Times New Roman" pitchFamily="18" charset="0"/>
              </a:rPr>
              <a:t>не подолали поріг «склав/не скла</a:t>
            </a:r>
            <a:r>
              <a:rPr lang="uk-UA" sz="2400" dirty="0">
                <a:latin typeface="Times New Roman" pitchFamily="18" charset="0"/>
                <a:cs typeface="Times New Roman" pitchFamily="18" charset="0"/>
              </a:rPr>
              <a:t>в» (на 5,17%). Зменшився відсоток учнів, які отримали </a:t>
            </a:r>
            <a:r>
              <a:rPr lang="uk-UA" sz="2400" u="sng" dirty="0">
                <a:latin typeface="Times New Roman" pitchFamily="18" charset="0"/>
                <a:cs typeface="Times New Roman" pitchFamily="18" charset="0"/>
              </a:rPr>
              <a:t>від 160 балів і більше</a:t>
            </a:r>
            <a:r>
              <a:rPr lang="uk-UA" sz="2400" dirty="0">
                <a:latin typeface="Times New Roman" pitchFamily="18" charset="0"/>
                <a:cs typeface="Times New Roman" pitchFamily="18" charset="0"/>
              </a:rPr>
              <a:t> (на 3,55%).</a:t>
            </a:r>
            <a:endParaRPr lang="ru-RU" sz="24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2060"/>
                </a:solidFill>
                <a:latin typeface="Times New Roman" pitchFamily="18" charset="0"/>
                <a:cs typeface="Times New Roman" pitchFamily="18" charset="0"/>
              </a:rPr>
              <a:t>Зовнішнє незалежне </a:t>
            </a:r>
            <a:r>
              <a:rPr lang="uk-UA" b="1" dirty="0" smtClean="0">
                <a:solidFill>
                  <a:srgbClr val="002060"/>
                </a:solidFill>
                <a:latin typeface="Times New Roman" pitchFamily="18" charset="0"/>
                <a:cs typeface="Times New Roman" pitchFamily="18" charset="0"/>
              </a:rPr>
              <a:t>оцінювання з української мови і літератури</a:t>
            </a:r>
            <a:endParaRPr lang="ru-RU" dirty="0"/>
          </a:p>
        </p:txBody>
      </p:sp>
      <p:sp>
        <p:nvSpPr>
          <p:cNvPr id="3" name="Объект 2"/>
          <p:cNvSpPr>
            <a:spLocks noGrp="1"/>
          </p:cNvSpPr>
          <p:nvPr>
            <p:ph idx="1"/>
          </p:nvPr>
        </p:nvSpPr>
        <p:spPr/>
        <p:txBody>
          <a:bodyPr>
            <a:noAutofit/>
          </a:bodyPr>
          <a:lstStyle/>
          <a:p>
            <a:pPr algn="just"/>
            <a:r>
              <a:rPr lang="uk-UA" sz="2000" dirty="0">
                <a:latin typeface="Times New Roman" pitchFamily="18" charset="0"/>
                <a:cs typeface="Times New Roman" pitchFamily="18" charset="0"/>
              </a:rPr>
              <a:t>У місті у 2018 році ЗНО з </a:t>
            </a:r>
            <a:r>
              <a:rPr lang="uk-UA" sz="2000" i="1" dirty="0" err="1">
                <a:latin typeface="Times New Roman" pitchFamily="18" charset="0"/>
                <a:cs typeface="Times New Roman" pitchFamily="18" charset="0"/>
              </a:rPr>
              <a:t>___</a:t>
            </a:r>
            <a:r>
              <a:rPr lang="uk-UA" sz="2000" u="sng" dirty="0" err="1">
                <a:latin typeface="Times New Roman" pitchFamily="18" charset="0"/>
                <a:cs typeface="Times New Roman" pitchFamily="18" charset="0"/>
              </a:rPr>
              <a:t>українськ</a:t>
            </a:r>
            <a:r>
              <a:rPr lang="uk-UA" sz="2000" u="sng" dirty="0">
                <a:latin typeface="Times New Roman" pitchFamily="18" charset="0"/>
                <a:cs typeface="Times New Roman" pitchFamily="18" charset="0"/>
              </a:rPr>
              <a:t>ої мови та літератури</a:t>
            </a:r>
            <a:r>
              <a:rPr lang="uk-UA" sz="2000" i="1" dirty="0">
                <a:latin typeface="Times New Roman" pitchFamily="18" charset="0"/>
                <a:cs typeface="Times New Roman" pitchFamily="18" charset="0"/>
              </a:rPr>
              <a:t>___</a:t>
            </a:r>
            <a:r>
              <a:rPr lang="uk-UA" sz="2000" dirty="0">
                <a:latin typeface="Times New Roman" pitchFamily="18" charset="0"/>
                <a:cs typeface="Times New Roman" pitchFamily="18" charset="0"/>
              </a:rPr>
              <a:t>проходили </a:t>
            </a:r>
            <a:r>
              <a:rPr lang="uk-UA" sz="2000" u="sng" dirty="0">
                <a:latin typeface="Times New Roman" pitchFamily="18" charset="0"/>
                <a:cs typeface="Times New Roman" pitchFamily="18" charset="0"/>
              </a:rPr>
              <a:t>225</a:t>
            </a:r>
            <a:r>
              <a:rPr lang="uk-UA" sz="2000" dirty="0">
                <a:latin typeface="Times New Roman" pitchFamily="18" charset="0"/>
                <a:cs typeface="Times New Roman" pitchFamily="18" charset="0"/>
              </a:rPr>
              <a:t> учнів із _</a:t>
            </a:r>
            <a:r>
              <a:rPr lang="uk-UA" sz="2000" u="sng" dirty="0">
                <a:latin typeface="Times New Roman" pitchFamily="18" charset="0"/>
                <a:cs typeface="Times New Roman" pitchFamily="18" charset="0"/>
              </a:rPr>
              <a:t>8</a:t>
            </a:r>
            <a:r>
              <a:rPr lang="uk-UA" sz="2000" dirty="0">
                <a:latin typeface="Times New Roman" pitchFamily="18" charset="0"/>
                <a:cs typeface="Times New Roman" pitchFamily="18" charset="0"/>
              </a:rPr>
              <a:t>_ </a:t>
            </a: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закладів загальної середньої освіти міста (у 2017 році – </a:t>
            </a:r>
            <a:r>
              <a:rPr lang="uk-UA" sz="2000" u="sng" dirty="0">
                <a:latin typeface="Times New Roman" pitchFamily="18" charset="0"/>
                <a:cs typeface="Times New Roman" pitchFamily="18" charset="0"/>
              </a:rPr>
              <a:t>223</a:t>
            </a:r>
            <a:r>
              <a:rPr lang="uk-UA" sz="2000" dirty="0">
                <a:latin typeface="Times New Roman" pitchFamily="18" charset="0"/>
                <a:cs typeface="Times New Roman" pitchFamily="18" charset="0"/>
              </a:rPr>
              <a:t> учнів із </a:t>
            </a:r>
            <a:r>
              <a:rPr lang="uk-UA" sz="2000" u="sng" dirty="0">
                <a:latin typeface="Times New Roman" pitchFamily="18" charset="0"/>
                <a:cs typeface="Times New Roman" pitchFamily="18" charset="0"/>
              </a:rPr>
              <a:t>9</a:t>
            </a:r>
            <a:r>
              <a:rPr lang="uk-UA" sz="2000" dirty="0">
                <a:latin typeface="Times New Roman" pitchFamily="18" charset="0"/>
                <a:cs typeface="Times New Roman" pitchFamily="18" charset="0"/>
              </a:rPr>
              <a:t> закладів).</a:t>
            </a:r>
            <a:endParaRPr lang="ru-RU" sz="20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Результати ЗНО з цього навчального предмета у 2018 році становлять: середній бал 149,79 (у 2017 році - 145,05), відсоток учнів, які </a:t>
            </a:r>
            <a:r>
              <a:rPr lang="uk-UA" sz="2000" u="sng" dirty="0">
                <a:latin typeface="Times New Roman" pitchFamily="18" charset="0"/>
                <a:cs typeface="Times New Roman" pitchFamily="18" charset="0"/>
              </a:rPr>
              <a:t>не подолали поріг «склав/не скла</a:t>
            </a:r>
            <a:r>
              <a:rPr lang="uk-UA" sz="2000" dirty="0">
                <a:latin typeface="Times New Roman" pitchFamily="18" charset="0"/>
                <a:cs typeface="Times New Roman" pitchFamily="18" charset="0"/>
              </a:rPr>
              <a:t>в» - 1,33 (у 2017 році - 6,73%), відсоток учнів, які отримали </a:t>
            </a:r>
            <a:r>
              <a:rPr lang="uk-UA" sz="2000" u="sng" dirty="0" err="1">
                <a:latin typeface="Times New Roman" pitchFamily="18" charset="0"/>
                <a:cs typeface="Times New Roman" pitchFamily="18" charset="0"/>
              </a:rPr>
              <a:t>від</a:t>
            </a:r>
            <a:r>
              <a:rPr lang="uk-UA" sz="2000" u="sng" dirty="0">
                <a:latin typeface="Times New Roman" pitchFamily="18" charset="0"/>
                <a:cs typeface="Times New Roman" pitchFamily="18" charset="0"/>
              </a:rPr>
              <a:t> 160 балів і більше</a:t>
            </a:r>
            <a:r>
              <a:rPr lang="uk-UA" sz="2000" dirty="0">
                <a:latin typeface="Times New Roman" pitchFamily="18" charset="0"/>
                <a:cs typeface="Times New Roman" pitchFamily="18" charset="0"/>
              </a:rPr>
              <a:t> – 33,78 (у 2017 році - 30,94%).</a:t>
            </a:r>
            <a:endParaRPr lang="ru-RU" sz="20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Порівняно з минулим роком </a:t>
            </a:r>
            <a:r>
              <a:rPr lang="uk-UA" sz="2000" b="1" dirty="0">
                <a:latin typeface="Times New Roman" pitchFamily="18" charset="0"/>
                <a:cs typeface="Times New Roman" pitchFamily="18" charset="0"/>
              </a:rPr>
              <a:t>відбулося покращення середніх показників. </a:t>
            </a:r>
            <a:endParaRPr lang="ru-RU" sz="2000" dirty="0">
              <a:latin typeface="Times New Roman" pitchFamily="18" charset="0"/>
              <a:cs typeface="Times New Roman" pitchFamily="18" charset="0"/>
            </a:endParaRPr>
          </a:p>
          <a:p>
            <a:pPr algn="just"/>
            <a:r>
              <a:rPr lang="uk-UA" sz="2000" b="1" dirty="0">
                <a:latin typeface="Times New Roman" pitchFamily="18" charset="0"/>
                <a:cs typeface="Times New Roman" pitchFamily="18" charset="0"/>
              </a:rPr>
              <a:t>Збільшилися </a:t>
            </a:r>
            <a:r>
              <a:rPr lang="uk-UA" sz="2000" dirty="0">
                <a:latin typeface="Times New Roman" pitchFamily="18" charset="0"/>
                <a:cs typeface="Times New Roman" pitchFamily="18" charset="0"/>
              </a:rPr>
              <a:t>– середній бал (на _</a:t>
            </a:r>
            <a:r>
              <a:rPr lang="uk-UA" sz="2000" u="sng" dirty="0">
                <a:latin typeface="Times New Roman" pitchFamily="18" charset="0"/>
                <a:cs typeface="Times New Roman" pitchFamily="18" charset="0"/>
              </a:rPr>
              <a:t>4,74</a:t>
            </a:r>
            <a:r>
              <a:rPr lang="uk-UA" sz="2000" dirty="0">
                <a:latin typeface="Times New Roman" pitchFamily="18" charset="0"/>
                <a:cs typeface="Times New Roman" pitchFamily="18" charset="0"/>
              </a:rPr>
              <a:t>_); відсоток учнів, які отримали </a:t>
            </a:r>
            <a:r>
              <a:rPr lang="uk-UA" sz="2000" u="sng" dirty="0">
                <a:latin typeface="Times New Roman" pitchFamily="18" charset="0"/>
                <a:cs typeface="Times New Roman" pitchFamily="18" charset="0"/>
              </a:rPr>
              <a:t>від 160 балів і більше</a:t>
            </a:r>
            <a:r>
              <a:rPr lang="uk-UA" sz="2000" dirty="0">
                <a:latin typeface="Times New Roman" pitchFamily="18" charset="0"/>
                <a:cs typeface="Times New Roman" pitchFamily="18" charset="0"/>
              </a:rPr>
              <a:t> (на </a:t>
            </a:r>
            <a:r>
              <a:rPr lang="uk-UA" sz="2000" u="sng" dirty="0">
                <a:latin typeface="Times New Roman" pitchFamily="18" charset="0"/>
                <a:cs typeface="Times New Roman" pitchFamily="18" charset="0"/>
              </a:rPr>
              <a:t>2,84%</a:t>
            </a:r>
            <a:r>
              <a:rPr lang="uk-UA" sz="2000" dirty="0">
                <a:latin typeface="Times New Roman" pitchFamily="18" charset="0"/>
                <a:cs typeface="Times New Roman" pitchFamily="18" charset="0"/>
              </a:rPr>
              <a:t>_); зменшився відсоток учнів, які </a:t>
            </a:r>
            <a:r>
              <a:rPr lang="uk-UA" sz="2000" u="sng" dirty="0">
                <a:latin typeface="Times New Roman" pitchFamily="18" charset="0"/>
                <a:cs typeface="Times New Roman" pitchFamily="18" charset="0"/>
              </a:rPr>
              <a:t>не подолали поріг «склав/не скла</a:t>
            </a:r>
            <a:r>
              <a:rPr lang="uk-UA" sz="2000" dirty="0">
                <a:latin typeface="Times New Roman" pitchFamily="18" charset="0"/>
                <a:cs typeface="Times New Roman" pitchFamily="18" charset="0"/>
              </a:rPr>
              <a:t>в» (на 5,40</a:t>
            </a:r>
            <a:r>
              <a:rPr lang="uk-UA" sz="2000" u="sng" dirty="0" smtClean="0">
                <a:latin typeface="Times New Roman" pitchFamily="18" charset="0"/>
                <a:cs typeface="Times New Roman" pitchFamily="18" charset="0"/>
              </a:rPr>
              <a:t>%</a:t>
            </a:r>
            <a:r>
              <a:rPr lang="uk-UA" sz="2000" dirty="0" smtClean="0">
                <a:latin typeface="Times New Roman" pitchFamily="18" charset="0"/>
                <a:cs typeface="Times New Roman" pitchFamily="18" charset="0"/>
              </a:rPr>
              <a:t>_)</a:t>
            </a:r>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719649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2060"/>
                </a:solidFill>
                <a:latin typeface="Times New Roman" pitchFamily="18" charset="0"/>
                <a:cs typeface="Times New Roman" pitchFamily="18" charset="0"/>
              </a:rPr>
              <a:t>Зовнішнє незалежне оцінювання</a:t>
            </a:r>
            <a:endParaRPr lang="ru-RU"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1600200"/>
            <a:ext cx="835292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929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089" y="390809"/>
            <a:ext cx="8229600" cy="850106"/>
          </a:xfrm>
        </p:spPr>
        <p:txBody>
          <a:bodyPr>
            <a:normAutofit fontScale="90000"/>
          </a:bodyPr>
          <a:lstStyle/>
          <a:p>
            <a:r>
              <a:rPr lang="uk-UA" sz="2200" b="1" dirty="0" smtClean="0"/>
              <a:t/>
            </a:r>
            <a:br>
              <a:rPr lang="uk-UA" sz="2200" b="1" dirty="0" smtClean="0"/>
            </a:br>
            <a:r>
              <a:rPr lang="uk-UA" sz="2200" b="1" dirty="0"/>
              <a:t/>
            </a:r>
            <a:br>
              <a:rPr lang="uk-UA" sz="2200" b="1" dirty="0"/>
            </a:br>
            <a:r>
              <a:rPr lang="uk-UA" sz="2200" b="1" dirty="0" smtClean="0"/>
              <a:t>Відсоток </a:t>
            </a:r>
            <a:r>
              <a:rPr lang="uk-UA" sz="2200" b="1" dirty="0"/>
              <a:t>учнів, які </a:t>
            </a:r>
            <a:r>
              <a:rPr lang="uk-UA" sz="2200" b="1" u="sng" dirty="0"/>
              <a:t>не подолали поріг «склав/не скла</a:t>
            </a:r>
            <a:r>
              <a:rPr lang="uk-UA" sz="2200" b="1" dirty="0"/>
              <a:t>в»</a:t>
            </a:r>
            <a:r>
              <a:rPr lang="ru-RU" sz="2200" dirty="0"/>
              <a:t/>
            </a:r>
            <a:br>
              <a:rPr lang="ru-RU" sz="2200" dirty="0"/>
            </a:br>
            <a:r>
              <a:rPr lang="uk-UA" sz="2200" b="1" dirty="0"/>
              <a:t>Відсоток учнів, які отримали </a:t>
            </a:r>
            <a:r>
              <a:rPr lang="uk-UA" sz="2200" b="1" u="sng" dirty="0" err="1"/>
              <a:t>від</a:t>
            </a:r>
            <a:r>
              <a:rPr lang="uk-UA" sz="2200" b="1" u="sng" dirty="0"/>
              <a:t> 160 балів і більше</a:t>
            </a:r>
            <a:r>
              <a:rPr lang="uk-UA" sz="2200" dirty="0"/>
              <a:t> </a:t>
            </a:r>
            <a:r>
              <a:rPr lang="ru-RU" dirty="0"/>
              <a:t/>
            </a:r>
            <a:br>
              <a:rPr lang="ru-RU" dirty="0"/>
            </a:br>
            <a:endParaRPr lang="ru-RU" dirty="0"/>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340768"/>
            <a:ext cx="432381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1904010155"/>
              </p:ext>
            </p:extLst>
          </p:nvPr>
        </p:nvGraphicFramePr>
        <p:xfrm>
          <a:off x="4211960" y="3140968"/>
          <a:ext cx="4419600" cy="3353172"/>
        </p:xfrm>
        <a:graphic>
          <a:graphicData uri="http://schemas.openxmlformats.org/presentationml/2006/ole">
            <mc:AlternateContent xmlns:mc="http://schemas.openxmlformats.org/markup-compatibility/2006">
              <mc:Choice xmlns:v="urn:schemas-microsoft-com:vml" Requires="v">
                <p:oleObj spid="_x0000_s12321" name="Диаграмма" r:id="rId4" imgW="4410027" imgH="2705004" progId="MSGraph.Chart.8">
                  <p:embed/>
                </p:oleObj>
              </mc:Choice>
              <mc:Fallback>
                <p:oleObj name="Диаграмма" r:id="rId4" imgW="4410027" imgH="2705004" progId="MSGraph.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3140968"/>
                        <a:ext cx="4419600" cy="3353172"/>
                      </a:xfrm>
                      <a:prstGeom prst="rect">
                        <a:avLst/>
                      </a:prstGeom>
                      <a:noFill/>
                    </p:spPr>
                  </p:pic>
                </p:oleObj>
              </mc:Fallback>
            </mc:AlternateContent>
          </a:graphicData>
        </a:graphic>
      </p:graphicFrame>
    </p:spTree>
    <p:extLst>
      <p:ext uri="{BB962C8B-B14F-4D97-AF65-F5344CB8AC3E}">
        <p14:creationId xmlns:p14="http://schemas.microsoft.com/office/powerpoint/2010/main" val="1501836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2060"/>
                </a:solidFill>
                <a:latin typeface="Times New Roman" pitchFamily="18" charset="0"/>
                <a:cs typeface="Times New Roman" pitchFamily="18" charset="0"/>
              </a:rPr>
              <a:t>Зовнішнє незалежне оцінювання з </a:t>
            </a:r>
            <a:br>
              <a:rPr lang="uk-UA" b="1" dirty="0">
                <a:solidFill>
                  <a:srgbClr val="002060"/>
                </a:solidFill>
                <a:latin typeface="Times New Roman" pitchFamily="18" charset="0"/>
                <a:cs typeface="Times New Roman" pitchFamily="18" charset="0"/>
              </a:rPr>
            </a:br>
            <a:r>
              <a:rPr lang="uk-UA" b="1" dirty="0">
                <a:solidFill>
                  <a:srgbClr val="002060"/>
                </a:solidFill>
                <a:latin typeface="Times New Roman" pitchFamily="18" charset="0"/>
                <a:cs typeface="Times New Roman" pitchFamily="18" charset="0"/>
              </a:rPr>
              <a:t>історії України</a:t>
            </a:r>
            <a:r>
              <a:rPr lang="ru-RU" dirty="0"/>
              <a:t/>
            </a:r>
            <a:br>
              <a:rPr lang="ru-RU" dirty="0"/>
            </a:br>
            <a:endParaRPr lang="ru-RU"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4590477" cy="276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Диаграмма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702412"/>
            <a:ext cx="4583112"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249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2060"/>
                </a:solidFill>
                <a:latin typeface="Times New Roman" pitchFamily="18" charset="0"/>
                <a:cs typeface="Times New Roman" pitchFamily="18" charset="0"/>
              </a:rPr>
              <a:t>Зовнішнє незалежне оцінювання з </a:t>
            </a:r>
            <a:br>
              <a:rPr lang="uk-UA" b="1" dirty="0">
                <a:solidFill>
                  <a:srgbClr val="002060"/>
                </a:solidFill>
                <a:latin typeface="Times New Roman" pitchFamily="18" charset="0"/>
                <a:cs typeface="Times New Roman" pitchFamily="18" charset="0"/>
              </a:rPr>
            </a:br>
            <a:r>
              <a:rPr lang="uk-UA" b="1" dirty="0">
                <a:solidFill>
                  <a:srgbClr val="002060"/>
                </a:solidFill>
                <a:latin typeface="Times New Roman" pitchFamily="18" charset="0"/>
                <a:cs typeface="Times New Roman" pitchFamily="18" charset="0"/>
              </a:rPr>
              <a:t>історії України</a:t>
            </a:r>
            <a:r>
              <a:rPr lang="ru-RU" dirty="0"/>
              <a:t/>
            </a:r>
            <a:br>
              <a:rPr lang="ru-RU" dirty="0"/>
            </a:br>
            <a:endParaRPr lang="ru-RU" dirty="0"/>
          </a:p>
        </p:txBody>
      </p:sp>
      <p:sp>
        <p:nvSpPr>
          <p:cNvPr id="3" name="Объект 2"/>
          <p:cNvSpPr>
            <a:spLocks noGrp="1"/>
          </p:cNvSpPr>
          <p:nvPr>
            <p:ph idx="1"/>
          </p:nvPr>
        </p:nvSpPr>
        <p:spPr>
          <a:xfrm>
            <a:off x="323528" y="1268760"/>
            <a:ext cx="8363272" cy="4857403"/>
          </a:xfrm>
        </p:spPr>
        <p:txBody>
          <a:bodyPr>
            <a:noAutofit/>
          </a:bodyPr>
          <a:lstStyle/>
          <a:p>
            <a:pPr algn="just"/>
            <a:r>
              <a:rPr lang="uk-UA" sz="2400" b="1" dirty="0">
                <a:latin typeface="Times New Roman" pitchFamily="18" charset="0"/>
                <a:cs typeface="Times New Roman" pitchFamily="18" charset="0"/>
              </a:rPr>
              <a:t>Найкращі </a:t>
            </a:r>
            <a:r>
              <a:rPr lang="uk-UA" sz="2400" dirty="0">
                <a:latin typeface="Times New Roman" pitchFamily="18" charset="0"/>
                <a:cs typeface="Times New Roman" pitchFamily="18" charset="0"/>
              </a:rPr>
              <a:t>результати показали за:</a:t>
            </a:r>
            <a:endParaRPr lang="ru-RU" sz="2400" dirty="0">
              <a:latin typeface="Times New Roman" pitchFamily="18" charset="0"/>
              <a:cs typeface="Times New Roman" pitchFamily="18" charset="0"/>
            </a:endParaRPr>
          </a:p>
          <a:p>
            <a:pPr lvl="0" algn="just"/>
            <a:r>
              <a:rPr lang="uk-UA" sz="2400" u="sng" dirty="0">
                <a:latin typeface="Times New Roman" pitchFamily="18" charset="0"/>
                <a:cs typeface="Times New Roman" pitchFamily="18" charset="0"/>
              </a:rPr>
              <a:t>середнім балом</a:t>
            </a:r>
            <a:r>
              <a:rPr lang="uk-UA" sz="2400" dirty="0">
                <a:latin typeface="Times New Roman" pitchFamily="18" charset="0"/>
                <a:cs typeface="Times New Roman" pitchFamily="18" charset="0"/>
              </a:rPr>
              <a:t> – Ізюмська гімназія № 1 Ізюмської міської ради Харківської області (157,06), </a:t>
            </a:r>
            <a:endParaRPr lang="ru-RU" sz="2400" dirty="0">
              <a:latin typeface="Times New Roman" pitchFamily="18" charset="0"/>
              <a:cs typeface="Times New Roman" pitchFamily="18" charset="0"/>
            </a:endParaRPr>
          </a:p>
          <a:p>
            <a:pPr algn="just"/>
            <a:r>
              <a:rPr lang="uk-UA" sz="2400" i="1"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algn="just"/>
            <a:r>
              <a:rPr lang="uk-UA" sz="2400" dirty="0">
                <a:latin typeface="Times New Roman" pitchFamily="18" charset="0"/>
                <a:cs typeface="Times New Roman" pitchFamily="18" charset="0"/>
              </a:rPr>
              <a:t>відсотком учнів, які</a:t>
            </a:r>
            <a:endParaRPr lang="ru-RU" sz="2400" dirty="0">
              <a:latin typeface="Times New Roman" pitchFamily="18" charset="0"/>
              <a:cs typeface="Times New Roman" pitchFamily="18" charset="0"/>
            </a:endParaRPr>
          </a:p>
          <a:p>
            <a:pPr lvl="0" algn="just"/>
            <a:r>
              <a:rPr lang="uk-UA" sz="2400" u="sng" dirty="0">
                <a:latin typeface="Times New Roman" pitchFamily="18" charset="0"/>
                <a:cs typeface="Times New Roman" pitchFamily="18" charset="0"/>
              </a:rPr>
              <a:t>не подолали поріг «склав/не склав»</a:t>
            </a:r>
            <a:r>
              <a:rPr lang="uk-UA" sz="2400" i="1" dirty="0">
                <a:latin typeface="Times New Roman" pitchFamily="18" charset="0"/>
                <a:cs typeface="Times New Roman" pitchFamily="18" charset="0"/>
              </a:rPr>
              <a:t> </a:t>
            </a:r>
            <a:r>
              <a:rPr lang="uk-UA" sz="2400" dirty="0">
                <a:latin typeface="Times New Roman" pitchFamily="18" charset="0"/>
                <a:cs typeface="Times New Roman" pitchFamily="18" charset="0"/>
              </a:rPr>
              <a:t>– Ізюмська гімназія № 1 Ізюмської міської ради Харківської області (0%),</a:t>
            </a:r>
            <a:endParaRPr lang="ru-RU" sz="2400" dirty="0">
              <a:latin typeface="Times New Roman" pitchFamily="18" charset="0"/>
              <a:cs typeface="Times New Roman" pitchFamily="18" charset="0"/>
            </a:endParaRPr>
          </a:p>
          <a:p>
            <a:pPr algn="just"/>
            <a:r>
              <a:rPr lang="uk-UA" sz="2400" dirty="0">
                <a:latin typeface="Times New Roman" pitchFamily="18" charset="0"/>
                <a:cs typeface="Times New Roman" pitchFamily="18" charset="0"/>
              </a:rPr>
              <a:t>Ізюмська загальноосвітня школа </a:t>
            </a:r>
            <a:r>
              <a:rPr lang="ru-RU" sz="2400" dirty="0">
                <a:latin typeface="Times New Roman" pitchFamily="18" charset="0"/>
                <a:cs typeface="Times New Roman" pitchFamily="18" charset="0"/>
              </a:rPr>
              <a:t>I</a:t>
            </a:r>
            <a:r>
              <a:rPr lang="uk-UA" sz="2400" dirty="0">
                <a:latin typeface="Times New Roman" pitchFamily="18" charset="0"/>
                <a:cs typeface="Times New Roman" pitchFamily="18" charset="0"/>
              </a:rPr>
              <a:t>-</a:t>
            </a:r>
            <a:r>
              <a:rPr lang="ru-RU" sz="2400" dirty="0">
                <a:latin typeface="Times New Roman" pitchFamily="18" charset="0"/>
                <a:cs typeface="Times New Roman" pitchFamily="18" charset="0"/>
              </a:rPr>
              <a:t>III</a:t>
            </a:r>
            <a:r>
              <a:rPr lang="uk-UA" sz="2400" dirty="0">
                <a:latin typeface="Times New Roman" pitchFamily="18" charset="0"/>
                <a:cs typeface="Times New Roman" pitchFamily="18" charset="0"/>
              </a:rPr>
              <a:t> ступенів № 5 Ізюмської міської ради Харківської області (0%)</a:t>
            </a:r>
            <a:endParaRPr lang="ru-RU" sz="2400" dirty="0">
              <a:latin typeface="Times New Roman" pitchFamily="18" charset="0"/>
              <a:cs typeface="Times New Roman" pitchFamily="18" charset="0"/>
            </a:endParaRPr>
          </a:p>
          <a:p>
            <a:pPr algn="just"/>
            <a:r>
              <a:rPr lang="uk-UA" sz="24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algn="just"/>
            <a:r>
              <a:rPr lang="uk-UA" sz="2400" u="sng" dirty="0">
                <a:latin typeface="Times New Roman" pitchFamily="18" charset="0"/>
                <a:cs typeface="Times New Roman" pitchFamily="18" charset="0"/>
              </a:rPr>
              <a:t>отримали від 160 балів і більше</a:t>
            </a:r>
            <a:r>
              <a:rPr lang="uk-UA" sz="2400" dirty="0">
                <a:latin typeface="Times New Roman" pitchFamily="18" charset="0"/>
                <a:cs typeface="Times New Roman" pitchFamily="18" charset="0"/>
              </a:rPr>
              <a:t> – Ізюмська гімназія № 1 Ізюмської міської ради Харківської області (47,06%), </a:t>
            </a:r>
            <a:endParaRPr lang="ru-RU" sz="2400" dirty="0">
              <a:latin typeface="Times New Roman" pitchFamily="18" charset="0"/>
              <a:cs typeface="Times New Roman" pitchFamily="18" charset="0"/>
            </a:endParaRPr>
          </a:p>
          <a:p>
            <a:pPr marL="0" indent="0" algn="just">
              <a:buNone/>
            </a:pPr>
            <a:endParaRPr lang="ru-RU" sz="2400" dirty="0">
              <a:effectLst/>
            </a:endParaRPr>
          </a:p>
        </p:txBody>
      </p:sp>
    </p:spTree>
    <p:extLst>
      <p:ext uri="{BB962C8B-B14F-4D97-AF65-F5344CB8AC3E}">
        <p14:creationId xmlns:p14="http://schemas.microsoft.com/office/powerpoint/2010/main" val="26777262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2060"/>
                </a:solidFill>
                <a:latin typeface="Times New Roman" pitchFamily="18" charset="0"/>
                <a:cs typeface="Times New Roman" pitchFamily="18" charset="0"/>
              </a:rPr>
              <a:t>Зовнішнє незалежне оцінювання з </a:t>
            </a:r>
            <a:br>
              <a:rPr lang="uk-UA" b="1" dirty="0">
                <a:solidFill>
                  <a:srgbClr val="002060"/>
                </a:solidFill>
                <a:latin typeface="Times New Roman" pitchFamily="18" charset="0"/>
                <a:cs typeface="Times New Roman" pitchFamily="18" charset="0"/>
              </a:rPr>
            </a:br>
            <a:r>
              <a:rPr lang="uk-UA" b="1" dirty="0">
                <a:solidFill>
                  <a:srgbClr val="002060"/>
                </a:solidFill>
                <a:latin typeface="Times New Roman" pitchFamily="18" charset="0"/>
                <a:cs typeface="Times New Roman" pitchFamily="18" charset="0"/>
              </a:rPr>
              <a:t>історії України</a:t>
            </a:r>
            <a:r>
              <a:rPr lang="ru-RU" dirty="0"/>
              <a:t/>
            </a:r>
            <a:br>
              <a:rPr lang="ru-RU" dirty="0"/>
            </a:br>
            <a:endParaRPr lang="ru-RU" dirty="0"/>
          </a:p>
        </p:txBody>
      </p:sp>
      <p:sp>
        <p:nvSpPr>
          <p:cNvPr id="3" name="Объект 2"/>
          <p:cNvSpPr>
            <a:spLocks noGrp="1"/>
          </p:cNvSpPr>
          <p:nvPr>
            <p:ph idx="1"/>
          </p:nvPr>
        </p:nvSpPr>
        <p:spPr>
          <a:xfrm>
            <a:off x="179512" y="1052736"/>
            <a:ext cx="8784976" cy="5400600"/>
          </a:xfrm>
        </p:spPr>
        <p:txBody>
          <a:bodyPr>
            <a:noAutofit/>
          </a:bodyPr>
          <a:lstStyle/>
          <a:p>
            <a:pPr algn="just"/>
            <a:r>
              <a:rPr lang="uk-UA" sz="1600" b="1" dirty="0">
                <a:latin typeface="Times New Roman" pitchFamily="18" charset="0"/>
                <a:cs typeface="Times New Roman" pitchFamily="18" charset="0"/>
              </a:rPr>
              <a:t>Найнижчі</a:t>
            </a:r>
            <a:r>
              <a:rPr lang="uk-UA" sz="1600" dirty="0">
                <a:latin typeface="Times New Roman" pitchFamily="18" charset="0"/>
                <a:cs typeface="Times New Roman" pitchFamily="18" charset="0"/>
              </a:rPr>
              <a:t> результати за:</a:t>
            </a:r>
            <a:endParaRPr lang="ru-RU" sz="1600" dirty="0">
              <a:latin typeface="Times New Roman" pitchFamily="18" charset="0"/>
              <a:cs typeface="Times New Roman" pitchFamily="18" charset="0"/>
            </a:endParaRPr>
          </a:p>
          <a:p>
            <a:pPr lvl="0" algn="just"/>
            <a:r>
              <a:rPr lang="uk-UA" sz="1600" u="sng" dirty="0">
                <a:latin typeface="Times New Roman" pitchFamily="18" charset="0"/>
                <a:cs typeface="Times New Roman" pitchFamily="18" charset="0"/>
              </a:rPr>
              <a:t>середнім балом</a:t>
            </a:r>
            <a:r>
              <a:rPr lang="uk-UA" sz="1600" dirty="0">
                <a:latin typeface="Times New Roman" pitchFamily="18" charset="0"/>
                <a:cs typeface="Times New Roman" pitchFamily="18" charset="0"/>
              </a:rPr>
              <a:t> – </a:t>
            </a:r>
            <a:endParaRPr lang="ru-RU"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Ізюмська загальноосвітня школа </a:t>
            </a:r>
            <a:r>
              <a:rPr lang="ru-RU" sz="1600" dirty="0">
                <a:latin typeface="Times New Roman" pitchFamily="18" charset="0"/>
                <a:cs typeface="Times New Roman" pitchFamily="18" charset="0"/>
              </a:rPr>
              <a:t>I</a:t>
            </a:r>
            <a:r>
              <a:rPr lang="uk-UA" sz="1600" dirty="0">
                <a:latin typeface="Times New Roman" pitchFamily="18" charset="0"/>
                <a:cs typeface="Times New Roman" pitchFamily="18" charset="0"/>
              </a:rPr>
              <a:t>-</a:t>
            </a:r>
            <a:r>
              <a:rPr lang="ru-RU" sz="1600" dirty="0">
                <a:latin typeface="Times New Roman" pitchFamily="18" charset="0"/>
                <a:cs typeface="Times New Roman" pitchFamily="18" charset="0"/>
              </a:rPr>
              <a:t>III</a:t>
            </a:r>
            <a:r>
              <a:rPr lang="uk-UA" sz="1600" dirty="0">
                <a:latin typeface="Times New Roman" pitchFamily="18" charset="0"/>
                <a:cs typeface="Times New Roman" pitchFamily="18" charset="0"/>
              </a:rPr>
              <a:t> ступенів № 10 Ізюмської міської ради Харківської області (125,00), </a:t>
            </a:r>
            <a:endParaRPr lang="ru-RU"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Ізюмська загальноосвітня школа </a:t>
            </a:r>
            <a:r>
              <a:rPr lang="ru-RU" sz="1600" dirty="0">
                <a:latin typeface="Times New Roman" pitchFamily="18" charset="0"/>
                <a:cs typeface="Times New Roman" pitchFamily="18" charset="0"/>
              </a:rPr>
              <a:t>I</a:t>
            </a:r>
            <a:r>
              <a:rPr lang="uk-UA" sz="1600" dirty="0">
                <a:latin typeface="Times New Roman" pitchFamily="18" charset="0"/>
                <a:cs typeface="Times New Roman" pitchFamily="18" charset="0"/>
              </a:rPr>
              <a:t>-</a:t>
            </a:r>
            <a:r>
              <a:rPr lang="ru-RU" sz="1600" dirty="0">
                <a:latin typeface="Times New Roman" pitchFamily="18" charset="0"/>
                <a:cs typeface="Times New Roman" pitchFamily="18" charset="0"/>
              </a:rPr>
              <a:t>III</a:t>
            </a:r>
            <a:r>
              <a:rPr lang="uk-UA" sz="1600" dirty="0">
                <a:latin typeface="Times New Roman" pitchFamily="18" charset="0"/>
                <a:cs typeface="Times New Roman" pitchFamily="18" charset="0"/>
              </a:rPr>
              <a:t> ступенів № 12 Ізюмської міської ради Харківської області (127,22), </a:t>
            </a:r>
            <a:endParaRPr lang="ru-RU" sz="1600" dirty="0">
              <a:latin typeface="Times New Roman" pitchFamily="18" charset="0"/>
              <a:cs typeface="Times New Roman" pitchFamily="18" charset="0"/>
            </a:endParaRPr>
          </a:p>
          <a:p>
            <a:pPr algn="just"/>
            <a:r>
              <a:rPr lang="uk-UA" sz="1600" i="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lvl="0" algn="just"/>
            <a:r>
              <a:rPr lang="uk-UA" sz="1600" dirty="0">
                <a:latin typeface="Times New Roman" pitchFamily="18" charset="0"/>
                <a:cs typeface="Times New Roman" pitchFamily="18" charset="0"/>
              </a:rPr>
              <a:t>відсотком учнів, які</a:t>
            </a:r>
            <a:endParaRPr lang="ru-RU" sz="1600" dirty="0">
              <a:latin typeface="Times New Roman" pitchFamily="18" charset="0"/>
              <a:cs typeface="Times New Roman" pitchFamily="18" charset="0"/>
            </a:endParaRPr>
          </a:p>
          <a:p>
            <a:pPr lvl="0" algn="just"/>
            <a:r>
              <a:rPr lang="uk-UA" sz="1600" u="sng" dirty="0">
                <a:latin typeface="Times New Roman" pitchFamily="18" charset="0"/>
                <a:cs typeface="Times New Roman" pitchFamily="18" charset="0"/>
              </a:rPr>
              <a:t>не подолали поріг «склав/не склав»</a:t>
            </a:r>
            <a:r>
              <a:rPr lang="uk-UA" sz="1600" i="1" dirty="0">
                <a:latin typeface="Times New Roman" pitchFamily="18" charset="0"/>
                <a:cs typeface="Times New Roman" pitchFamily="18" charset="0"/>
              </a:rPr>
              <a:t> </a:t>
            </a:r>
            <a:r>
              <a:rPr lang="uk-UA" sz="1600"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Ізюмська гімназія № 3 Ізюмської міської ради Харківської області (15,63%), </a:t>
            </a:r>
            <a:endParaRPr lang="ru-RU"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Ізюмська загальноосвітня школа </a:t>
            </a:r>
            <a:r>
              <a:rPr lang="ru-RU" sz="1600" dirty="0">
                <a:latin typeface="Times New Roman" pitchFamily="18" charset="0"/>
                <a:cs typeface="Times New Roman" pitchFamily="18" charset="0"/>
              </a:rPr>
              <a:t>I</a:t>
            </a:r>
            <a:r>
              <a:rPr lang="uk-UA" sz="1600" dirty="0">
                <a:latin typeface="Times New Roman" pitchFamily="18" charset="0"/>
                <a:cs typeface="Times New Roman" pitchFamily="18" charset="0"/>
              </a:rPr>
              <a:t>-</a:t>
            </a:r>
            <a:r>
              <a:rPr lang="ru-RU" sz="1600" dirty="0">
                <a:latin typeface="Times New Roman" pitchFamily="18" charset="0"/>
                <a:cs typeface="Times New Roman" pitchFamily="18" charset="0"/>
              </a:rPr>
              <a:t>III</a:t>
            </a:r>
            <a:r>
              <a:rPr lang="uk-UA" sz="1600" dirty="0">
                <a:latin typeface="Times New Roman" pitchFamily="18" charset="0"/>
                <a:cs typeface="Times New Roman" pitchFamily="18" charset="0"/>
              </a:rPr>
              <a:t> ступенів № 6 Ізюмської міської ради Харківської області (15,00%), </a:t>
            </a:r>
            <a:endParaRPr lang="ru-RU"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lvl="0" algn="just"/>
            <a:r>
              <a:rPr lang="uk-UA" sz="1600" u="sng" dirty="0">
                <a:latin typeface="Times New Roman" pitchFamily="18" charset="0"/>
                <a:cs typeface="Times New Roman" pitchFamily="18" charset="0"/>
              </a:rPr>
              <a:t>отримали від 160 балів і більше</a:t>
            </a:r>
            <a:r>
              <a:rPr lang="uk-UA" sz="1600" dirty="0">
                <a:latin typeface="Times New Roman" pitchFamily="18" charset="0"/>
                <a:cs typeface="Times New Roman" pitchFamily="18" charset="0"/>
              </a:rPr>
              <a:t> – </a:t>
            </a:r>
            <a:endParaRPr lang="ru-RU"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Ізюмська загальноосвітня школа </a:t>
            </a:r>
            <a:r>
              <a:rPr lang="ru-RU" sz="1600" dirty="0">
                <a:latin typeface="Times New Roman" pitchFamily="18" charset="0"/>
                <a:cs typeface="Times New Roman" pitchFamily="18" charset="0"/>
              </a:rPr>
              <a:t>I</a:t>
            </a:r>
            <a:r>
              <a:rPr lang="uk-UA" sz="1600" dirty="0">
                <a:latin typeface="Times New Roman" pitchFamily="18" charset="0"/>
                <a:cs typeface="Times New Roman" pitchFamily="18" charset="0"/>
              </a:rPr>
              <a:t>-</a:t>
            </a:r>
            <a:r>
              <a:rPr lang="ru-RU" sz="1600" dirty="0">
                <a:latin typeface="Times New Roman" pitchFamily="18" charset="0"/>
                <a:cs typeface="Times New Roman" pitchFamily="18" charset="0"/>
              </a:rPr>
              <a:t>III</a:t>
            </a:r>
            <a:r>
              <a:rPr lang="uk-UA" sz="1600" dirty="0">
                <a:latin typeface="Times New Roman" pitchFamily="18" charset="0"/>
                <a:cs typeface="Times New Roman" pitchFamily="18" charset="0"/>
              </a:rPr>
              <a:t> ступенів № 10 Ізюмської міської ради Харківської області (0%), </a:t>
            </a:r>
            <a:endParaRPr lang="ru-RU"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Ізюмська загальноосвітня школа </a:t>
            </a:r>
            <a:r>
              <a:rPr lang="ru-RU" sz="1600" dirty="0">
                <a:latin typeface="Times New Roman" pitchFamily="18" charset="0"/>
                <a:cs typeface="Times New Roman" pitchFamily="18" charset="0"/>
              </a:rPr>
              <a:t>I</a:t>
            </a:r>
            <a:r>
              <a:rPr lang="uk-UA" sz="1600" dirty="0">
                <a:latin typeface="Times New Roman" pitchFamily="18" charset="0"/>
                <a:cs typeface="Times New Roman" pitchFamily="18" charset="0"/>
              </a:rPr>
              <a:t>-</a:t>
            </a:r>
            <a:r>
              <a:rPr lang="ru-RU" sz="1600" dirty="0">
                <a:latin typeface="Times New Roman" pitchFamily="18" charset="0"/>
                <a:cs typeface="Times New Roman" pitchFamily="18" charset="0"/>
              </a:rPr>
              <a:t>III</a:t>
            </a:r>
            <a:r>
              <a:rPr lang="uk-UA" sz="1600" dirty="0">
                <a:latin typeface="Times New Roman" pitchFamily="18" charset="0"/>
                <a:cs typeface="Times New Roman" pitchFamily="18" charset="0"/>
              </a:rPr>
              <a:t> ступенів № 6 Ізюмської міської ради Харківської області (5,00%), </a:t>
            </a:r>
            <a:endParaRPr lang="ru-RU"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Ізюмська загальноосвітня школа </a:t>
            </a:r>
            <a:r>
              <a:rPr lang="ru-RU" sz="1600" dirty="0">
                <a:latin typeface="Times New Roman" pitchFamily="18" charset="0"/>
                <a:cs typeface="Times New Roman" pitchFamily="18" charset="0"/>
              </a:rPr>
              <a:t>I</a:t>
            </a:r>
            <a:r>
              <a:rPr lang="uk-UA" sz="1600" dirty="0">
                <a:latin typeface="Times New Roman" pitchFamily="18" charset="0"/>
                <a:cs typeface="Times New Roman" pitchFamily="18" charset="0"/>
              </a:rPr>
              <a:t>-</a:t>
            </a:r>
            <a:r>
              <a:rPr lang="ru-RU" sz="1600" dirty="0">
                <a:latin typeface="Times New Roman" pitchFamily="18" charset="0"/>
                <a:cs typeface="Times New Roman" pitchFamily="18" charset="0"/>
              </a:rPr>
              <a:t>III</a:t>
            </a:r>
            <a:r>
              <a:rPr lang="uk-UA" sz="1600" dirty="0">
                <a:latin typeface="Times New Roman" pitchFamily="18" charset="0"/>
                <a:cs typeface="Times New Roman" pitchFamily="18" charset="0"/>
              </a:rPr>
              <a:t> ступенів № 12 Ізюмської міської ради Харківської області (8,11%), </a:t>
            </a:r>
            <a:endParaRPr lang="ru-RU" sz="1600" dirty="0">
              <a:latin typeface="Times New Roman" pitchFamily="18" charset="0"/>
              <a:cs typeface="Times New Roman" pitchFamily="18" charset="0"/>
            </a:endParaRPr>
          </a:p>
          <a:p>
            <a:pPr algn="just"/>
            <a:endParaRPr lang="ru-RU" sz="1600" dirty="0"/>
          </a:p>
        </p:txBody>
      </p:sp>
    </p:spTree>
    <p:extLst>
      <p:ext uri="{BB962C8B-B14F-4D97-AF65-F5344CB8AC3E}">
        <p14:creationId xmlns:p14="http://schemas.microsoft.com/office/powerpoint/2010/main" val="2617207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88438016"/>
              </p:ext>
            </p:extLst>
          </p:nvPr>
        </p:nvGraphicFramePr>
        <p:xfrm>
          <a:off x="193529" y="655678"/>
          <a:ext cx="8842965" cy="6202322"/>
        </p:xfrm>
        <a:graphic>
          <a:graphicData uri="http://schemas.openxmlformats.org/drawingml/2006/table">
            <a:tbl>
              <a:tblPr firstRow="1" firstCol="1" bandRow="1">
                <a:tableStyleId>{5940675A-B579-460E-94D1-54222C63F5DA}</a:tableStyleId>
              </a:tblPr>
              <a:tblGrid>
                <a:gridCol w="540440"/>
                <a:gridCol w="2592259"/>
                <a:gridCol w="462613"/>
                <a:gridCol w="540440"/>
                <a:gridCol w="539895"/>
                <a:gridCol w="463156"/>
                <a:gridCol w="462613"/>
                <a:gridCol w="462613"/>
                <a:gridCol w="463156"/>
                <a:gridCol w="463156"/>
                <a:gridCol w="463156"/>
                <a:gridCol w="463156"/>
                <a:gridCol w="463156"/>
                <a:gridCol w="463156"/>
              </a:tblGrid>
              <a:tr h="331430">
                <a:tc rowSpan="2">
                  <a:txBody>
                    <a:bodyPr/>
                    <a:lstStyle/>
                    <a:p>
                      <a:pPr algn="ctr">
                        <a:spcAft>
                          <a:spcPts val="0"/>
                        </a:spcAft>
                      </a:pPr>
                      <a:r>
                        <a:rPr lang="uk-UA" sz="1100" dirty="0">
                          <a:effectLst/>
                        </a:rPr>
                        <a:t>№</a:t>
                      </a:r>
                      <a:endParaRPr lang="ru-RU" sz="1100" dirty="0">
                        <a:effectLst/>
                        <a:latin typeface="Times New Roman"/>
                        <a:ea typeface="Times New Roman"/>
                      </a:endParaRPr>
                    </a:p>
                  </a:txBody>
                  <a:tcPr marL="46969" marR="46969" marT="0" marB="0" anchor="ctr"/>
                </a:tc>
                <a:tc rowSpan="2">
                  <a:txBody>
                    <a:bodyPr/>
                    <a:lstStyle/>
                    <a:p>
                      <a:pPr algn="ctr">
                        <a:spcAft>
                          <a:spcPts val="0"/>
                        </a:spcAft>
                      </a:pPr>
                      <a:r>
                        <a:rPr lang="uk-UA" sz="1100" dirty="0">
                          <a:effectLst/>
                        </a:rPr>
                        <a:t>Назва ЗНЗ</a:t>
                      </a:r>
                      <a:endParaRPr lang="ru-RU" sz="1100" dirty="0">
                        <a:effectLst/>
                        <a:latin typeface="Times New Roman"/>
                        <a:ea typeface="Times New Roman"/>
                      </a:endParaRPr>
                    </a:p>
                  </a:txBody>
                  <a:tcPr marL="46969" marR="46969" marT="0" marB="0" anchor="ctr"/>
                </a:tc>
                <a:tc rowSpan="2">
                  <a:txBody>
                    <a:bodyPr/>
                    <a:lstStyle/>
                    <a:p>
                      <a:pPr marL="71755" marR="71755" algn="ctr">
                        <a:spcAft>
                          <a:spcPts val="0"/>
                        </a:spcAft>
                      </a:pPr>
                      <a:r>
                        <a:rPr lang="uk-UA" sz="1100" dirty="0">
                          <a:effectLst/>
                        </a:rPr>
                        <a:t>К-ть учасників ЗНО</a:t>
                      </a:r>
                      <a:endParaRPr lang="ru-RU" sz="1100" dirty="0">
                        <a:effectLst/>
                        <a:latin typeface="Times New Roman"/>
                        <a:ea typeface="Times New Roman"/>
                      </a:endParaRPr>
                    </a:p>
                  </a:txBody>
                  <a:tcPr marL="46969" marR="46969" marT="0" marB="0" vert="vert270" anchor="ctr"/>
                </a:tc>
                <a:tc gridSpan="3">
                  <a:txBody>
                    <a:bodyPr/>
                    <a:lstStyle/>
                    <a:p>
                      <a:pPr algn="ctr">
                        <a:spcAft>
                          <a:spcPts val="0"/>
                        </a:spcAft>
                      </a:pPr>
                      <a:r>
                        <a:rPr lang="uk-UA" sz="1100">
                          <a:effectLst/>
                        </a:rPr>
                        <a:t>Середній бал</a:t>
                      </a:r>
                      <a:endParaRPr lang="ru-RU" sz="1100">
                        <a:effectLst/>
                        <a:latin typeface="Times New Roman"/>
                        <a:ea typeface="Times New Roman"/>
                      </a:endParaRPr>
                    </a:p>
                  </a:txBody>
                  <a:tcPr marL="46969" marR="46969" marT="0" marB="0" anchor="ctr"/>
                </a:tc>
                <a:tc hMerge="1">
                  <a:txBody>
                    <a:bodyPr/>
                    <a:lstStyle/>
                    <a:p>
                      <a:endParaRPr lang="ru-RU"/>
                    </a:p>
                  </a:txBody>
                  <a:tcPr/>
                </a:tc>
                <a:tc hMerge="1">
                  <a:txBody>
                    <a:bodyPr/>
                    <a:lstStyle/>
                    <a:p>
                      <a:endParaRPr lang="ru-RU"/>
                    </a:p>
                  </a:txBody>
                  <a:tcPr/>
                </a:tc>
                <a:tc gridSpan="4">
                  <a:txBody>
                    <a:bodyPr/>
                    <a:lstStyle/>
                    <a:p>
                      <a:pPr algn="ctr">
                        <a:spcAft>
                          <a:spcPts val="0"/>
                        </a:spcAft>
                      </a:pPr>
                      <a:r>
                        <a:rPr lang="uk-UA" sz="1100">
                          <a:effectLst/>
                        </a:rPr>
                        <a:t>Не подолали поріг «склав/не склав»</a:t>
                      </a:r>
                      <a:endParaRPr lang="ru-RU" sz="1100">
                        <a:effectLst/>
                        <a:latin typeface="Times New Roman"/>
                        <a:ea typeface="Times New Roman"/>
                      </a:endParaRPr>
                    </a:p>
                  </a:txBody>
                  <a:tcPr marL="46969" marR="46969"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spcAft>
                          <a:spcPts val="0"/>
                        </a:spcAft>
                      </a:pPr>
                      <a:r>
                        <a:rPr lang="uk-UA" sz="1100">
                          <a:effectLst/>
                        </a:rPr>
                        <a:t>Отримали від 160 балів і більше</a:t>
                      </a:r>
                      <a:endParaRPr lang="ru-RU" sz="1100">
                        <a:effectLst/>
                        <a:latin typeface="Times New Roman"/>
                        <a:ea typeface="Times New Roman"/>
                      </a:endParaRPr>
                    </a:p>
                  </a:txBody>
                  <a:tcPr marL="46969" marR="46969"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143312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71755" marR="71755" algn="ctr">
                        <a:spcAft>
                          <a:spcPts val="0"/>
                        </a:spcAft>
                      </a:pPr>
                      <a:r>
                        <a:rPr lang="uk-UA" sz="1050">
                          <a:effectLst/>
                        </a:rPr>
                        <a:t>Значення показника</a:t>
                      </a:r>
                      <a:endParaRPr lang="ru-RU" sz="1100">
                        <a:effectLst/>
                        <a:latin typeface="Times New Roman"/>
                        <a:ea typeface="Times New Roman"/>
                      </a:endParaRPr>
                    </a:p>
                  </a:txBody>
                  <a:tcPr marL="46969" marR="46969" marT="0" marB="0" vert="vert270" anchor="ctr"/>
                </a:tc>
                <a:tc>
                  <a:txBody>
                    <a:bodyPr/>
                    <a:lstStyle/>
                    <a:p>
                      <a:pPr marL="71755" marR="71755" algn="ctr">
                        <a:spcAft>
                          <a:spcPts val="0"/>
                        </a:spcAft>
                      </a:pPr>
                      <a:r>
                        <a:rPr lang="uk-UA" sz="1050">
                          <a:effectLst/>
                        </a:rPr>
                        <a:t>Різниця між показником по ЗЗСО та  місту</a:t>
                      </a:r>
                      <a:endParaRPr lang="ru-RU" sz="1100">
                        <a:effectLst/>
                        <a:latin typeface="Times New Roman"/>
                        <a:ea typeface="Times New Roman"/>
                      </a:endParaRPr>
                    </a:p>
                  </a:txBody>
                  <a:tcPr marL="46969" marR="46969" marT="0" marB="0" vert="vert270" anchor="ctr"/>
                </a:tc>
                <a:tc>
                  <a:txBody>
                    <a:bodyPr/>
                    <a:lstStyle/>
                    <a:p>
                      <a:pPr marL="71755" marR="71755" algn="ctr">
                        <a:spcAft>
                          <a:spcPts val="0"/>
                        </a:spcAft>
                      </a:pPr>
                      <a:r>
                        <a:rPr lang="uk-UA" sz="1050" dirty="0">
                          <a:effectLst/>
                        </a:rPr>
                        <a:t>Різниця між показниками 2018 та 2017 року**</a:t>
                      </a:r>
                      <a:endParaRPr lang="ru-RU" sz="1100" dirty="0">
                        <a:effectLst/>
                        <a:latin typeface="Times New Roman"/>
                        <a:ea typeface="Times New Roman"/>
                      </a:endParaRPr>
                    </a:p>
                  </a:txBody>
                  <a:tcPr marL="46969" marR="46969" marT="0" marB="0" vert="vert270" anchor="ctr"/>
                </a:tc>
                <a:tc>
                  <a:txBody>
                    <a:bodyPr/>
                    <a:lstStyle/>
                    <a:p>
                      <a:pPr marL="71755" marR="71755" algn="ctr">
                        <a:spcAft>
                          <a:spcPts val="0"/>
                        </a:spcAft>
                      </a:pPr>
                      <a:r>
                        <a:rPr lang="uk-UA" sz="1050">
                          <a:effectLst/>
                        </a:rPr>
                        <a:t>К-ть</a:t>
                      </a:r>
                      <a:endParaRPr lang="ru-RU" sz="1100">
                        <a:effectLst/>
                        <a:latin typeface="Times New Roman"/>
                        <a:ea typeface="Times New Roman"/>
                      </a:endParaRPr>
                    </a:p>
                  </a:txBody>
                  <a:tcPr marL="46969" marR="46969" marT="0" marB="0" vert="vert270" anchor="ctr"/>
                </a:tc>
                <a:tc>
                  <a:txBody>
                    <a:bodyPr/>
                    <a:lstStyle/>
                    <a:p>
                      <a:pPr marL="71755" marR="71755" algn="ctr">
                        <a:spcAft>
                          <a:spcPts val="0"/>
                        </a:spcAft>
                      </a:pPr>
                      <a:r>
                        <a:rPr lang="uk-UA" sz="1050">
                          <a:effectLst/>
                        </a:rPr>
                        <a:t>%</a:t>
                      </a:r>
                      <a:endParaRPr lang="ru-RU" sz="1100">
                        <a:effectLst/>
                        <a:latin typeface="Times New Roman"/>
                        <a:ea typeface="Times New Roman"/>
                      </a:endParaRPr>
                    </a:p>
                  </a:txBody>
                  <a:tcPr marL="46969" marR="46969" marT="0" marB="0" vert="vert270" anchor="ctr"/>
                </a:tc>
                <a:tc>
                  <a:txBody>
                    <a:bodyPr/>
                    <a:lstStyle/>
                    <a:p>
                      <a:pPr marL="71755" marR="71755" algn="ctr">
                        <a:spcAft>
                          <a:spcPts val="0"/>
                        </a:spcAft>
                      </a:pPr>
                      <a:r>
                        <a:rPr lang="uk-UA" sz="1050">
                          <a:effectLst/>
                        </a:rPr>
                        <a:t>Різниця між показником по ЗЗСО та місту, %*</a:t>
                      </a:r>
                      <a:endParaRPr lang="ru-RU" sz="1100">
                        <a:effectLst/>
                        <a:latin typeface="Times New Roman"/>
                        <a:ea typeface="Times New Roman"/>
                      </a:endParaRPr>
                    </a:p>
                  </a:txBody>
                  <a:tcPr marL="46969" marR="46969" marT="0" marB="0" vert="vert270" anchor="ctr"/>
                </a:tc>
                <a:tc>
                  <a:txBody>
                    <a:bodyPr/>
                    <a:lstStyle/>
                    <a:p>
                      <a:pPr marL="71755" marR="71755" algn="ctr">
                        <a:spcAft>
                          <a:spcPts val="0"/>
                        </a:spcAft>
                      </a:pPr>
                      <a:r>
                        <a:rPr lang="uk-UA" sz="1050">
                          <a:effectLst/>
                        </a:rPr>
                        <a:t>Різниця між показниками 2018 та 2017 року, %**</a:t>
                      </a:r>
                      <a:endParaRPr lang="ru-RU" sz="1100">
                        <a:effectLst/>
                        <a:latin typeface="Times New Roman"/>
                        <a:ea typeface="Times New Roman"/>
                      </a:endParaRPr>
                    </a:p>
                  </a:txBody>
                  <a:tcPr marL="46969" marR="46969" marT="0" marB="0" vert="vert270" anchor="ctr"/>
                </a:tc>
                <a:tc>
                  <a:txBody>
                    <a:bodyPr/>
                    <a:lstStyle/>
                    <a:p>
                      <a:pPr marL="71755" marR="71755" algn="ctr">
                        <a:spcAft>
                          <a:spcPts val="0"/>
                        </a:spcAft>
                      </a:pPr>
                      <a:r>
                        <a:rPr lang="uk-UA" sz="1050">
                          <a:effectLst/>
                        </a:rPr>
                        <a:t>К-ть</a:t>
                      </a:r>
                      <a:endParaRPr lang="ru-RU" sz="1100">
                        <a:effectLst/>
                        <a:latin typeface="Times New Roman"/>
                        <a:ea typeface="Times New Roman"/>
                      </a:endParaRPr>
                    </a:p>
                  </a:txBody>
                  <a:tcPr marL="46969" marR="46969" marT="0" marB="0" vert="vert270" anchor="ctr"/>
                </a:tc>
                <a:tc>
                  <a:txBody>
                    <a:bodyPr/>
                    <a:lstStyle/>
                    <a:p>
                      <a:pPr marL="71755" marR="71755" algn="ctr">
                        <a:spcAft>
                          <a:spcPts val="0"/>
                        </a:spcAft>
                      </a:pPr>
                      <a:r>
                        <a:rPr lang="uk-UA" sz="1050">
                          <a:effectLst/>
                        </a:rPr>
                        <a:t>%</a:t>
                      </a:r>
                      <a:endParaRPr lang="ru-RU" sz="1100">
                        <a:effectLst/>
                        <a:latin typeface="Times New Roman"/>
                        <a:ea typeface="Times New Roman"/>
                      </a:endParaRPr>
                    </a:p>
                  </a:txBody>
                  <a:tcPr marL="46969" marR="46969" marT="0" marB="0" vert="vert270" anchor="ctr"/>
                </a:tc>
                <a:tc>
                  <a:txBody>
                    <a:bodyPr/>
                    <a:lstStyle/>
                    <a:p>
                      <a:pPr marL="71755" marR="71755" algn="ctr">
                        <a:spcAft>
                          <a:spcPts val="0"/>
                        </a:spcAft>
                      </a:pPr>
                      <a:r>
                        <a:rPr lang="uk-UA" sz="1050">
                          <a:effectLst/>
                        </a:rPr>
                        <a:t>Різниця між показником по ЗЗСО та  місту, %*</a:t>
                      </a:r>
                      <a:endParaRPr lang="ru-RU" sz="1100">
                        <a:effectLst/>
                        <a:latin typeface="Times New Roman"/>
                        <a:ea typeface="Times New Roman"/>
                      </a:endParaRPr>
                    </a:p>
                  </a:txBody>
                  <a:tcPr marL="46969" marR="46969" marT="0" marB="0" vert="vert270" anchor="ctr"/>
                </a:tc>
                <a:tc>
                  <a:txBody>
                    <a:bodyPr/>
                    <a:lstStyle/>
                    <a:p>
                      <a:pPr marL="71755" marR="71755" algn="ctr">
                        <a:spcAft>
                          <a:spcPts val="0"/>
                        </a:spcAft>
                      </a:pPr>
                      <a:r>
                        <a:rPr lang="uk-UA" sz="1050" dirty="0">
                          <a:effectLst/>
                        </a:rPr>
                        <a:t>Різниця між показниками 2018 та 2017 року, %**</a:t>
                      </a:r>
                      <a:endParaRPr lang="ru-RU" sz="1100" dirty="0">
                        <a:effectLst/>
                        <a:latin typeface="Times New Roman"/>
                        <a:ea typeface="Times New Roman"/>
                      </a:endParaRPr>
                    </a:p>
                  </a:txBody>
                  <a:tcPr marL="46969" marR="46969" marT="0" marB="0" vert="vert270" anchor="ctr"/>
                </a:tc>
              </a:tr>
              <a:tr h="381958">
                <a:tc>
                  <a:txBody>
                    <a:bodyPr/>
                    <a:lstStyle/>
                    <a:p>
                      <a:pPr marL="342900" lvl="0" indent="-342900" algn="just">
                        <a:spcAft>
                          <a:spcPts val="0"/>
                        </a:spcAft>
                        <a:buFont typeface="+mj-lt"/>
                        <a:buAutoNum type="arabicPeriod"/>
                      </a:pPr>
                      <a:r>
                        <a:rPr lang="uk-UA" sz="1400">
                          <a:effectLst/>
                        </a:rPr>
                        <a:t> </a:t>
                      </a:r>
                      <a:endParaRPr lang="ru-RU" sz="1100">
                        <a:effectLst/>
                        <a:latin typeface="Times New Roman"/>
                        <a:ea typeface="Times New Roman"/>
                      </a:endParaRPr>
                    </a:p>
                  </a:txBody>
                  <a:tcPr marL="46969" marR="46969" marT="0" marB="0"/>
                </a:tc>
                <a:tc>
                  <a:txBody>
                    <a:bodyPr/>
                    <a:lstStyle/>
                    <a:p>
                      <a:pPr algn="just">
                        <a:spcAft>
                          <a:spcPts val="0"/>
                        </a:spcAft>
                      </a:pPr>
                      <a:r>
                        <a:rPr lang="uk-UA" sz="1100" dirty="0">
                          <a:effectLst/>
                        </a:rPr>
                        <a:t>Ізюмська гімназія № 1 Ізюмської міської ради Харківської області</a:t>
                      </a:r>
                      <a:endParaRPr lang="ru-RU" sz="1100" dirty="0">
                        <a:effectLst/>
                        <a:latin typeface="Times New Roman"/>
                        <a:ea typeface="Times New Roman"/>
                      </a:endParaRPr>
                    </a:p>
                  </a:txBody>
                  <a:tcPr marL="46969" marR="46969" marT="0" marB="0" anchor="ctr"/>
                </a:tc>
                <a:tc>
                  <a:txBody>
                    <a:bodyPr/>
                    <a:lstStyle/>
                    <a:p>
                      <a:pPr algn="ctr">
                        <a:spcAft>
                          <a:spcPts val="0"/>
                        </a:spcAft>
                      </a:pPr>
                      <a:r>
                        <a:rPr lang="ru-RU" sz="1100" dirty="0">
                          <a:effectLst/>
                        </a:rPr>
                        <a:t>17</a:t>
                      </a:r>
                      <a:endParaRPr lang="ru-RU" sz="1100" dirty="0">
                        <a:effectLst/>
                        <a:latin typeface="Times New Roman"/>
                        <a:ea typeface="Times New Roman"/>
                      </a:endParaRPr>
                    </a:p>
                  </a:txBody>
                  <a:tcPr marL="46969" marR="46969" marT="0" marB="0" anchor="ctr"/>
                </a:tc>
                <a:tc>
                  <a:txBody>
                    <a:bodyPr/>
                    <a:lstStyle/>
                    <a:p>
                      <a:pPr algn="ctr">
                        <a:spcAft>
                          <a:spcPts val="0"/>
                        </a:spcAft>
                      </a:pPr>
                      <a:r>
                        <a:rPr lang="ru-RU" sz="1100">
                          <a:effectLst/>
                        </a:rPr>
                        <a:t>157,06</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20,17</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-0,94</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0</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0,00</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-7,56</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0,00</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8</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47,06</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34,85</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-6,27</a:t>
                      </a:r>
                      <a:endParaRPr lang="ru-RU" sz="1100">
                        <a:effectLst/>
                        <a:latin typeface="Times New Roman"/>
                        <a:ea typeface="Times New Roman"/>
                      </a:endParaRPr>
                    </a:p>
                  </a:txBody>
                  <a:tcPr marL="46969" marR="46969" marT="0" marB="0" anchor="ctr"/>
                </a:tc>
              </a:tr>
              <a:tr h="381958">
                <a:tc>
                  <a:txBody>
                    <a:bodyPr/>
                    <a:lstStyle/>
                    <a:p>
                      <a:pPr marL="342900" lvl="0" indent="-342900" algn="just">
                        <a:spcAft>
                          <a:spcPts val="0"/>
                        </a:spcAft>
                        <a:buFont typeface="+mj-lt"/>
                        <a:buAutoNum type="arabicPeriod"/>
                      </a:pPr>
                      <a:r>
                        <a:rPr lang="uk-UA" sz="1400">
                          <a:effectLst/>
                        </a:rPr>
                        <a:t> </a:t>
                      </a:r>
                      <a:endParaRPr lang="ru-RU" sz="1100">
                        <a:effectLst/>
                        <a:latin typeface="Times New Roman"/>
                        <a:ea typeface="Times New Roman"/>
                      </a:endParaRPr>
                    </a:p>
                  </a:txBody>
                  <a:tcPr marL="46969" marR="46969" marT="0" marB="0"/>
                </a:tc>
                <a:tc>
                  <a:txBody>
                    <a:bodyPr/>
                    <a:lstStyle/>
                    <a:p>
                      <a:pPr algn="just">
                        <a:spcAft>
                          <a:spcPts val="0"/>
                        </a:spcAft>
                      </a:pPr>
                      <a:r>
                        <a:rPr lang="uk-UA" sz="1100">
                          <a:effectLst/>
                        </a:rPr>
                        <a:t>Ізюмська гімназія № 3 Ізюмської міської ради Харківської області</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32</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135,93</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-0,96</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-5,65</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dirty="0">
                          <a:effectLst/>
                        </a:rPr>
                        <a:t>5</a:t>
                      </a:r>
                      <a:endParaRPr lang="ru-RU" sz="1100" dirty="0">
                        <a:effectLst/>
                        <a:latin typeface="Times New Roman"/>
                        <a:ea typeface="Times New Roman"/>
                      </a:endParaRPr>
                    </a:p>
                  </a:txBody>
                  <a:tcPr marL="46969" marR="46969" marT="0" marB="0" anchor="ctr"/>
                </a:tc>
                <a:tc>
                  <a:txBody>
                    <a:bodyPr/>
                    <a:lstStyle/>
                    <a:p>
                      <a:pPr algn="ctr">
                        <a:spcAft>
                          <a:spcPts val="0"/>
                        </a:spcAft>
                      </a:pPr>
                      <a:r>
                        <a:rPr lang="ru-RU" sz="1100">
                          <a:effectLst/>
                        </a:rPr>
                        <a:t>15,63</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8,07</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15,63</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3</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9,38</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-2,83</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-11,68</a:t>
                      </a:r>
                      <a:endParaRPr lang="ru-RU" sz="1100">
                        <a:effectLst/>
                        <a:latin typeface="Times New Roman"/>
                        <a:ea typeface="Times New Roman"/>
                      </a:endParaRPr>
                    </a:p>
                  </a:txBody>
                  <a:tcPr marL="46969" marR="46969" marT="0" marB="0" anchor="ctr"/>
                </a:tc>
              </a:tr>
              <a:tr h="572937">
                <a:tc>
                  <a:txBody>
                    <a:bodyPr/>
                    <a:lstStyle/>
                    <a:p>
                      <a:pPr marL="342900" lvl="0" indent="-342900" algn="just">
                        <a:spcAft>
                          <a:spcPts val="0"/>
                        </a:spcAft>
                        <a:buFont typeface="+mj-lt"/>
                        <a:buAutoNum type="arabicPeriod"/>
                      </a:pPr>
                      <a:r>
                        <a:rPr lang="uk-UA" sz="1400">
                          <a:effectLst/>
                        </a:rPr>
                        <a:t> </a:t>
                      </a:r>
                      <a:endParaRPr lang="ru-RU" sz="1100">
                        <a:effectLst/>
                        <a:latin typeface="Times New Roman"/>
                        <a:ea typeface="Times New Roman"/>
                      </a:endParaRPr>
                    </a:p>
                  </a:txBody>
                  <a:tcPr marL="46969" marR="46969" marT="0" marB="0"/>
                </a:tc>
                <a:tc>
                  <a:txBody>
                    <a:bodyPr/>
                    <a:lstStyle/>
                    <a:p>
                      <a:pPr algn="just">
                        <a:spcAft>
                          <a:spcPts val="0"/>
                        </a:spcAft>
                      </a:pPr>
                      <a:r>
                        <a:rPr lang="uk-UA" sz="1100">
                          <a:effectLst/>
                        </a:rPr>
                        <a:t>Ізюмська загальноосвітня школа </a:t>
                      </a:r>
                      <a:r>
                        <a:rPr lang="ru-RU" sz="1100">
                          <a:effectLst/>
                        </a:rPr>
                        <a:t>I</a:t>
                      </a:r>
                      <a:r>
                        <a:rPr lang="uk-UA" sz="1100">
                          <a:effectLst/>
                        </a:rPr>
                        <a:t>-</a:t>
                      </a:r>
                      <a:r>
                        <a:rPr lang="ru-RU" sz="1100">
                          <a:effectLst/>
                        </a:rPr>
                        <a:t>III</a:t>
                      </a:r>
                      <a:r>
                        <a:rPr lang="uk-UA" sz="1100">
                          <a:effectLst/>
                        </a:rPr>
                        <a:t> ступенів № 2 Ізюмської міської ради Харківської області</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10</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134,44</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-2,44</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12,78</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10,00</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2,44</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-10,00</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10,00</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-2,21</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10,00</a:t>
                      </a:r>
                      <a:endParaRPr lang="ru-RU" sz="1100">
                        <a:effectLst/>
                        <a:latin typeface="Times New Roman"/>
                        <a:ea typeface="Times New Roman"/>
                      </a:endParaRPr>
                    </a:p>
                  </a:txBody>
                  <a:tcPr marL="46969" marR="46969" marT="0" marB="0" anchor="ctr"/>
                </a:tc>
              </a:tr>
              <a:tr h="572937">
                <a:tc>
                  <a:txBody>
                    <a:bodyPr/>
                    <a:lstStyle/>
                    <a:p>
                      <a:pPr marL="342900" lvl="0" indent="-342900" algn="just">
                        <a:spcAft>
                          <a:spcPts val="0"/>
                        </a:spcAft>
                        <a:buFont typeface="+mj-lt"/>
                        <a:buAutoNum type="arabicPeriod"/>
                      </a:pPr>
                      <a:r>
                        <a:rPr lang="uk-UA" sz="1400">
                          <a:effectLst/>
                        </a:rPr>
                        <a:t> </a:t>
                      </a:r>
                      <a:endParaRPr lang="ru-RU" sz="1100">
                        <a:effectLst/>
                        <a:latin typeface="Times New Roman"/>
                        <a:ea typeface="Times New Roman"/>
                      </a:endParaRPr>
                    </a:p>
                  </a:txBody>
                  <a:tcPr marL="46969" marR="46969" marT="0" marB="0"/>
                </a:tc>
                <a:tc>
                  <a:txBody>
                    <a:bodyPr/>
                    <a:lstStyle/>
                    <a:p>
                      <a:pPr algn="just">
                        <a:spcAft>
                          <a:spcPts val="0"/>
                        </a:spcAft>
                      </a:pPr>
                      <a:r>
                        <a:rPr lang="uk-UA" sz="1100" dirty="0">
                          <a:effectLst/>
                        </a:rPr>
                        <a:t>Ізюмська загальноосвітня школа </a:t>
                      </a:r>
                      <a:r>
                        <a:rPr lang="ru-RU" sz="1100" dirty="0">
                          <a:effectLst/>
                        </a:rPr>
                        <a:t>I</a:t>
                      </a:r>
                      <a:r>
                        <a:rPr lang="uk-UA" sz="1100" dirty="0">
                          <a:effectLst/>
                        </a:rPr>
                        <a:t>-</a:t>
                      </a:r>
                      <a:r>
                        <a:rPr lang="ru-RU" sz="1100" dirty="0">
                          <a:effectLst/>
                        </a:rPr>
                        <a:t>III</a:t>
                      </a:r>
                      <a:r>
                        <a:rPr lang="uk-UA" sz="1100" dirty="0">
                          <a:effectLst/>
                        </a:rPr>
                        <a:t> ступенів № 4 Ізюмської міської ради Харківської області</a:t>
                      </a:r>
                      <a:endParaRPr lang="ru-RU" sz="1100" dirty="0">
                        <a:effectLst/>
                        <a:latin typeface="Times New Roman"/>
                        <a:ea typeface="Times New Roman"/>
                      </a:endParaRPr>
                    </a:p>
                  </a:txBody>
                  <a:tcPr marL="46969" marR="46969" marT="0" marB="0" anchor="ctr"/>
                </a:tc>
                <a:tc>
                  <a:txBody>
                    <a:bodyPr/>
                    <a:lstStyle/>
                    <a:p>
                      <a:pPr algn="ctr">
                        <a:spcAft>
                          <a:spcPts val="0"/>
                        </a:spcAft>
                      </a:pPr>
                      <a:r>
                        <a:rPr lang="ru-RU" sz="1100">
                          <a:effectLst/>
                        </a:rPr>
                        <a:t>34</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139,37</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2,48</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-9,20</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2</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5,88</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-1,68</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-0,79</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4</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11,76</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-0,44</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-28,24</a:t>
                      </a:r>
                      <a:endParaRPr lang="ru-RU" sz="1100">
                        <a:effectLst/>
                        <a:latin typeface="Times New Roman"/>
                        <a:ea typeface="Times New Roman"/>
                      </a:endParaRPr>
                    </a:p>
                  </a:txBody>
                  <a:tcPr marL="46969" marR="46969" marT="0" marB="0" anchor="ctr"/>
                </a:tc>
              </a:tr>
              <a:tr h="572937">
                <a:tc>
                  <a:txBody>
                    <a:bodyPr/>
                    <a:lstStyle/>
                    <a:p>
                      <a:pPr marL="342900" lvl="0" indent="-342900" algn="just">
                        <a:spcAft>
                          <a:spcPts val="0"/>
                        </a:spcAft>
                        <a:buFont typeface="+mj-lt"/>
                        <a:buAutoNum type="arabicPeriod"/>
                      </a:pPr>
                      <a:r>
                        <a:rPr lang="uk-UA" sz="1400">
                          <a:effectLst/>
                        </a:rPr>
                        <a:t> </a:t>
                      </a:r>
                      <a:endParaRPr lang="ru-RU" sz="1100">
                        <a:effectLst/>
                        <a:latin typeface="Times New Roman"/>
                        <a:ea typeface="Times New Roman"/>
                      </a:endParaRPr>
                    </a:p>
                  </a:txBody>
                  <a:tcPr marL="46969" marR="46969" marT="0" marB="0"/>
                </a:tc>
                <a:tc>
                  <a:txBody>
                    <a:bodyPr/>
                    <a:lstStyle/>
                    <a:p>
                      <a:pPr algn="just">
                        <a:spcAft>
                          <a:spcPts val="0"/>
                        </a:spcAft>
                      </a:pPr>
                      <a:r>
                        <a:rPr lang="uk-UA" sz="1100">
                          <a:effectLst/>
                        </a:rPr>
                        <a:t>Ізюмська загальноосвітня школа </a:t>
                      </a:r>
                      <a:r>
                        <a:rPr lang="ru-RU" sz="1100">
                          <a:effectLst/>
                        </a:rPr>
                        <a:t>I</a:t>
                      </a:r>
                      <a:r>
                        <a:rPr lang="uk-UA" sz="1100">
                          <a:effectLst/>
                        </a:rPr>
                        <a:t>-</a:t>
                      </a:r>
                      <a:r>
                        <a:rPr lang="ru-RU" sz="1100">
                          <a:effectLst/>
                        </a:rPr>
                        <a:t>III</a:t>
                      </a:r>
                      <a:r>
                        <a:rPr lang="uk-UA" sz="1100">
                          <a:effectLst/>
                        </a:rPr>
                        <a:t> ступенів № 5 Ізюмської міської ради Харківської області</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9</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136,67</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-0,22</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6,67</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0</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0,00</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-7,56</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-30,43</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11,11</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-1,10</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11,11</a:t>
                      </a:r>
                      <a:endParaRPr lang="ru-RU" sz="1100">
                        <a:effectLst/>
                        <a:latin typeface="Times New Roman"/>
                        <a:ea typeface="Times New Roman"/>
                      </a:endParaRPr>
                    </a:p>
                  </a:txBody>
                  <a:tcPr marL="46969" marR="46969" marT="0" marB="0" anchor="ctr"/>
                </a:tc>
              </a:tr>
              <a:tr h="572937">
                <a:tc>
                  <a:txBody>
                    <a:bodyPr/>
                    <a:lstStyle/>
                    <a:p>
                      <a:pPr marL="342900" lvl="0" indent="-342900" algn="just">
                        <a:spcAft>
                          <a:spcPts val="0"/>
                        </a:spcAft>
                        <a:buFont typeface="+mj-lt"/>
                        <a:buAutoNum type="arabicPeriod"/>
                      </a:pPr>
                      <a:r>
                        <a:rPr lang="uk-UA" sz="1400">
                          <a:effectLst/>
                        </a:rPr>
                        <a:t> </a:t>
                      </a:r>
                      <a:endParaRPr lang="ru-RU" sz="1100">
                        <a:effectLst/>
                        <a:latin typeface="Times New Roman"/>
                        <a:ea typeface="Times New Roman"/>
                      </a:endParaRPr>
                    </a:p>
                  </a:txBody>
                  <a:tcPr marL="46969" marR="46969" marT="0" marB="0"/>
                </a:tc>
                <a:tc>
                  <a:txBody>
                    <a:bodyPr/>
                    <a:lstStyle/>
                    <a:p>
                      <a:pPr algn="just">
                        <a:spcAft>
                          <a:spcPts val="0"/>
                        </a:spcAft>
                      </a:pPr>
                      <a:r>
                        <a:rPr lang="uk-UA" sz="1100">
                          <a:effectLst/>
                        </a:rPr>
                        <a:t>Ізюмська загальноосвітня школа </a:t>
                      </a:r>
                      <a:r>
                        <a:rPr lang="ru-RU" sz="1100">
                          <a:effectLst/>
                        </a:rPr>
                        <a:t>I</a:t>
                      </a:r>
                      <a:r>
                        <a:rPr lang="uk-UA" sz="1100">
                          <a:effectLst/>
                        </a:rPr>
                        <a:t>-</a:t>
                      </a:r>
                      <a:r>
                        <a:rPr lang="ru-RU" sz="1100">
                          <a:effectLst/>
                        </a:rPr>
                        <a:t>III</a:t>
                      </a:r>
                      <a:r>
                        <a:rPr lang="uk-UA" sz="1100">
                          <a:effectLst/>
                        </a:rPr>
                        <a:t> ступенів № 6 Ізюмської міської ради Харківської області</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20</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139,41</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2,52</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7,88</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3</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15,00</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7,44</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-8,53</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5,00</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-7,21</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-6,76</a:t>
                      </a:r>
                      <a:endParaRPr lang="ru-RU" sz="1100">
                        <a:effectLst/>
                        <a:latin typeface="Times New Roman"/>
                        <a:ea typeface="Times New Roman"/>
                      </a:endParaRPr>
                    </a:p>
                  </a:txBody>
                  <a:tcPr marL="46969" marR="46969" marT="0" marB="0" anchor="ctr"/>
                </a:tc>
              </a:tr>
              <a:tr h="572937">
                <a:tc>
                  <a:txBody>
                    <a:bodyPr/>
                    <a:lstStyle/>
                    <a:p>
                      <a:pPr marL="342900" lvl="0" indent="-342900" algn="just">
                        <a:spcAft>
                          <a:spcPts val="0"/>
                        </a:spcAft>
                        <a:buFont typeface="+mj-lt"/>
                        <a:buAutoNum type="arabicPeriod"/>
                      </a:pPr>
                      <a:r>
                        <a:rPr lang="uk-UA" sz="1400">
                          <a:effectLst/>
                        </a:rPr>
                        <a:t> </a:t>
                      </a:r>
                      <a:endParaRPr lang="ru-RU" sz="1100">
                        <a:effectLst/>
                        <a:latin typeface="Times New Roman"/>
                        <a:ea typeface="Times New Roman"/>
                      </a:endParaRPr>
                    </a:p>
                  </a:txBody>
                  <a:tcPr marL="46969" marR="46969" marT="0" marB="0"/>
                </a:tc>
                <a:tc>
                  <a:txBody>
                    <a:bodyPr/>
                    <a:lstStyle/>
                    <a:p>
                      <a:pPr algn="just">
                        <a:spcAft>
                          <a:spcPts val="0"/>
                        </a:spcAft>
                      </a:pPr>
                      <a:r>
                        <a:rPr lang="uk-UA" sz="1100">
                          <a:effectLst/>
                        </a:rPr>
                        <a:t>Ізюмська загальноосвітня школа </a:t>
                      </a:r>
                      <a:r>
                        <a:rPr lang="ru-RU" sz="1100">
                          <a:effectLst/>
                        </a:rPr>
                        <a:t>I</a:t>
                      </a:r>
                      <a:r>
                        <a:rPr lang="uk-UA" sz="1100">
                          <a:effectLst/>
                        </a:rPr>
                        <a:t>-</a:t>
                      </a:r>
                      <a:r>
                        <a:rPr lang="ru-RU" sz="1100">
                          <a:effectLst/>
                        </a:rPr>
                        <a:t>III</a:t>
                      </a:r>
                      <a:r>
                        <a:rPr lang="uk-UA" sz="1100">
                          <a:effectLst/>
                        </a:rPr>
                        <a:t> ступенів № 10 Ізюмської міської ради Харківської області</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13</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125,00</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dirty="0">
                          <a:effectLst/>
                        </a:rPr>
                        <a:t>-11,89</a:t>
                      </a:r>
                      <a:endParaRPr lang="ru-RU" sz="1100" dirty="0">
                        <a:effectLst/>
                        <a:latin typeface="Times New Roman"/>
                        <a:ea typeface="Times New Roman"/>
                      </a:endParaRPr>
                    </a:p>
                  </a:txBody>
                  <a:tcPr marL="46969" marR="46969" marT="0" marB="0" anchor="ctr"/>
                </a:tc>
                <a:tc>
                  <a:txBody>
                    <a:bodyPr/>
                    <a:lstStyle/>
                    <a:p>
                      <a:pPr algn="ctr">
                        <a:spcAft>
                          <a:spcPts val="0"/>
                        </a:spcAft>
                      </a:pPr>
                      <a:r>
                        <a:rPr lang="ru-RU" sz="1100">
                          <a:effectLst/>
                        </a:rPr>
                        <a:t>-3,00</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7,69</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0,13</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-20,88</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0</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0,00</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-12,21</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-7,14</a:t>
                      </a:r>
                      <a:endParaRPr lang="ru-RU" sz="1100">
                        <a:effectLst/>
                        <a:latin typeface="Times New Roman"/>
                        <a:ea typeface="Times New Roman"/>
                      </a:endParaRPr>
                    </a:p>
                  </a:txBody>
                  <a:tcPr marL="46969" marR="46969" marT="0" marB="0" anchor="ctr"/>
                </a:tc>
              </a:tr>
              <a:tr h="572937">
                <a:tc>
                  <a:txBody>
                    <a:bodyPr/>
                    <a:lstStyle/>
                    <a:p>
                      <a:pPr marL="342900" lvl="0" indent="-342900" algn="just">
                        <a:spcAft>
                          <a:spcPts val="0"/>
                        </a:spcAft>
                        <a:buFont typeface="+mj-lt"/>
                        <a:buAutoNum type="arabicPeriod"/>
                      </a:pPr>
                      <a:r>
                        <a:rPr lang="uk-UA" sz="1400">
                          <a:effectLst/>
                        </a:rPr>
                        <a:t> </a:t>
                      </a:r>
                      <a:endParaRPr lang="ru-RU" sz="1100">
                        <a:effectLst/>
                        <a:latin typeface="Times New Roman"/>
                        <a:ea typeface="Times New Roman"/>
                      </a:endParaRPr>
                    </a:p>
                  </a:txBody>
                  <a:tcPr marL="46969" marR="46969" marT="0" marB="0"/>
                </a:tc>
                <a:tc>
                  <a:txBody>
                    <a:bodyPr/>
                    <a:lstStyle/>
                    <a:p>
                      <a:pPr algn="just">
                        <a:spcAft>
                          <a:spcPts val="0"/>
                        </a:spcAft>
                      </a:pPr>
                      <a:r>
                        <a:rPr lang="uk-UA" sz="1100">
                          <a:effectLst/>
                        </a:rPr>
                        <a:t>Ізюмська загальноосвітня школа </a:t>
                      </a:r>
                      <a:r>
                        <a:rPr lang="ru-RU" sz="1100">
                          <a:effectLst/>
                        </a:rPr>
                        <a:t>I</a:t>
                      </a:r>
                      <a:r>
                        <a:rPr lang="uk-UA" sz="1100">
                          <a:effectLst/>
                        </a:rPr>
                        <a:t>-</a:t>
                      </a:r>
                      <a:r>
                        <a:rPr lang="ru-RU" sz="1100">
                          <a:effectLst/>
                        </a:rPr>
                        <a:t>III</a:t>
                      </a:r>
                      <a:r>
                        <a:rPr lang="uk-UA" sz="1100">
                          <a:effectLst/>
                        </a:rPr>
                        <a:t> ступенів № 12 Ізюмської міської ради Харківської області</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37</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127,22</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-9,67</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-4,20</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2,70</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-4,86</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-3,97</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3</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8,11</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-4,10</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1,45</a:t>
                      </a:r>
                      <a:endParaRPr lang="ru-RU" sz="1100">
                        <a:effectLst/>
                        <a:latin typeface="Times New Roman"/>
                        <a:ea typeface="Times New Roman"/>
                      </a:endParaRPr>
                    </a:p>
                  </a:txBody>
                  <a:tcPr marL="46969" marR="46969" marT="0" marB="0" anchor="ctr"/>
                </a:tc>
              </a:tr>
              <a:tr h="232377">
                <a:tc>
                  <a:txBody>
                    <a:bodyPr/>
                    <a:lstStyle/>
                    <a:p>
                      <a:pPr marL="342900" lvl="0" indent="-342900" algn="just">
                        <a:spcAft>
                          <a:spcPts val="0"/>
                        </a:spcAft>
                        <a:buFont typeface="+mj-lt"/>
                        <a:buAutoNum type="arabicPeriod"/>
                      </a:pPr>
                      <a:r>
                        <a:rPr lang="uk-UA" sz="1400">
                          <a:effectLst/>
                        </a:rPr>
                        <a:t> </a:t>
                      </a:r>
                      <a:endParaRPr lang="ru-RU" sz="1100">
                        <a:effectLst/>
                        <a:latin typeface="Times New Roman"/>
                        <a:ea typeface="Times New Roman"/>
                      </a:endParaRPr>
                    </a:p>
                  </a:txBody>
                  <a:tcPr marL="46969" marR="46969" marT="0" marB="0"/>
                </a:tc>
                <a:tc>
                  <a:txBody>
                    <a:bodyPr/>
                    <a:lstStyle/>
                    <a:p>
                      <a:pPr algn="just">
                        <a:spcAft>
                          <a:spcPts val="0"/>
                        </a:spcAft>
                      </a:pPr>
                      <a:r>
                        <a:rPr lang="uk-UA" sz="1100" dirty="0">
                          <a:effectLst/>
                        </a:rPr>
                        <a:t> </a:t>
                      </a:r>
                      <a:endParaRPr lang="ru-RU" sz="1100" dirty="0">
                        <a:effectLst/>
                        <a:latin typeface="Times New Roman"/>
                        <a:ea typeface="Times New Roman"/>
                      </a:endParaRPr>
                    </a:p>
                  </a:txBody>
                  <a:tcPr marL="46969" marR="46969" marT="0" marB="0" anchor="ctr"/>
                </a:tc>
                <a:tc>
                  <a:txBody>
                    <a:bodyPr/>
                    <a:lstStyle/>
                    <a:p>
                      <a:pPr algn="ctr">
                        <a:spcAft>
                          <a:spcPts val="0"/>
                        </a:spcAft>
                      </a:pPr>
                      <a:r>
                        <a:rPr lang="ru-RU" sz="1100">
                          <a:effectLst/>
                        </a:rPr>
                        <a:t>172</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136,89</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 </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 </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13</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7,56</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 </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 </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21</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12,21</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a:effectLst/>
                        </a:rPr>
                        <a:t> </a:t>
                      </a:r>
                      <a:endParaRPr lang="ru-RU" sz="1100">
                        <a:effectLst/>
                        <a:latin typeface="Times New Roman"/>
                        <a:ea typeface="Times New Roman"/>
                      </a:endParaRPr>
                    </a:p>
                  </a:txBody>
                  <a:tcPr marL="46969" marR="46969" marT="0" marB="0" anchor="ctr"/>
                </a:tc>
                <a:tc>
                  <a:txBody>
                    <a:bodyPr/>
                    <a:lstStyle/>
                    <a:p>
                      <a:pPr algn="ctr">
                        <a:spcAft>
                          <a:spcPts val="0"/>
                        </a:spcAft>
                      </a:pPr>
                      <a:r>
                        <a:rPr lang="ru-RU" sz="1100" dirty="0">
                          <a:effectLst/>
                        </a:rPr>
                        <a:t> </a:t>
                      </a:r>
                      <a:endParaRPr lang="ru-RU" sz="1100" dirty="0">
                        <a:effectLst/>
                        <a:latin typeface="Times New Roman"/>
                        <a:ea typeface="Times New Roman"/>
                      </a:endParaRPr>
                    </a:p>
                  </a:txBody>
                  <a:tcPr marL="46969" marR="46969" marT="0" marB="0" anchor="ctr"/>
                </a:tc>
              </a:tr>
            </a:tbl>
          </a:graphicData>
        </a:graphic>
      </p:graphicFrame>
      <p:sp>
        <p:nvSpPr>
          <p:cNvPr id="5" name="Заголовок 1"/>
          <p:cNvSpPr>
            <a:spLocks noGrp="1"/>
          </p:cNvSpPr>
          <p:nvPr>
            <p:ph type="title"/>
          </p:nvPr>
        </p:nvSpPr>
        <p:spPr>
          <a:xfrm>
            <a:off x="467544" y="-28336"/>
            <a:ext cx="8229600" cy="706090"/>
          </a:xfrm>
        </p:spPr>
        <p:txBody>
          <a:bodyPr>
            <a:normAutofit fontScale="90000"/>
          </a:bodyPr>
          <a:lstStyle/>
          <a:p>
            <a:r>
              <a:rPr lang="uk-UA" sz="2800" b="1" dirty="0"/>
              <a:t>Результати ЗНО-2018 </a:t>
            </a:r>
            <a:r>
              <a:rPr lang="uk-UA" sz="2800" b="1" dirty="0" smtClean="0"/>
              <a:t> історії України по </a:t>
            </a:r>
            <a:r>
              <a:rPr lang="uk-UA" sz="2800" b="1" dirty="0"/>
              <a:t>ЗЗСО </a:t>
            </a:r>
            <a:r>
              <a:rPr lang="uk-UA" sz="2800" b="1" dirty="0" smtClean="0"/>
              <a:t>м</a:t>
            </a:r>
            <a:r>
              <a:rPr lang="uk-UA" sz="2800" b="1" dirty="0"/>
              <a:t>. Ізюм</a:t>
            </a:r>
            <a:endParaRPr lang="ru-RU" sz="2800" dirty="0">
              <a:solidFill>
                <a:srgbClr val="002060"/>
              </a:solidFill>
            </a:endParaRPr>
          </a:p>
        </p:txBody>
      </p:sp>
    </p:spTree>
    <p:extLst>
      <p:ext uri="{BB962C8B-B14F-4D97-AF65-F5344CB8AC3E}">
        <p14:creationId xmlns:p14="http://schemas.microsoft.com/office/powerpoint/2010/main" val="61189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15416"/>
            <a:ext cx="8229600" cy="1143000"/>
          </a:xfrm>
        </p:spPr>
        <p:txBody>
          <a:bodyPr>
            <a:normAutofit fontScale="90000"/>
          </a:bodyPr>
          <a:lstStyle/>
          <a:p>
            <a:r>
              <a:rPr lang="uk-UA" b="1" dirty="0">
                <a:solidFill>
                  <a:srgbClr val="002060"/>
                </a:solidFill>
                <a:latin typeface="Times New Roman" pitchFamily="18" charset="0"/>
                <a:cs typeface="Times New Roman" pitchFamily="18" charset="0"/>
              </a:rPr>
              <a:t>Зовнішнє незалежне оцінювання</a:t>
            </a:r>
            <a:endParaRPr lang="ru-RU" dirty="0"/>
          </a:p>
        </p:txBody>
      </p:sp>
      <p:sp>
        <p:nvSpPr>
          <p:cNvPr id="3" name="Объект 2"/>
          <p:cNvSpPr>
            <a:spLocks noGrp="1"/>
          </p:cNvSpPr>
          <p:nvPr>
            <p:ph idx="1"/>
          </p:nvPr>
        </p:nvSpPr>
        <p:spPr>
          <a:xfrm>
            <a:off x="194201" y="548680"/>
            <a:ext cx="8928992" cy="6048672"/>
          </a:xfrm>
        </p:spPr>
        <p:txBody>
          <a:bodyPr>
            <a:noAutofit/>
          </a:bodyPr>
          <a:lstStyle/>
          <a:p>
            <a:pPr marL="0" indent="0" algn="just">
              <a:spcBef>
                <a:spcPts val="0"/>
              </a:spcBef>
            </a:pPr>
            <a:r>
              <a:rPr lang="uk-UA" sz="1400" b="1" dirty="0">
                <a:latin typeface="Times New Roman" pitchFamily="18" charset="0"/>
                <a:cs typeface="Times New Roman" pitchFamily="18" charset="0"/>
              </a:rPr>
              <a:t>Результати, нижчі </a:t>
            </a:r>
            <a:r>
              <a:rPr lang="uk-UA" sz="1400" b="1" u="sng" dirty="0">
                <a:latin typeface="Times New Roman" pitchFamily="18" charset="0"/>
                <a:cs typeface="Times New Roman" pitchFamily="18" charset="0"/>
              </a:rPr>
              <a:t>за середні по місту</a:t>
            </a:r>
            <a:r>
              <a:rPr lang="uk-UA" sz="1400" b="1" dirty="0">
                <a:latin typeface="Times New Roman" pitchFamily="18" charset="0"/>
                <a:cs typeface="Times New Roman" pitchFamily="18" charset="0"/>
              </a:rPr>
              <a:t>, мають такі ЗЗСО: </a:t>
            </a:r>
            <a:endParaRPr lang="ru-RU" sz="1400" b="1" dirty="0">
              <a:latin typeface="Times New Roman" pitchFamily="18" charset="0"/>
              <a:cs typeface="Times New Roman" pitchFamily="18" charset="0"/>
            </a:endParaRPr>
          </a:p>
          <a:p>
            <a:pPr marL="0" indent="0" algn="just">
              <a:spcBef>
                <a:spcPts val="0"/>
              </a:spcBef>
            </a:pPr>
            <a:r>
              <a:rPr lang="uk-UA" sz="1400" dirty="0">
                <a:latin typeface="Times New Roman" pitchFamily="18" charset="0"/>
                <a:cs typeface="Times New Roman" pitchFamily="18" charset="0"/>
              </a:rPr>
              <a:t>Ізюмська гімназія № 3 Ізюмської міської ради Харківської області за </a:t>
            </a:r>
            <a:r>
              <a:rPr lang="uk-UA" sz="1400" u="sng" dirty="0">
                <a:latin typeface="Times New Roman" pitchFamily="18" charset="0"/>
                <a:cs typeface="Times New Roman" pitchFamily="18" charset="0"/>
              </a:rPr>
              <a:t>середнім балом</a:t>
            </a:r>
            <a:r>
              <a:rPr lang="uk-UA" sz="1400" dirty="0">
                <a:latin typeface="Times New Roman" pitchFamily="18" charset="0"/>
                <a:cs typeface="Times New Roman" pitchFamily="18" charset="0"/>
              </a:rPr>
              <a:t>, відсотком учнів, </a:t>
            </a:r>
            <a:r>
              <a:rPr lang="uk-UA" sz="1400" u="sng" dirty="0">
                <a:latin typeface="Times New Roman" pitchFamily="18" charset="0"/>
                <a:cs typeface="Times New Roman" pitchFamily="18" charset="0"/>
              </a:rPr>
              <a:t>які не подолали поріг «склав/не склав»</a:t>
            </a:r>
            <a:r>
              <a:rPr lang="uk-UA" sz="1400" dirty="0">
                <a:latin typeface="Times New Roman" pitchFamily="18" charset="0"/>
                <a:cs typeface="Times New Roman" pitchFamily="18" charset="0"/>
              </a:rPr>
              <a:t>, </a:t>
            </a:r>
            <a:r>
              <a:rPr lang="uk-UA" sz="1400" u="sng" dirty="0">
                <a:latin typeface="Times New Roman" pitchFamily="18" charset="0"/>
                <a:cs typeface="Times New Roman" pitchFamily="18" charset="0"/>
              </a:rPr>
              <a:t>отримали від 160 балів і більше</a:t>
            </a:r>
            <a:r>
              <a:rPr lang="uk-UA" sz="1400"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pPr marL="0" indent="0" algn="just">
              <a:spcBef>
                <a:spcPts val="0"/>
              </a:spcBef>
            </a:pPr>
            <a:r>
              <a:rPr lang="uk-UA" sz="1400" dirty="0">
                <a:latin typeface="Times New Roman" pitchFamily="18" charset="0"/>
                <a:cs typeface="Times New Roman" pitchFamily="18" charset="0"/>
              </a:rPr>
              <a:t>Ізюмська загальноосвітня школа </a:t>
            </a:r>
            <a:r>
              <a:rPr lang="ru-RU" sz="1400" dirty="0">
                <a:latin typeface="Times New Roman" pitchFamily="18" charset="0"/>
                <a:cs typeface="Times New Roman" pitchFamily="18" charset="0"/>
              </a:rPr>
              <a:t>I</a:t>
            </a:r>
            <a:r>
              <a:rPr lang="uk-UA" sz="1400" dirty="0">
                <a:latin typeface="Times New Roman" pitchFamily="18" charset="0"/>
                <a:cs typeface="Times New Roman" pitchFamily="18" charset="0"/>
              </a:rPr>
              <a:t>-</a:t>
            </a:r>
            <a:r>
              <a:rPr lang="ru-RU" sz="1400" dirty="0">
                <a:latin typeface="Times New Roman" pitchFamily="18" charset="0"/>
                <a:cs typeface="Times New Roman" pitchFamily="18" charset="0"/>
              </a:rPr>
              <a:t>III</a:t>
            </a:r>
            <a:r>
              <a:rPr lang="uk-UA" sz="1400" dirty="0">
                <a:latin typeface="Times New Roman" pitchFamily="18" charset="0"/>
                <a:cs typeface="Times New Roman" pitchFamily="18" charset="0"/>
              </a:rPr>
              <a:t> ступенів № 2 Ізюмської міської ради Харківської області (за </a:t>
            </a:r>
            <a:r>
              <a:rPr lang="uk-UA" sz="1400" u="sng" dirty="0">
                <a:latin typeface="Times New Roman" pitchFamily="18" charset="0"/>
                <a:cs typeface="Times New Roman" pitchFamily="18" charset="0"/>
              </a:rPr>
              <a:t>середнім балом</a:t>
            </a:r>
            <a:r>
              <a:rPr lang="uk-UA" sz="1400" dirty="0">
                <a:latin typeface="Times New Roman" pitchFamily="18" charset="0"/>
                <a:cs typeface="Times New Roman" pitchFamily="18" charset="0"/>
              </a:rPr>
              <a:t>, відсотком учнів, </a:t>
            </a:r>
            <a:r>
              <a:rPr lang="uk-UA" sz="1400" u="sng" dirty="0">
                <a:latin typeface="Times New Roman" pitchFamily="18" charset="0"/>
                <a:cs typeface="Times New Roman" pitchFamily="18" charset="0"/>
              </a:rPr>
              <a:t>які не подолали поріг «склав/не склав»</a:t>
            </a:r>
            <a:r>
              <a:rPr lang="uk-UA" sz="1400" dirty="0">
                <a:latin typeface="Times New Roman" pitchFamily="18" charset="0"/>
                <a:cs typeface="Times New Roman" pitchFamily="18" charset="0"/>
              </a:rPr>
              <a:t>, </a:t>
            </a:r>
            <a:r>
              <a:rPr lang="uk-UA" sz="1400" u="sng" dirty="0">
                <a:latin typeface="Times New Roman" pitchFamily="18" charset="0"/>
                <a:cs typeface="Times New Roman" pitchFamily="18" charset="0"/>
              </a:rPr>
              <a:t>отримали від 160 балів і більше</a:t>
            </a:r>
            <a:r>
              <a:rPr lang="uk-UA" sz="1400"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pPr marL="0" indent="0" algn="just">
              <a:spcBef>
                <a:spcPts val="0"/>
              </a:spcBef>
            </a:pPr>
            <a:r>
              <a:rPr lang="uk-UA" sz="1400" dirty="0">
                <a:latin typeface="Times New Roman" pitchFamily="18" charset="0"/>
                <a:cs typeface="Times New Roman" pitchFamily="18" charset="0"/>
              </a:rPr>
              <a:t>Ізюмська загальноосвітня школа </a:t>
            </a:r>
            <a:r>
              <a:rPr lang="ru-RU" sz="1400" dirty="0">
                <a:latin typeface="Times New Roman" pitchFamily="18" charset="0"/>
                <a:cs typeface="Times New Roman" pitchFamily="18" charset="0"/>
              </a:rPr>
              <a:t>I</a:t>
            </a:r>
            <a:r>
              <a:rPr lang="uk-UA" sz="1400" dirty="0">
                <a:latin typeface="Times New Roman" pitchFamily="18" charset="0"/>
                <a:cs typeface="Times New Roman" pitchFamily="18" charset="0"/>
              </a:rPr>
              <a:t>-</a:t>
            </a:r>
            <a:r>
              <a:rPr lang="ru-RU" sz="1400" dirty="0">
                <a:latin typeface="Times New Roman" pitchFamily="18" charset="0"/>
                <a:cs typeface="Times New Roman" pitchFamily="18" charset="0"/>
              </a:rPr>
              <a:t>III</a:t>
            </a:r>
            <a:r>
              <a:rPr lang="uk-UA" sz="1400" dirty="0">
                <a:latin typeface="Times New Roman" pitchFamily="18" charset="0"/>
                <a:cs typeface="Times New Roman" pitchFamily="18" charset="0"/>
              </a:rPr>
              <a:t> ступенів № 4 Ізюмської міської ради Харківської області (відсотком учнів, </a:t>
            </a:r>
            <a:r>
              <a:rPr lang="uk-UA" sz="1400" u="sng" dirty="0">
                <a:latin typeface="Times New Roman" pitchFamily="18" charset="0"/>
                <a:cs typeface="Times New Roman" pitchFamily="18" charset="0"/>
              </a:rPr>
              <a:t>які </a:t>
            </a:r>
            <a:r>
              <a:rPr lang="uk-UA" sz="1400" dirty="0">
                <a:latin typeface="Times New Roman" pitchFamily="18" charset="0"/>
                <a:cs typeface="Times New Roman" pitchFamily="18" charset="0"/>
              </a:rPr>
              <a:t> </a:t>
            </a:r>
            <a:r>
              <a:rPr lang="uk-UA" sz="1400" u="sng" dirty="0">
                <a:latin typeface="Times New Roman" pitchFamily="18" charset="0"/>
                <a:cs typeface="Times New Roman" pitchFamily="18" charset="0"/>
              </a:rPr>
              <a:t>отримали від 160 балів і більше</a:t>
            </a:r>
            <a:r>
              <a:rPr lang="uk-UA" sz="1400"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marL="0" indent="0" algn="just">
              <a:spcBef>
                <a:spcPts val="0"/>
              </a:spcBef>
            </a:pPr>
            <a:r>
              <a:rPr lang="uk-UA" sz="1400" dirty="0">
                <a:latin typeface="Times New Roman" pitchFamily="18" charset="0"/>
                <a:cs typeface="Times New Roman" pitchFamily="18" charset="0"/>
              </a:rPr>
              <a:t>Ізюмська загальноосвітня школа </a:t>
            </a:r>
            <a:r>
              <a:rPr lang="ru-RU" sz="1400" dirty="0">
                <a:latin typeface="Times New Roman" pitchFamily="18" charset="0"/>
                <a:cs typeface="Times New Roman" pitchFamily="18" charset="0"/>
              </a:rPr>
              <a:t>I</a:t>
            </a:r>
            <a:r>
              <a:rPr lang="uk-UA" sz="1400" dirty="0">
                <a:latin typeface="Times New Roman" pitchFamily="18" charset="0"/>
                <a:cs typeface="Times New Roman" pitchFamily="18" charset="0"/>
              </a:rPr>
              <a:t>-</a:t>
            </a:r>
            <a:r>
              <a:rPr lang="ru-RU" sz="1400" dirty="0">
                <a:latin typeface="Times New Roman" pitchFamily="18" charset="0"/>
                <a:cs typeface="Times New Roman" pitchFamily="18" charset="0"/>
              </a:rPr>
              <a:t>III</a:t>
            </a:r>
            <a:r>
              <a:rPr lang="uk-UA" sz="1400" dirty="0">
                <a:latin typeface="Times New Roman" pitchFamily="18" charset="0"/>
                <a:cs typeface="Times New Roman" pitchFamily="18" charset="0"/>
              </a:rPr>
              <a:t> ступенів № 5 Ізюмської міської ради Харківської області (за </a:t>
            </a:r>
            <a:r>
              <a:rPr lang="uk-UA" sz="1400" u="sng" dirty="0">
                <a:latin typeface="Times New Roman" pitchFamily="18" charset="0"/>
                <a:cs typeface="Times New Roman" pitchFamily="18" charset="0"/>
              </a:rPr>
              <a:t>середнім балом</a:t>
            </a:r>
            <a:r>
              <a:rPr lang="uk-UA" sz="1400" dirty="0">
                <a:latin typeface="Times New Roman" pitchFamily="18" charset="0"/>
                <a:cs typeface="Times New Roman" pitchFamily="18" charset="0"/>
              </a:rPr>
              <a:t>, відсотком учнів, </a:t>
            </a:r>
            <a:r>
              <a:rPr lang="uk-UA" sz="1400" u="sng" dirty="0">
                <a:latin typeface="Times New Roman" pitchFamily="18" charset="0"/>
                <a:cs typeface="Times New Roman" pitchFamily="18" charset="0"/>
              </a:rPr>
              <a:t>які </a:t>
            </a:r>
            <a:r>
              <a:rPr lang="uk-UA" sz="1400" dirty="0">
                <a:latin typeface="Times New Roman" pitchFamily="18" charset="0"/>
                <a:cs typeface="Times New Roman" pitchFamily="18" charset="0"/>
              </a:rPr>
              <a:t> </a:t>
            </a:r>
            <a:r>
              <a:rPr lang="uk-UA" sz="1400" u="sng" dirty="0">
                <a:latin typeface="Times New Roman" pitchFamily="18" charset="0"/>
                <a:cs typeface="Times New Roman" pitchFamily="18" charset="0"/>
              </a:rPr>
              <a:t>отримали від 160 балів і більше</a:t>
            </a:r>
            <a:r>
              <a:rPr lang="uk-UA" sz="1400"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marL="0" indent="0" algn="just">
              <a:spcBef>
                <a:spcPts val="0"/>
              </a:spcBef>
            </a:pPr>
            <a:r>
              <a:rPr lang="uk-UA" sz="1400" dirty="0">
                <a:latin typeface="Times New Roman" pitchFamily="18" charset="0"/>
                <a:cs typeface="Times New Roman" pitchFamily="18" charset="0"/>
              </a:rPr>
              <a:t>Ізюмська загальноосвітня школа </a:t>
            </a:r>
            <a:r>
              <a:rPr lang="ru-RU" sz="1400" dirty="0">
                <a:latin typeface="Times New Roman" pitchFamily="18" charset="0"/>
                <a:cs typeface="Times New Roman" pitchFamily="18" charset="0"/>
              </a:rPr>
              <a:t>I</a:t>
            </a:r>
            <a:r>
              <a:rPr lang="uk-UA" sz="1400" dirty="0">
                <a:latin typeface="Times New Roman" pitchFamily="18" charset="0"/>
                <a:cs typeface="Times New Roman" pitchFamily="18" charset="0"/>
              </a:rPr>
              <a:t>-</a:t>
            </a:r>
            <a:r>
              <a:rPr lang="ru-RU" sz="1400" dirty="0">
                <a:latin typeface="Times New Roman" pitchFamily="18" charset="0"/>
                <a:cs typeface="Times New Roman" pitchFamily="18" charset="0"/>
              </a:rPr>
              <a:t>III</a:t>
            </a:r>
            <a:r>
              <a:rPr lang="uk-UA" sz="1400" dirty="0">
                <a:latin typeface="Times New Roman" pitchFamily="18" charset="0"/>
                <a:cs typeface="Times New Roman" pitchFamily="18" charset="0"/>
              </a:rPr>
              <a:t> ступенів № 6 Ізюмської міської ради Харківської області (відсотком учнів, </a:t>
            </a:r>
            <a:r>
              <a:rPr lang="uk-UA" sz="1400" u="sng" dirty="0">
                <a:latin typeface="Times New Roman" pitchFamily="18" charset="0"/>
                <a:cs typeface="Times New Roman" pitchFamily="18" charset="0"/>
              </a:rPr>
              <a:t>які не подолали поріг «склав/не склав»</a:t>
            </a:r>
            <a:r>
              <a:rPr lang="uk-UA" sz="1400" dirty="0">
                <a:latin typeface="Times New Roman" pitchFamily="18" charset="0"/>
                <a:cs typeface="Times New Roman" pitchFamily="18" charset="0"/>
              </a:rPr>
              <a:t>, </a:t>
            </a:r>
            <a:r>
              <a:rPr lang="uk-UA" sz="1400" u="sng" dirty="0">
                <a:latin typeface="Times New Roman" pitchFamily="18" charset="0"/>
                <a:cs typeface="Times New Roman" pitchFamily="18" charset="0"/>
              </a:rPr>
              <a:t>отримали від 160 балів і більше</a:t>
            </a:r>
            <a:r>
              <a:rPr lang="uk-UA" sz="1400"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pPr marL="0" indent="0" algn="just">
              <a:spcBef>
                <a:spcPts val="0"/>
              </a:spcBef>
            </a:pPr>
            <a:r>
              <a:rPr lang="uk-UA" sz="1400" dirty="0">
                <a:latin typeface="Times New Roman" pitchFamily="18" charset="0"/>
                <a:cs typeface="Times New Roman" pitchFamily="18" charset="0"/>
              </a:rPr>
              <a:t>Ізюмська загальноосвітня школа </a:t>
            </a:r>
            <a:r>
              <a:rPr lang="ru-RU" sz="1400" dirty="0">
                <a:latin typeface="Times New Roman" pitchFamily="18" charset="0"/>
                <a:cs typeface="Times New Roman" pitchFamily="18" charset="0"/>
              </a:rPr>
              <a:t>I</a:t>
            </a:r>
            <a:r>
              <a:rPr lang="uk-UA" sz="1400" dirty="0">
                <a:latin typeface="Times New Roman" pitchFamily="18" charset="0"/>
                <a:cs typeface="Times New Roman" pitchFamily="18" charset="0"/>
              </a:rPr>
              <a:t>-</a:t>
            </a:r>
            <a:r>
              <a:rPr lang="ru-RU" sz="1400" dirty="0">
                <a:latin typeface="Times New Roman" pitchFamily="18" charset="0"/>
                <a:cs typeface="Times New Roman" pitchFamily="18" charset="0"/>
              </a:rPr>
              <a:t>III</a:t>
            </a:r>
            <a:r>
              <a:rPr lang="uk-UA" sz="1400" dirty="0">
                <a:latin typeface="Times New Roman" pitchFamily="18" charset="0"/>
                <a:cs typeface="Times New Roman" pitchFamily="18" charset="0"/>
              </a:rPr>
              <a:t> ступенів № 10 Ізюмської міської ради Харківської області (за </a:t>
            </a:r>
            <a:r>
              <a:rPr lang="uk-UA" sz="1400" u="sng" dirty="0">
                <a:latin typeface="Times New Roman" pitchFamily="18" charset="0"/>
                <a:cs typeface="Times New Roman" pitchFamily="18" charset="0"/>
              </a:rPr>
              <a:t>середнім балом</a:t>
            </a:r>
            <a:r>
              <a:rPr lang="uk-UA" sz="1400" dirty="0">
                <a:latin typeface="Times New Roman" pitchFamily="18" charset="0"/>
                <a:cs typeface="Times New Roman" pitchFamily="18" charset="0"/>
              </a:rPr>
              <a:t>, відсотком учнів, </a:t>
            </a:r>
            <a:r>
              <a:rPr lang="uk-UA" sz="1400" u="sng" dirty="0">
                <a:latin typeface="Times New Roman" pitchFamily="18" charset="0"/>
                <a:cs typeface="Times New Roman" pitchFamily="18" charset="0"/>
              </a:rPr>
              <a:t>які </a:t>
            </a:r>
            <a:r>
              <a:rPr lang="uk-UA" sz="1400" dirty="0">
                <a:latin typeface="Times New Roman" pitchFamily="18" charset="0"/>
                <a:cs typeface="Times New Roman" pitchFamily="18" charset="0"/>
              </a:rPr>
              <a:t> </a:t>
            </a:r>
            <a:r>
              <a:rPr lang="uk-UA" sz="1400" u="sng" dirty="0">
                <a:latin typeface="Times New Roman" pitchFamily="18" charset="0"/>
                <a:cs typeface="Times New Roman" pitchFamily="18" charset="0"/>
              </a:rPr>
              <a:t>отримали від 160 балів і більше</a:t>
            </a:r>
            <a:r>
              <a:rPr lang="uk-UA" sz="1400"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pPr marL="0" indent="0" algn="just">
              <a:spcBef>
                <a:spcPts val="0"/>
              </a:spcBef>
            </a:pPr>
            <a:r>
              <a:rPr lang="uk-UA" sz="1400" dirty="0">
                <a:latin typeface="Times New Roman" pitchFamily="18" charset="0"/>
                <a:cs typeface="Times New Roman" pitchFamily="18" charset="0"/>
              </a:rPr>
              <a:t>Ізюмська загальноосвітня школа </a:t>
            </a:r>
            <a:r>
              <a:rPr lang="ru-RU" sz="1400" dirty="0">
                <a:latin typeface="Times New Roman" pitchFamily="18" charset="0"/>
                <a:cs typeface="Times New Roman" pitchFamily="18" charset="0"/>
              </a:rPr>
              <a:t>I</a:t>
            </a:r>
            <a:r>
              <a:rPr lang="uk-UA" sz="1400" dirty="0">
                <a:latin typeface="Times New Roman" pitchFamily="18" charset="0"/>
                <a:cs typeface="Times New Roman" pitchFamily="18" charset="0"/>
              </a:rPr>
              <a:t>-</a:t>
            </a:r>
            <a:r>
              <a:rPr lang="ru-RU" sz="1400" dirty="0">
                <a:latin typeface="Times New Roman" pitchFamily="18" charset="0"/>
                <a:cs typeface="Times New Roman" pitchFamily="18" charset="0"/>
              </a:rPr>
              <a:t>III</a:t>
            </a:r>
            <a:r>
              <a:rPr lang="uk-UA" sz="1400" dirty="0">
                <a:latin typeface="Times New Roman" pitchFamily="18" charset="0"/>
                <a:cs typeface="Times New Roman" pitchFamily="18" charset="0"/>
              </a:rPr>
              <a:t> ступенів № 12 Ізюмської міської ради Харківської області (за </a:t>
            </a:r>
            <a:r>
              <a:rPr lang="uk-UA" sz="1400" u="sng" dirty="0">
                <a:latin typeface="Times New Roman" pitchFamily="18" charset="0"/>
                <a:cs typeface="Times New Roman" pitchFamily="18" charset="0"/>
              </a:rPr>
              <a:t>середнім балом</a:t>
            </a:r>
            <a:r>
              <a:rPr lang="uk-UA" sz="1400" dirty="0">
                <a:latin typeface="Times New Roman" pitchFamily="18" charset="0"/>
                <a:cs typeface="Times New Roman" pitchFamily="18" charset="0"/>
              </a:rPr>
              <a:t>, відсотком учнів, які </a:t>
            </a:r>
            <a:r>
              <a:rPr lang="uk-UA" sz="1400" u="sng" dirty="0">
                <a:latin typeface="Times New Roman" pitchFamily="18" charset="0"/>
                <a:cs typeface="Times New Roman" pitchFamily="18" charset="0"/>
              </a:rPr>
              <a:t>отримали від 160 балів і більше</a:t>
            </a:r>
            <a:r>
              <a:rPr lang="uk-UA" sz="1400"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marL="0" indent="0" algn="just">
              <a:spcBef>
                <a:spcPts val="0"/>
              </a:spcBef>
              <a:buNone/>
            </a:pPr>
            <a:endParaRPr lang="ru-RU" sz="1400" dirty="0">
              <a:latin typeface="Times New Roman" pitchFamily="18" charset="0"/>
              <a:cs typeface="Times New Roman" pitchFamily="18" charset="0"/>
            </a:endParaRPr>
          </a:p>
          <a:p>
            <a:pPr marL="0" indent="0" algn="just">
              <a:spcBef>
                <a:spcPts val="0"/>
              </a:spcBef>
            </a:pPr>
            <a:r>
              <a:rPr lang="uk-UA" sz="1400" b="1" dirty="0">
                <a:latin typeface="Times New Roman" pitchFamily="18" charset="0"/>
                <a:cs typeface="Times New Roman" pitchFamily="18" charset="0"/>
              </a:rPr>
              <a:t>Порівняно</a:t>
            </a:r>
            <a:r>
              <a:rPr lang="uk-UA" sz="1400" dirty="0">
                <a:latin typeface="Times New Roman" pitchFamily="18" charset="0"/>
                <a:cs typeface="Times New Roman" pitchFamily="18" charset="0"/>
              </a:rPr>
              <a:t> </a:t>
            </a:r>
            <a:r>
              <a:rPr lang="uk-UA" sz="1400" b="1" dirty="0">
                <a:latin typeface="Times New Roman" pitchFamily="18" charset="0"/>
                <a:cs typeface="Times New Roman" pitchFamily="18" charset="0"/>
              </a:rPr>
              <a:t>з 2017 роком негативну динаміку мають ЗНЗ: </a:t>
            </a:r>
            <a:endParaRPr lang="ru-RU" sz="1400" b="1" dirty="0">
              <a:latin typeface="Times New Roman" pitchFamily="18" charset="0"/>
              <a:cs typeface="Times New Roman" pitchFamily="18" charset="0"/>
            </a:endParaRPr>
          </a:p>
          <a:p>
            <a:pPr marL="0" indent="0" algn="just">
              <a:spcBef>
                <a:spcPts val="0"/>
              </a:spcBef>
            </a:pPr>
            <a:r>
              <a:rPr lang="uk-UA" sz="1400" dirty="0">
                <a:latin typeface="Times New Roman" pitchFamily="18" charset="0"/>
                <a:cs typeface="Times New Roman" pitchFamily="18" charset="0"/>
              </a:rPr>
              <a:t>Ізюмська гімназія № 1 Ізюмської міської ради Харківської області (за </a:t>
            </a:r>
            <a:r>
              <a:rPr lang="uk-UA" sz="1400" u="sng" dirty="0">
                <a:latin typeface="Times New Roman" pitchFamily="18" charset="0"/>
                <a:cs typeface="Times New Roman" pitchFamily="18" charset="0"/>
              </a:rPr>
              <a:t>середнім балом, </a:t>
            </a:r>
            <a:r>
              <a:rPr lang="uk-UA" sz="1400" dirty="0">
                <a:latin typeface="Times New Roman" pitchFamily="18" charset="0"/>
                <a:cs typeface="Times New Roman" pitchFamily="18" charset="0"/>
              </a:rPr>
              <a:t>відсотком учнів, які </a:t>
            </a:r>
            <a:r>
              <a:rPr lang="uk-UA" sz="1400" u="sng" dirty="0">
                <a:latin typeface="Times New Roman" pitchFamily="18" charset="0"/>
                <a:cs typeface="Times New Roman" pitchFamily="18" charset="0"/>
              </a:rPr>
              <a:t>отримали від 160 балів і більше</a:t>
            </a:r>
            <a:r>
              <a:rPr lang="uk-UA" sz="1400"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pPr marL="0" indent="0" algn="just">
              <a:spcBef>
                <a:spcPts val="0"/>
              </a:spcBef>
            </a:pPr>
            <a:r>
              <a:rPr lang="uk-UA" sz="1400" dirty="0">
                <a:latin typeface="Times New Roman" pitchFamily="18" charset="0"/>
                <a:cs typeface="Times New Roman" pitchFamily="18" charset="0"/>
              </a:rPr>
              <a:t>Ізюмська гімназія № 3 Ізюмської міської ради Харківської області (за </a:t>
            </a:r>
            <a:r>
              <a:rPr lang="uk-UA" sz="1400" u="sng" dirty="0">
                <a:latin typeface="Times New Roman" pitchFamily="18" charset="0"/>
                <a:cs typeface="Times New Roman" pitchFamily="18" charset="0"/>
              </a:rPr>
              <a:t>середнім балом, </a:t>
            </a:r>
            <a:r>
              <a:rPr lang="uk-UA" sz="1400" dirty="0">
                <a:latin typeface="Times New Roman" pitchFamily="18" charset="0"/>
                <a:cs typeface="Times New Roman" pitchFamily="18" charset="0"/>
              </a:rPr>
              <a:t>відсотком учнів, </a:t>
            </a:r>
            <a:r>
              <a:rPr lang="uk-UA" sz="1400" u="sng" dirty="0">
                <a:latin typeface="Times New Roman" pitchFamily="18" charset="0"/>
                <a:cs typeface="Times New Roman" pitchFamily="18" charset="0"/>
              </a:rPr>
              <a:t>які не подолали поріг «склав/не склав»</a:t>
            </a:r>
            <a:r>
              <a:rPr lang="uk-UA" sz="1400" dirty="0">
                <a:latin typeface="Times New Roman" pitchFamily="18" charset="0"/>
                <a:cs typeface="Times New Roman" pitchFamily="18" charset="0"/>
              </a:rPr>
              <a:t>, </a:t>
            </a:r>
            <a:r>
              <a:rPr lang="uk-UA" sz="1400" u="sng" dirty="0">
                <a:latin typeface="Times New Roman" pitchFamily="18" charset="0"/>
                <a:cs typeface="Times New Roman" pitchFamily="18" charset="0"/>
              </a:rPr>
              <a:t>отримали від 160 балів і більше</a:t>
            </a:r>
            <a:r>
              <a:rPr lang="uk-UA" sz="1400"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pPr marL="0" indent="0" algn="just">
              <a:spcBef>
                <a:spcPts val="0"/>
              </a:spcBef>
            </a:pPr>
            <a:r>
              <a:rPr lang="uk-UA" sz="1400" dirty="0">
                <a:latin typeface="Times New Roman" pitchFamily="18" charset="0"/>
                <a:cs typeface="Times New Roman" pitchFamily="18" charset="0"/>
              </a:rPr>
              <a:t>Ізюмська загальноосвітня школа </a:t>
            </a:r>
            <a:r>
              <a:rPr lang="ru-RU" sz="1400" dirty="0">
                <a:latin typeface="Times New Roman" pitchFamily="18" charset="0"/>
                <a:cs typeface="Times New Roman" pitchFamily="18" charset="0"/>
              </a:rPr>
              <a:t>I</a:t>
            </a:r>
            <a:r>
              <a:rPr lang="uk-UA" sz="1400" dirty="0">
                <a:latin typeface="Times New Roman" pitchFamily="18" charset="0"/>
                <a:cs typeface="Times New Roman" pitchFamily="18" charset="0"/>
              </a:rPr>
              <a:t>-</a:t>
            </a:r>
            <a:r>
              <a:rPr lang="ru-RU" sz="1400" dirty="0">
                <a:latin typeface="Times New Roman" pitchFamily="18" charset="0"/>
                <a:cs typeface="Times New Roman" pitchFamily="18" charset="0"/>
              </a:rPr>
              <a:t>III</a:t>
            </a:r>
            <a:r>
              <a:rPr lang="uk-UA" sz="1400" dirty="0">
                <a:latin typeface="Times New Roman" pitchFamily="18" charset="0"/>
                <a:cs typeface="Times New Roman" pitchFamily="18" charset="0"/>
              </a:rPr>
              <a:t> ступенів № 4 Ізюмської міської ради Харківської області (за </a:t>
            </a:r>
            <a:r>
              <a:rPr lang="uk-UA" sz="1400" u="sng" dirty="0">
                <a:latin typeface="Times New Roman" pitchFamily="18" charset="0"/>
                <a:cs typeface="Times New Roman" pitchFamily="18" charset="0"/>
              </a:rPr>
              <a:t>середнім балом</a:t>
            </a:r>
            <a:r>
              <a:rPr lang="uk-UA" sz="1400" dirty="0">
                <a:latin typeface="Times New Roman" pitchFamily="18" charset="0"/>
                <a:cs typeface="Times New Roman" pitchFamily="18" charset="0"/>
              </a:rPr>
              <a:t>, відсотком учнів, </a:t>
            </a:r>
            <a:r>
              <a:rPr lang="uk-UA" sz="1400" u="sng" dirty="0">
                <a:latin typeface="Times New Roman" pitchFamily="18" charset="0"/>
                <a:cs typeface="Times New Roman" pitchFamily="18" charset="0"/>
              </a:rPr>
              <a:t>які</a:t>
            </a:r>
            <a:r>
              <a:rPr lang="uk-UA" sz="1400" dirty="0">
                <a:latin typeface="Times New Roman" pitchFamily="18" charset="0"/>
                <a:cs typeface="Times New Roman" pitchFamily="18" charset="0"/>
              </a:rPr>
              <a:t> </a:t>
            </a:r>
            <a:r>
              <a:rPr lang="uk-UA" sz="1400" u="sng" dirty="0">
                <a:latin typeface="Times New Roman" pitchFamily="18" charset="0"/>
                <a:cs typeface="Times New Roman" pitchFamily="18" charset="0"/>
              </a:rPr>
              <a:t>отримали від 160 балів і більше</a:t>
            </a:r>
            <a:r>
              <a:rPr lang="uk-UA" sz="1400"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pPr marL="0" indent="0" algn="just">
              <a:spcBef>
                <a:spcPts val="0"/>
              </a:spcBef>
            </a:pPr>
            <a:r>
              <a:rPr lang="uk-UA" sz="1400" dirty="0">
                <a:latin typeface="Times New Roman" pitchFamily="18" charset="0"/>
                <a:cs typeface="Times New Roman" pitchFamily="18" charset="0"/>
              </a:rPr>
              <a:t>Ізюмська загальноосвітня школа </a:t>
            </a:r>
            <a:r>
              <a:rPr lang="ru-RU" sz="1400" dirty="0">
                <a:latin typeface="Times New Roman" pitchFamily="18" charset="0"/>
                <a:cs typeface="Times New Roman" pitchFamily="18" charset="0"/>
              </a:rPr>
              <a:t>I</a:t>
            </a:r>
            <a:r>
              <a:rPr lang="uk-UA" sz="1400" dirty="0">
                <a:latin typeface="Times New Roman" pitchFamily="18" charset="0"/>
                <a:cs typeface="Times New Roman" pitchFamily="18" charset="0"/>
              </a:rPr>
              <a:t>-</a:t>
            </a:r>
            <a:r>
              <a:rPr lang="ru-RU" sz="1400" dirty="0">
                <a:latin typeface="Times New Roman" pitchFamily="18" charset="0"/>
                <a:cs typeface="Times New Roman" pitchFamily="18" charset="0"/>
              </a:rPr>
              <a:t>III</a:t>
            </a:r>
            <a:r>
              <a:rPr lang="uk-UA" sz="1400" dirty="0">
                <a:latin typeface="Times New Roman" pitchFamily="18" charset="0"/>
                <a:cs typeface="Times New Roman" pitchFamily="18" charset="0"/>
              </a:rPr>
              <a:t> ступенів № 6 Ізюмської міської ради Харківської області (відсотком учнів, </a:t>
            </a:r>
            <a:r>
              <a:rPr lang="uk-UA" sz="1400" u="sng" dirty="0">
                <a:latin typeface="Times New Roman" pitchFamily="18" charset="0"/>
                <a:cs typeface="Times New Roman" pitchFamily="18" charset="0"/>
              </a:rPr>
              <a:t>які отримали від 160 балів і більше</a:t>
            </a:r>
            <a:r>
              <a:rPr lang="uk-UA" sz="1400"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marL="0" indent="0" algn="just">
              <a:spcBef>
                <a:spcPts val="0"/>
              </a:spcBef>
            </a:pPr>
            <a:r>
              <a:rPr lang="uk-UA" sz="1400" dirty="0">
                <a:latin typeface="Times New Roman" pitchFamily="18" charset="0"/>
                <a:cs typeface="Times New Roman" pitchFamily="18" charset="0"/>
              </a:rPr>
              <a:t>Ізюмська загальноосвітня школа </a:t>
            </a:r>
            <a:r>
              <a:rPr lang="ru-RU" sz="1400" dirty="0">
                <a:latin typeface="Times New Roman" pitchFamily="18" charset="0"/>
                <a:cs typeface="Times New Roman" pitchFamily="18" charset="0"/>
              </a:rPr>
              <a:t>I</a:t>
            </a:r>
            <a:r>
              <a:rPr lang="uk-UA" sz="1400" dirty="0">
                <a:latin typeface="Times New Roman" pitchFamily="18" charset="0"/>
                <a:cs typeface="Times New Roman" pitchFamily="18" charset="0"/>
              </a:rPr>
              <a:t>-</a:t>
            </a:r>
            <a:r>
              <a:rPr lang="ru-RU" sz="1400" dirty="0">
                <a:latin typeface="Times New Roman" pitchFamily="18" charset="0"/>
                <a:cs typeface="Times New Roman" pitchFamily="18" charset="0"/>
              </a:rPr>
              <a:t>III</a:t>
            </a:r>
            <a:r>
              <a:rPr lang="uk-UA" sz="1400" dirty="0">
                <a:latin typeface="Times New Roman" pitchFamily="18" charset="0"/>
                <a:cs typeface="Times New Roman" pitchFamily="18" charset="0"/>
              </a:rPr>
              <a:t> ступенів № 10 Ізюмської міської ради Харківської області (за </a:t>
            </a:r>
            <a:r>
              <a:rPr lang="uk-UA" sz="1400" u="sng" dirty="0">
                <a:latin typeface="Times New Roman" pitchFamily="18" charset="0"/>
                <a:cs typeface="Times New Roman" pitchFamily="18" charset="0"/>
              </a:rPr>
              <a:t>середнім балом</a:t>
            </a:r>
            <a:r>
              <a:rPr lang="uk-UA" sz="1400" dirty="0">
                <a:latin typeface="Times New Roman" pitchFamily="18" charset="0"/>
                <a:cs typeface="Times New Roman" pitchFamily="18" charset="0"/>
              </a:rPr>
              <a:t>, відсотком учнів, </a:t>
            </a:r>
            <a:r>
              <a:rPr lang="uk-UA" sz="1400" u="sng" dirty="0">
                <a:latin typeface="Times New Roman" pitchFamily="18" charset="0"/>
                <a:cs typeface="Times New Roman" pitchFamily="18" charset="0"/>
              </a:rPr>
              <a:t>які </a:t>
            </a:r>
            <a:r>
              <a:rPr lang="uk-UA" sz="1400" dirty="0">
                <a:latin typeface="Times New Roman" pitchFamily="18" charset="0"/>
                <a:cs typeface="Times New Roman" pitchFamily="18" charset="0"/>
              </a:rPr>
              <a:t> </a:t>
            </a:r>
            <a:r>
              <a:rPr lang="uk-UA" sz="1400" u="sng" dirty="0">
                <a:latin typeface="Times New Roman" pitchFamily="18" charset="0"/>
                <a:cs typeface="Times New Roman" pitchFamily="18" charset="0"/>
              </a:rPr>
              <a:t>отримали від 160 балів і більше</a:t>
            </a:r>
            <a:r>
              <a:rPr lang="uk-UA" sz="1400"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pPr marL="0" indent="0" algn="just">
              <a:spcBef>
                <a:spcPts val="0"/>
              </a:spcBef>
            </a:pPr>
            <a:r>
              <a:rPr lang="uk-UA" sz="1400" dirty="0">
                <a:latin typeface="Times New Roman" pitchFamily="18" charset="0"/>
                <a:cs typeface="Times New Roman" pitchFamily="18" charset="0"/>
              </a:rPr>
              <a:t>Ізюмська загальноосвітня школа </a:t>
            </a:r>
            <a:r>
              <a:rPr lang="ru-RU" sz="1400" dirty="0">
                <a:latin typeface="Times New Roman" pitchFamily="18" charset="0"/>
                <a:cs typeface="Times New Roman" pitchFamily="18" charset="0"/>
              </a:rPr>
              <a:t>I</a:t>
            </a:r>
            <a:r>
              <a:rPr lang="uk-UA" sz="1400" dirty="0">
                <a:latin typeface="Times New Roman" pitchFamily="18" charset="0"/>
                <a:cs typeface="Times New Roman" pitchFamily="18" charset="0"/>
              </a:rPr>
              <a:t>-</a:t>
            </a:r>
            <a:r>
              <a:rPr lang="ru-RU" sz="1400" dirty="0">
                <a:latin typeface="Times New Roman" pitchFamily="18" charset="0"/>
                <a:cs typeface="Times New Roman" pitchFamily="18" charset="0"/>
              </a:rPr>
              <a:t>III</a:t>
            </a:r>
            <a:r>
              <a:rPr lang="uk-UA" sz="1400" dirty="0">
                <a:latin typeface="Times New Roman" pitchFamily="18" charset="0"/>
                <a:cs typeface="Times New Roman" pitchFamily="18" charset="0"/>
              </a:rPr>
              <a:t> ступенів № 12 Ізюмської міської ради Харківської області (за </a:t>
            </a:r>
            <a:r>
              <a:rPr lang="uk-UA" sz="1400" u="sng" dirty="0">
                <a:latin typeface="Times New Roman" pitchFamily="18" charset="0"/>
                <a:cs typeface="Times New Roman" pitchFamily="18" charset="0"/>
              </a:rPr>
              <a:t>середнім балом</a:t>
            </a:r>
            <a:r>
              <a:rPr lang="uk-UA" sz="1400"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marL="0" indent="0" algn="just">
              <a:spcBef>
                <a:spcPts val="0"/>
              </a:spcBef>
            </a:pPr>
            <a:endParaRPr lang="ru-RU" sz="900" dirty="0"/>
          </a:p>
        </p:txBody>
      </p:sp>
    </p:spTree>
    <p:extLst>
      <p:ext uri="{BB962C8B-B14F-4D97-AF65-F5344CB8AC3E}">
        <p14:creationId xmlns:p14="http://schemas.microsoft.com/office/powerpoint/2010/main" val="6798012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2060"/>
                </a:solidFill>
                <a:latin typeface="Times New Roman" pitchFamily="18" charset="0"/>
                <a:cs typeface="Times New Roman" pitchFamily="18" charset="0"/>
              </a:rPr>
              <a:t>Зовнішнє незалежне оцінювання з </a:t>
            </a:r>
            <a:br>
              <a:rPr lang="uk-UA" b="1" dirty="0">
                <a:solidFill>
                  <a:srgbClr val="002060"/>
                </a:solidFill>
                <a:latin typeface="Times New Roman" pitchFamily="18" charset="0"/>
                <a:cs typeface="Times New Roman" pitchFamily="18" charset="0"/>
              </a:rPr>
            </a:br>
            <a:r>
              <a:rPr lang="uk-UA" b="1" dirty="0">
                <a:solidFill>
                  <a:srgbClr val="002060"/>
                </a:solidFill>
                <a:latin typeface="Times New Roman" pitchFamily="18" charset="0"/>
                <a:cs typeface="Times New Roman" pitchFamily="18" charset="0"/>
              </a:rPr>
              <a:t>історії України</a:t>
            </a:r>
            <a:endParaRPr lang="ru-RU"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6079" y="1700808"/>
            <a:ext cx="837640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3600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1" y="476672"/>
            <a:ext cx="864096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596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2060"/>
                </a:solidFill>
                <a:latin typeface="Times New Roman" pitchFamily="18" charset="0"/>
                <a:cs typeface="Times New Roman" pitchFamily="18" charset="0"/>
              </a:rPr>
              <a:t>Зовнішнє незалежне оцінювання з </a:t>
            </a:r>
            <a:br>
              <a:rPr lang="uk-UA" b="1" dirty="0">
                <a:solidFill>
                  <a:srgbClr val="002060"/>
                </a:solidFill>
                <a:latin typeface="Times New Roman" pitchFamily="18" charset="0"/>
                <a:cs typeface="Times New Roman" pitchFamily="18" charset="0"/>
              </a:rPr>
            </a:br>
            <a:r>
              <a:rPr lang="uk-UA" b="1" dirty="0">
                <a:solidFill>
                  <a:srgbClr val="002060"/>
                </a:solidFill>
                <a:latin typeface="Times New Roman" pitchFamily="18" charset="0"/>
                <a:cs typeface="Times New Roman" pitchFamily="18" charset="0"/>
              </a:rPr>
              <a:t>історії України</a:t>
            </a:r>
            <a:r>
              <a:rPr lang="ru-RU" dirty="0"/>
              <a:t/>
            </a:r>
            <a:br>
              <a:rPr lang="ru-RU" dirty="0"/>
            </a:br>
            <a:endParaRPr lang="ru-RU" dirty="0"/>
          </a:p>
        </p:txBody>
      </p:sp>
      <p:sp>
        <p:nvSpPr>
          <p:cNvPr id="3" name="Объект 2"/>
          <p:cNvSpPr>
            <a:spLocks noGrp="1"/>
          </p:cNvSpPr>
          <p:nvPr>
            <p:ph idx="1"/>
          </p:nvPr>
        </p:nvSpPr>
        <p:spPr>
          <a:xfrm>
            <a:off x="107504" y="1196752"/>
            <a:ext cx="8784976" cy="5256584"/>
          </a:xfrm>
        </p:spPr>
        <p:txBody>
          <a:bodyPr>
            <a:noAutofit/>
          </a:bodyPr>
          <a:lstStyle/>
          <a:p>
            <a:r>
              <a:rPr lang="uk-UA" sz="1600" b="1" dirty="0">
                <a:latin typeface="Times New Roman" pitchFamily="18" charset="0"/>
                <a:cs typeface="Times New Roman" pitchFamily="18" charset="0"/>
              </a:rPr>
              <a:t>Найкращу позитивну динаміку </a:t>
            </a:r>
            <a:r>
              <a:rPr lang="uk-UA" sz="1600" dirty="0">
                <a:latin typeface="Times New Roman" pitchFamily="18" charset="0"/>
                <a:cs typeface="Times New Roman" pitchFamily="18" charset="0"/>
              </a:rPr>
              <a:t>порівняно з 2017 роком</a:t>
            </a:r>
            <a:r>
              <a:rPr lang="uk-UA" sz="1600" b="1" i="1" dirty="0">
                <a:latin typeface="Times New Roman" pitchFamily="18" charset="0"/>
                <a:cs typeface="Times New Roman" pitchFamily="18" charset="0"/>
              </a:rPr>
              <a:t> </a:t>
            </a:r>
            <a:r>
              <a:rPr lang="uk-UA" sz="1600" dirty="0">
                <a:latin typeface="Times New Roman" pitchFamily="18" charset="0"/>
                <a:cs typeface="Times New Roman" pitchFamily="18" charset="0"/>
              </a:rPr>
              <a:t>продемонстрували за:</a:t>
            </a:r>
            <a:endParaRPr lang="ru-RU" sz="1600" dirty="0">
              <a:latin typeface="Times New Roman" pitchFamily="18" charset="0"/>
              <a:cs typeface="Times New Roman" pitchFamily="18" charset="0"/>
            </a:endParaRPr>
          </a:p>
          <a:p>
            <a:pPr lvl="0"/>
            <a:r>
              <a:rPr lang="uk-UA" sz="1800" u="sng" dirty="0">
                <a:latin typeface="Times New Roman" pitchFamily="18" charset="0"/>
                <a:cs typeface="Times New Roman" pitchFamily="18" charset="0"/>
              </a:rPr>
              <a:t>середнім балом</a:t>
            </a:r>
            <a:r>
              <a:rPr lang="uk-UA" sz="1800" dirty="0">
                <a:latin typeface="Times New Roman" pitchFamily="18" charset="0"/>
                <a:cs typeface="Times New Roman" pitchFamily="18" charset="0"/>
              </a:rPr>
              <a:t> – </a:t>
            </a:r>
            <a:endParaRPr lang="ru-RU" sz="1800" dirty="0">
              <a:latin typeface="Times New Roman" pitchFamily="18" charset="0"/>
              <a:cs typeface="Times New Roman" pitchFamily="18" charset="0"/>
            </a:endParaRPr>
          </a:p>
          <a:p>
            <a:pPr algn="just"/>
            <a:r>
              <a:rPr lang="uk-UA" sz="1800" dirty="0">
                <a:latin typeface="Times New Roman" pitchFamily="18" charset="0"/>
                <a:cs typeface="Times New Roman" pitchFamily="18" charset="0"/>
              </a:rPr>
              <a:t>Ізюмська загальноосвітня школа </a:t>
            </a:r>
            <a:r>
              <a:rPr lang="ru-RU" sz="1800" dirty="0">
                <a:latin typeface="Times New Roman" pitchFamily="18" charset="0"/>
                <a:cs typeface="Times New Roman" pitchFamily="18" charset="0"/>
              </a:rPr>
              <a:t>I</a:t>
            </a:r>
            <a:r>
              <a:rPr lang="uk-UA" sz="1800" dirty="0">
                <a:latin typeface="Times New Roman" pitchFamily="18" charset="0"/>
                <a:cs typeface="Times New Roman" pitchFamily="18" charset="0"/>
              </a:rPr>
              <a:t>-</a:t>
            </a:r>
            <a:r>
              <a:rPr lang="ru-RU" sz="1800" dirty="0">
                <a:latin typeface="Times New Roman" pitchFamily="18" charset="0"/>
                <a:cs typeface="Times New Roman" pitchFamily="18" charset="0"/>
              </a:rPr>
              <a:t>III</a:t>
            </a:r>
            <a:r>
              <a:rPr lang="uk-UA" sz="1800" dirty="0">
                <a:latin typeface="Times New Roman" pitchFamily="18" charset="0"/>
                <a:cs typeface="Times New Roman" pitchFamily="18" charset="0"/>
              </a:rPr>
              <a:t> ступенів № 2 Ізюмської міської ради Харківської області (на 12,78 б.), </a:t>
            </a:r>
            <a:endParaRPr lang="uk-UA" sz="1800" dirty="0" smtClean="0">
              <a:latin typeface="Times New Roman" pitchFamily="18" charset="0"/>
              <a:cs typeface="Times New Roman" pitchFamily="18" charset="0"/>
            </a:endParaRPr>
          </a:p>
          <a:p>
            <a:pPr algn="just"/>
            <a:r>
              <a:rPr lang="uk-UA" sz="1800" dirty="0" smtClean="0">
                <a:latin typeface="Times New Roman" pitchFamily="18" charset="0"/>
                <a:cs typeface="Times New Roman" pitchFamily="18" charset="0"/>
              </a:rPr>
              <a:t>Ізюмська </a:t>
            </a:r>
            <a:r>
              <a:rPr lang="uk-UA" sz="1800" dirty="0">
                <a:latin typeface="Times New Roman" pitchFamily="18" charset="0"/>
                <a:cs typeface="Times New Roman" pitchFamily="18" charset="0"/>
              </a:rPr>
              <a:t>загальноосвітня школа </a:t>
            </a:r>
            <a:r>
              <a:rPr lang="ru-RU" sz="1800" dirty="0">
                <a:latin typeface="Times New Roman" pitchFamily="18" charset="0"/>
                <a:cs typeface="Times New Roman" pitchFamily="18" charset="0"/>
              </a:rPr>
              <a:t>I</a:t>
            </a:r>
            <a:r>
              <a:rPr lang="uk-UA" sz="1800" dirty="0">
                <a:latin typeface="Times New Roman" pitchFamily="18" charset="0"/>
                <a:cs typeface="Times New Roman" pitchFamily="18" charset="0"/>
              </a:rPr>
              <a:t>-</a:t>
            </a:r>
            <a:r>
              <a:rPr lang="ru-RU" sz="1800" dirty="0">
                <a:latin typeface="Times New Roman" pitchFamily="18" charset="0"/>
                <a:cs typeface="Times New Roman" pitchFamily="18" charset="0"/>
              </a:rPr>
              <a:t>III</a:t>
            </a:r>
            <a:r>
              <a:rPr lang="uk-UA" sz="1800" dirty="0">
                <a:latin typeface="Times New Roman" pitchFamily="18" charset="0"/>
                <a:cs typeface="Times New Roman" pitchFamily="18" charset="0"/>
              </a:rPr>
              <a:t> ступенів № 6 Ізюмської міської ради Харківської області (на 7,88 б.),</a:t>
            </a:r>
            <a:endParaRPr lang="ru-RU" sz="1800" dirty="0">
              <a:latin typeface="Times New Roman" pitchFamily="18" charset="0"/>
              <a:cs typeface="Times New Roman" pitchFamily="18" charset="0"/>
            </a:endParaRPr>
          </a:p>
          <a:p>
            <a:pPr algn="just"/>
            <a:r>
              <a:rPr lang="uk-UA" sz="1800" dirty="0">
                <a:latin typeface="Times New Roman" pitchFamily="18" charset="0"/>
                <a:cs typeface="Times New Roman" pitchFamily="18" charset="0"/>
              </a:rPr>
              <a:t>Ізюмська загальноосвітня школа </a:t>
            </a:r>
            <a:r>
              <a:rPr lang="ru-RU" sz="1800" dirty="0">
                <a:latin typeface="Times New Roman" pitchFamily="18" charset="0"/>
                <a:cs typeface="Times New Roman" pitchFamily="18" charset="0"/>
              </a:rPr>
              <a:t>I</a:t>
            </a:r>
            <a:r>
              <a:rPr lang="uk-UA" sz="1800" dirty="0">
                <a:latin typeface="Times New Roman" pitchFamily="18" charset="0"/>
                <a:cs typeface="Times New Roman" pitchFamily="18" charset="0"/>
              </a:rPr>
              <a:t>-</a:t>
            </a:r>
            <a:r>
              <a:rPr lang="ru-RU" sz="1800" dirty="0">
                <a:latin typeface="Times New Roman" pitchFamily="18" charset="0"/>
                <a:cs typeface="Times New Roman" pitchFamily="18" charset="0"/>
              </a:rPr>
              <a:t>III</a:t>
            </a:r>
            <a:r>
              <a:rPr lang="uk-UA" sz="1800" dirty="0">
                <a:latin typeface="Times New Roman" pitchFamily="18" charset="0"/>
                <a:cs typeface="Times New Roman" pitchFamily="18" charset="0"/>
              </a:rPr>
              <a:t> ступенів № 5 Ізюмської міської ради Харківської області (на 6,67 б.),</a:t>
            </a:r>
            <a:endParaRPr lang="ru-RU" sz="1800" dirty="0">
              <a:latin typeface="Times New Roman" pitchFamily="18" charset="0"/>
              <a:cs typeface="Times New Roman" pitchFamily="18" charset="0"/>
            </a:endParaRPr>
          </a:p>
          <a:p>
            <a:r>
              <a:rPr lang="uk-UA" sz="1800" b="1" dirty="0">
                <a:latin typeface="Times New Roman" pitchFamily="18" charset="0"/>
                <a:cs typeface="Times New Roman" pitchFamily="18" charset="0"/>
              </a:rPr>
              <a:t>Найгірша негативна динаміка</a:t>
            </a:r>
            <a:r>
              <a:rPr lang="uk-UA" sz="1800" dirty="0">
                <a:latin typeface="Times New Roman" pitchFamily="18" charset="0"/>
                <a:cs typeface="Times New Roman" pitchFamily="18" charset="0"/>
              </a:rPr>
              <a:t> за:</a:t>
            </a:r>
            <a:endParaRPr lang="ru-RU" sz="1800" dirty="0">
              <a:latin typeface="Times New Roman" pitchFamily="18" charset="0"/>
              <a:cs typeface="Times New Roman" pitchFamily="18" charset="0"/>
            </a:endParaRPr>
          </a:p>
          <a:p>
            <a:pPr lvl="0"/>
            <a:r>
              <a:rPr lang="uk-UA" sz="1800" u="sng" dirty="0">
                <a:latin typeface="Times New Roman" pitchFamily="18" charset="0"/>
                <a:cs typeface="Times New Roman" pitchFamily="18" charset="0"/>
              </a:rPr>
              <a:t>середнім балом</a:t>
            </a:r>
            <a:r>
              <a:rPr lang="uk-UA" sz="1800" dirty="0">
                <a:latin typeface="Times New Roman" pitchFamily="18" charset="0"/>
                <a:cs typeface="Times New Roman" pitchFamily="18" charset="0"/>
              </a:rPr>
              <a:t> – у </a:t>
            </a:r>
            <a:endParaRPr lang="ru-RU" sz="1800" dirty="0">
              <a:latin typeface="Times New Roman" pitchFamily="18" charset="0"/>
              <a:cs typeface="Times New Roman" pitchFamily="18" charset="0"/>
            </a:endParaRPr>
          </a:p>
          <a:p>
            <a:r>
              <a:rPr lang="uk-UA" sz="1800" dirty="0">
                <a:latin typeface="Times New Roman" pitchFamily="18" charset="0"/>
                <a:cs typeface="Times New Roman" pitchFamily="18" charset="0"/>
              </a:rPr>
              <a:t>Ізюмська загальноосвітня школа </a:t>
            </a:r>
            <a:r>
              <a:rPr lang="ru-RU" sz="1800" dirty="0">
                <a:latin typeface="Times New Roman" pitchFamily="18" charset="0"/>
                <a:cs typeface="Times New Roman" pitchFamily="18" charset="0"/>
              </a:rPr>
              <a:t>I</a:t>
            </a:r>
            <a:r>
              <a:rPr lang="uk-UA" sz="1800" dirty="0">
                <a:latin typeface="Times New Roman" pitchFamily="18" charset="0"/>
                <a:cs typeface="Times New Roman" pitchFamily="18" charset="0"/>
              </a:rPr>
              <a:t>-</a:t>
            </a:r>
            <a:r>
              <a:rPr lang="ru-RU" sz="1800" dirty="0">
                <a:latin typeface="Times New Roman" pitchFamily="18" charset="0"/>
                <a:cs typeface="Times New Roman" pitchFamily="18" charset="0"/>
              </a:rPr>
              <a:t>III</a:t>
            </a:r>
            <a:r>
              <a:rPr lang="uk-UA" sz="1800" dirty="0">
                <a:latin typeface="Times New Roman" pitchFamily="18" charset="0"/>
                <a:cs typeface="Times New Roman" pitchFamily="18" charset="0"/>
              </a:rPr>
              <a:t> ступенів № 4 Ізюмської міської ради Харківської області (-9,20), </a:t>
            </a:r>
            <a:endParaRPr lang="ru-RU" sz="1800" dirty="0">
              <a:latin typeface="Times New Roman" pitchFamily="18" charset="0"/>
              <a:cs typeface="Times New Roman" pitchFamily="18" charset="0"/>
            </a:endParaRPr>
          </a:p>
          <a:p>
            <a:r>
              <a:rPr lang="uk-UA" sz="1800" dirty="0">
                <a:latin typeface="Times New Roman" pitchFamily="18" charset="0"/>
                <a:cs typeface="Times New Roman" pitchFamily="18" charset="0"/>
              </a:rPr>
              <a:t>Ізюмська гімназія № 3 Ізюмської міської ради Харківської області (-5,65</a:t>
            </a:r>
            <a:r>
              <a:rPr lang="uk-UA" sz="1800" dirty="0" smtClean="0">
                <a:latin typeface="Times New Roman" pitchFamily="18" charset="0"/>
                <a:cs typeface="Times New Roman" pitchFamily="18" charset="0"/>
              </a:rPr>
              <a:t>)</a:t>
            </a:r>
            <a:r>
              <a:rPr lang="uk-UA" sz="1800" i="1" dirty="0" smtClean="0">
                <a:latin typeface="Times New Roman" pitchFamily="18" charset="0"/>
                <a:cs typeface="Times New Roman" pitchFamily="18" charset="0"/>
              </a:rPr>
              <a:t>,</a:t>
            </a:r>
          </a:p>
          <a:p>
            <a:r>
              <a:rPr lang="uk-UA" sz="1800" dirty="0">
                <a:latin typeface="Times New Roman" pitchFamily="18" charset="0"/>
                <a:cs typeface="Times New Roman" pitchFamily="18" charset="0"/>
              </a:rPr>
              <a:t>Ізюмська загальноосвітня школа </a:t>
            </a:r>
            <a:r>
              <a:rPr lang="ru-RU" sz="1800" dirty="0">
                <a:latin typeface="Times New Roman" pitchFamily="18" charset="0"/>
                <a:cs typeface="Times New Roman" pitchFamily="18" charset="0"/>
              </a:rPr>
              <a:t>I</a:t>
            </a:r>
            <a:r>
              <a:rPr lang="uk-UA" sz="1800" dirty="0">
                <a:latin typeface="Times New Roman" pitchFamily="18" charset="0"/>
                <a:cs typeface="Times New Roman" pitchFamily="18" charset="0"/>
              </a:rPr>
              <a:t>-</a:t>
            </a:r>
            <a:r>
              <a:rPr lang="ru-RU" sz="1800" dirty="0">
                <a:latin typeface="Times New Roman" pitchFamily="18" charset="0"/>
                <a:cs typeface="Times New Roman" pitchFamily="18" charset="0"/>
              </a:rPr>
              <a:t>III</a:t>
            </a:r>
            <a:r>
              <a:rPr lang="uk-UA" sz="1800" dirty="0">
                <a:latin typeface="Times New Roman" pitchFamily="18" charset="0"/>
                <a:cs typeface="Times New Roman" pitchFamily="18" charset="0"/>
              </a:rPr>
              <a:t> ступенів № 12 Ізюмської міської ради Харківської області (-4,20).</a:t>
            </a:r>
            <a:endParaRPr lang="ru-RU" sz="1800" dirty="0">
              <a:latin typeface="Times New Roman" pitchFamily="18" charset="0"/>
              <a:cs typeface="Times New Roman" pitchFamily="18" charset="0"/>
            </a:endParaRPr>
          </a:p>
          <a:p>
            <a:r>
              <a:rPr lang="uk-UA" sz="1800" dirty="0">
                <a:latin typeface="Times New Roman" pitchFamily="18" charset="0"/>
                <a:cs typeface="Times New Roman" pitchFamily="18" charset="0"/>
              </a:rPr>
              <a:t>Ізюмська загальноосвітня школа </a:t>
            </a:r>
            <a:r>
              <a:rPr lang="ru-RU" sz="1800" dirty="0">
                <a:latin typeface="Times New Roman" pitchFamily="18" charset="0"/>
                <a:cs typeface="Times New Roman" pitchFamily="18" charset="0"/>
              </a:rPr>
              <a:t>I</a:t>
            </a:r>
            <a:r>
              <a:rPr lang="uk-UA" sz="1800" dirty="0">
                <a:latin typeface="Times New Roman" pitchFamily="18" charset="0"/>
                <a:cs typeface="Times New Roman" pitchFamily="18" charset="0"/>
              </a:rPr>
              <a:t>-</a:t>
            </a:r>
            <a:r>
              <a:rPr lang="ru-RU" sz="1800" dirty="0">
                <a:latin typeface="Times New Roman" pitchFamily="18" charset="0"/>
                <a:cs typeface="Times New Roman" pitchFamily="18" charset="0"/>
              </a:rPr>
              <a:t>III</a:t>
            </a:r>
            <a:r>
              <a:rPr lang="uk-UA" sz="1800" dirty="0">
                <a:latin typeface="Times New Roman" pitchFamily="18" charset="0"/>
                <a:cs typeface="Times New Roman" pitchFamily="18" charset="0"/>
              </a:rPr>
              <a:t> ступенів № 10 Ізюмської міської ради Харківської області (-3,00),</a:t>
            </a:r>
            <a:endParaRPr lang="ru-RU" sz="1800" dirty="0">
              <a:latin typeface="Times New Roman" pitchFamily="18" charset="0"/>
              <a:cs typeface="Times New Roman" pitchFamily="18" charset="0"/>
            </a:endParaRPr>
          </a:p>
          <a:p>
            <a:endParaRPr lang="ru-RU" sz="1800" dirty="0"/>
          </a:p>
          <a:p>
            <a:endParaRPr lang="ru-RU" sz="1800" dirty="0"/>
          </a:p>
        </p:txBody>
      </p:sp>
    </p:spTree>
    <p:extLst>
      <p:ext uri="{BB962C8B-B14F-4D97-AF65-F5344CB8AC3E}">
        <p14:creationId xmlns:p14="http://schemas.microsoft.com/office/powerpoint/2010/main" val="4152025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2060"/>
                </a:solidFill>
                <a:latin typeface="Times New Roman" pitchFamily="18" charset="0"/>
                <a:cs typeface="Times New Roman" pitchFamily="18" charset="0"/>
              </a:rPr>
              <a:t>Зовнішнє незалежне оцінювання</a:t>
            </a:r>
            <a:endParaRPr lang="ru-RU"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640959"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64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640000" cy="618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760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640000" cy="633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8957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800" b="1" dirty="0"/>
              <a:t>Кількісно-якісний склад педагогічних працівників, які викладали </a:t>
            </a:r>
            <a:r>
              <a:rPr lang="uk-UA" sz="2800" b="1" dirty="0" smtClean="0"/>
              <a:t>у 2017/2018 </a:t>
            </a:r>
            <a:r>
              <a:rPr lang="uk-UA" sz="2800" b="1" dirty="0" err="1" smtClean="0"/>
              <a:t>н.р</a:t>
            </a:r>
            <a:r>
              <a:rPr lang="uk-UA" sz="2800" b="1" dirty="0" smtClean="0"/>
              <a:t>. в </a:t>
            </a:r>
            <a:r>
              <a:rPr lang="uk-UA" sz="2800" b="1" dirty="0"/>
              <a:t>11 класах</a:t>
            </a:r>
            <a:r>
              <a:rPr lang="ru-RU" sz="2800" dirty="0"/>
              <a:t/>
            </a:r>
            <a:br>
              <a:rPr lang="ru-RU" sz="2800" dirty="0"/>
            </a:br>
            <a:endParaRPr lang="ru-RU" sz="2800" b="1" dirty="0">
              <a:solidFill>
                <a:srgbClr val="002060"/>
              </a:solidFill>
              <a:latin typeface="Times New Roman" pitchFamily="18" charset="0"/>
              <a:cs typeface="Times New Roman" pitchFamily="18" charset="0"/>
            </a:endParaRPr>
          </a:p>
        </p:txBody>
      </p:sp>
      <p:pic>
        <p:nvPicPr>
          <p:cNvPr id="1331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571429"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Autofit/>
          </a:bodyPr>
          <a:lstStyle/>
          <a:p>
            <a:r>
              <a:rPr lang="uk-UA" sz="2800" b="1" dirty="0" smtClean="0"/>
              <a:t/>
            </a:r>
            <a:br>
              <a:rPr lang="uk-UA" sz="2800" b="1" dirty="0" smtClean="0"/>
            </a:br>
            <a:r>
              <a:rPr lang="uk-UA" sz="2800" b="1" dirty="0" smtClean="0"/>
              <a:t>Порівняльна </a:t>
            </a:r>
            <a:r>
              <a:rPr lang="uk-UA" sz="2800" b="1" dirty="0"/>
              <a:t>рейтингова </a:t>
            </a:r>
            <a:r>
              <a:rPr lang="uk-UA" sz="2800" b="1" dirty="0" smtClean="0"/>
              <a:t>таблиця </a:t>
            </a:r>
            <a:r>
              <a:rPr lang="uk-UA" sz="2800" b="1" dirty="0"/>
              <a:t>результатів ЗНО випускників </a:t>
            </a:r>
            <a:r>
              <a:rPr lang="uk-UA" sz="2800" b="1" dirty="0" smtClean="0"/>
              <a:t>11-х </a:t>
            </a:r>
            <a:r>
              <a:rPr lang="uk-UA" sz="2800" b="1" dirty="0"/>
              <a:t>класів  2017 та 2018 </a:t>
            </a:r>
            <a:r>
              <a:rPr lang="uk-UA" sz="2800" b="1" dirty="0" smtClean="0"/>
              <a:t>років серед ЗЗСО Харківської області</a:t>
            </a:r>
            <a:r>
              <a:rPr lang="ru-RU" sz="2800" dirty="0"/>
              <a:t/>
            </a:r>
            <a:br>
              <a:rPr lang="ru-RU" sz="2800" dirty="0"/>
            </a:br>
            <a:endParaRPr lang="ru-RU" sz="28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518953011"/>
              </p:ext>
            </p:extLst>
          </p:nvPr>
        </p:nvGraphicFramePr>
        <p:xfrm>
          <a:off x="467544" y="1412778"/>
          <a:ext cx="8208913" cy="4741981"/>
        </p:xfrm>
        <a:graphic>
          <a:graphicData uri="http://schemas.openxmlformats.org/drawingml/2006/table">
            <a:tbl>
              <a:tblPr firstRow="1" firstCol="1" bandRow="1">
                <a:tableStyleId>{5C22544A-7EE6-4342-B048-85BDC9FD1C3A}</a:tableStyleId>
              </a:tblPr>
              <a:tblGrid>
                <a:gridCol w="2343916"/>
                <a:gridCol w="1116859"/>
                <a:gridCol w="744573"/>
                <a:gridCol w="741595"/>
                <a:gridCol w="983764"/>
                <a:gridCol w="1216555"/>
                <a:gridCol w="1061651"/>
              </a:tblGrid>
              <a:tr h="411811">
                <a:tc>
                  <a:txBody>
                    <a:bodyPr/>
                    <a:lstStyle/>
                    <a:p>
                      <a:pPr algn="ctr">
                        <a:lnSpc>
                          <a:spcPct val="115000"/>
                        </a:lnSpc>
                        <a:spcAft>
                          <a:spcPts val="0"/>
                        </a:spcAft>
                      </a:pPr>
                      <a:r>
                        <a:rPr lang="ru-RU" sz="1000" dirty="0" err="1">
                          <a:effectLst/>
                        </a:rPr>
                        <a:t>Назва</a:t>
                      </a:r>
                      <a:r>
                        <a:rPr lang="ru-RU" sz="1000" dirty="0">
                          <a:effectLst/>
                        </a:rPr>
                        <a:t> </a:t>
                      </a:r>
                      <a:r>
                        <a:rPr lang="ru-RU" sz="1000" dirty="0" err="1">
                          <a:effectLst/>
                        </a:rPr>
                        <a:t>навчального</a:t>
                      </a:r>
                      <a:r>
                        <a:rPr lang="ru-RU" sz="1000" dirty="0">
                          <a:effectLst/>
                        </a:rPr>
                        <a:t> закладу</a:t>
                      </a:r>
                      <a:endParaRPr lang="ru-RU" sz="900" dirty="0">
                        <a:effectLst/>
                        <a:latin typeface="Calibri"/>
                        <a:ea typeface="Calibri"/>
                        <a:cs typeface="Times New Roman"/>
                      </a:endParaRPr>
                    </a:p>
                  </a:txBody>
                  <a:tcPr marL="81614" marR="81614" marT="16323" marB="16323" anchor="ctr"/>
                </a:tc>
                <a:tc>
                  <a:txBody>
                    <a:bodyPr/>
                    <a:lstStyle/>
                    <a:p>
                      <a:pPr algn="ctr">
                        <a:lnSpc>
                          <a:spcPct val="115000"/>
                        </a:lnSpc>
                        <a:spcAft>
                          <a:spcPts val="0"/>
                        </a:spcAft>
                      </a:pPr>
                      <a:r>
                        <a:rPr lang="uk-UA" sz="1000">
                          <a:effectLst/>
                        </a:rPr>
                        <a:t>Роки</a:t>
                      </a:r>
                      <a:endParaRPr lang="ru-RU" sz="900">
                        <a:effectLst/>
                        <a:latin typeface="Calibri"/>
                        <a:ea typeface="Calibri"/>
                        <a:cs typeface="Times New Roman"/>
                      </a:endParaRPr>
                    </a:p>
                  </a:txBody>
                  <a:tcPr marL="0" marR="0" marT="0" marB="0" anchor="ctr"/>
                </a:tc>
                <a:tc>
                  <a:txBody>
                    <a:bodyPr/>
                    <a:lstStyle/>
                    <a:p>
                      <a:pPr algn="ctr">
                        <a:lnSpc>
                          <a:spcPct val="115000"/>
                        </a:lnSpc>
                        <a:spcAft>
                          <a:spcPts val="0"/>
                        </a:spcAft>
                      </a:pPr>
                      <a:r>
                        <a:rPr lang="ru-RU" sz="1000">
                          <a:effectLst/>
                        </a:rPr>
                        <a:t>Місце</a:t>
                      </a:r>
                      <a:endParaRPr lang="ru-RU" sz="900">
                        <a:effectLst/>
                        <a:latin typeface="Calibri"/>
                        <a:ea typeface="Calibri"/>
                        <a:cs typeface="Times New Roman"/>
                      </a:endParaRPr>
                    </a:p>
                  </a:txBody>
                  <a:tcPr marL="81614" marR="81614" marT="16323" marB="16323" anchor="ctr"/>
                </a:tc>
                <a:tc>
                  <a:txBody>
                    <a:bodyPr/>
                    <a:lstStyle/>
                    <a:p>
                      <a:pPr algn="ctr">
                        <a:lnSpc>
                          <a:spcPct val="115000"/>
                        </a:lnSpc>
                        <a:spcAft>
                          <a:spcPts val="0"/>
                        </a:spcAft>
                      </a:pPr>
                      <a:r>
                        <a:rPr lang="ru-RU" sz="1000">
                          <a:effectLst/>
                        </a:rPr>
                        <a:t>Рейт. бал</a:t>
                      </a:r>
                      <a:endParaRPr lang="ru-RU" sz="900">
                        <a:effectLst/>
                        <a:latin typeface="Calibri"/>
                        <a:ea typeface="Calibri"/>
                        <a:cs typeface="Times New Roman"/>
                      </a:endParaRPr>
                    </a:p>
                  </a:txBody>
                  <a:tcPr marL="81614" marR="81614" marT="16323" marB="16323" anchor="ctr"/>
                </a:tc>
                <a:tc>
                  <a:txBody>
                    <a:bodyPr/>
                    <a:lstStyle/>
                    <a:p>
                      <a:pPr algn="ctr">
                        <a:lnSpc>
                          <a:spcPct val="115000"/>
                        </a:lnSpc>
                        <a:spcAft>
                          <a:spcPts val="0"/>
                        </a:spcAft>
                      </a:pPr>
                      <a:r>
                        <a:rPr lang="ru-RU" sz="1000">
                          <a:effectLst/>
                        </a:rPr>
                        <a:t>Бал ЗНО</a:t>
                      </a:r>
                      <a:endParaRPr lang="ru-RU" sz="900">
                        <a:effectLst/>
                        <a:latin typeface="Calibri"/>
                        <a:ea typeface="Calibri"/>
                        <a:cs typeface="Times New Roman"/>
                      </a:endParaRPr>
                    </a:p>
                  </a:txBody>
                  <a:tcPr marL="81614" marR="81614" marT="16323" marB="16323" anchor="ctr"/>
                </a:tc>
                <a:tc>
                  <a:txBody>
                    <a:bodyPr/>
                    <a:lstStyle/>
                    <a:p>
                      <a:pPr algn="ctr">
                        <a:lnSpc>
                          <a:spcPct val="115000"/>
                        </a:lnSpc>
                        <a:spcAft>
                          <a:spcPts val="0"/>
                        </a:spcAft>
                      </a:pPr>
                      <a:r>
                        <a:rPr lang="ru-RU" sz="1000">
                          <a:effectLst/>
                        </a:rPr>
                        <a:t>Учнів / тестів</a:t>
                      </a:r>
                      <a:endParaRPr lang="ru-RU" sz="900">
                        <a:effectLst/>
                        <a:latin typeface="Calibri"/>
                        <a:ea typeface="Calibri"/>
                        <a:cs typeface="Times New Roman"/>
                      </a:endParaRPr>
                    </a:p>
                  </a:txBody>
                  <a:tcPr marL="81614" marR="81614" marT="16323" marB="16323" anchor="ctr"/>
                </a:tc>
                <a:tc>
                  <a:txBody>
                    <a:bodyPr/>
                    <a:lstStyle/>
                    <a:p>
                      <a:pPr algn="ctr">
                        <a:lnSpc>
                          <a:spcPct val="115000"/>
                        </a:lnSpc>
                        <a:spcAft>
                          <a:spcPts val="0"/>
                        </a:spcAft>
                      </a:pPr>
                      <a:r>
                        <a:rPr lang="ru-RU" sz="1000">
                          <a:effectLst/>
                        </a:rPr>
                        <a:t>Склав (%)</a:t>
                      </a:r>
                      <a:endParaRPr lang="ru-RU" sz="900">
                        <a:effectLst/>
                        <a:latin typeface="Calibri"/>
                        <a:ea typeface="Calibri"/>
                        <a:cs typeface="Times New Roman"/>
                      </a:endParaRPr>
                    </a:p>
                  </a:txBody>
                  <a:tcPr marL="81614" marR="81614" marT="16323" marB="16323" anchor="ctr"/>
                </a:tc>
              </a:tr>
              <a:tr h="240565">
                <a:tc rowSpan="2">
                  <a:txBody>
                    <a:bodyPr/>
                    <a:lstStyle/>
                    <a:p>
                      <a:pPr algn="ctr">
                        <a:lnSpc>
                          <a:spcPct val="115000"/>
                        </a:lnSpc>
                        <a:spcAft>
                          <a:spcPts val="0"/>
                        </a:spcAft>
                      </a:pPr>
                      <a:r>
                        <a:rPr lang="ru-RU" sz="1000">
                          <a:effectLst/>
                        </a:rPr>
                        <a:t>Ізюмська гімназія № 1</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uk-UA" sz="1000">
                          <a:effectLst/>
                        </a:rPr>
                        <a:t>2017</a:t>
                      </a:r>
                      <a:endParaRPr lang="ru-RU" sz="900">
                        <a:effectLst/>
                        <a:latin typeface="Calibri"/>
                        <a:ea typeface="Calibri"/>
                        <a:cs typeface="Times New Roman"/>
                      </a:endParaRPr>
                    </a:p>
                  </a:txBody>
                  <a:tcPr marL="0" marR="0" marT="0" marB="0"/>
                </a:tc>
                <a:tc>
                  <a:txBody>
                    <a:bodyPr/>
                    <a:lstStyle/>
                    <a:p>
                      <a:pPr algn="ctr">
                        <a:lnSpc>
                          <a:spcPct val="115000"/>
                        </a:lnSpc>
                        <a:spcAft>
                          <a:spcPts val="0"/>
                        </a:spcAft>
                      </a:pPr>
                      <a:r>
                        <a:rPr lang="ru-RU" sz="1000">
                          <a:effectLst/>
                        </a:rPr>
                        <a:t>4</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134.5</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155.3</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28/100</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98</a:t>
                      </a:r>
                      <a:endParaRPr lang="ru-RU" sz="900">
                        <a:effectLst/>
                        <a:latin typeface="Calibri"/>
                        <a:ea typeface="Calibri"/>
                        <a:cs typeface="Times New Roman"/>
                      </a:endParaRPr>
                    </a:p>
                  </a:txBody>
                  <a:tcPr marL="81614" marR="81614" marT="16323" marB="16323"/>
                </a:tc>
              </a:tr>
              <a:tr h="240565">
                <a:tc vMerge="1">
                  <a:txBody>
                    <a:bodyPr/>
                    <a:lstStyle/>
                    <a:p>
                      <a:endParaRPr lang="ru-RU"/>
                    </a:p>
                  </a:txBody>
                  <a:tcPr/>
                </a:tc>
                <a:tc>
                  <a:txBody>
                    <a:bodyPr/>
                    <a:lstStyle/>
                    <a:p>
                      <a:pPr algn="ctr">
                        <a:lnSpc>
                          <a:spcPct val="115000"/>
                        </a:lnSpc>
                        <a:spcAft>
                          <a:spcPts val="0"/>
                        </a:spcAft>
                      </a:pPr>
                      <a:r>
                        <a:rPr lang="uk-UA" sz="1000">
                          <a:effectLst/>
                        </a:rPr>
                        <a:t>2018</a:t>
                      </a:r>
                      <a:endParaRPr lang="ru-RU" sz="900">
                        <a:effectLst/>
                        <a:latin typeface="Calibri"/>
                        <a:ea typeface="Calibri"/>
                        <a:cs typeface="Times New Roman"/>
                      </a:endParaRPr>
                    </a:p>
                  </a:txBody>
                  <a:tcPr marL="0" marR="0" marT="0" marB="0"/>
                </a:tc>
                <a:tc>
                  <a:txBody>
                    <a:bodyPr/>
                    <a:lstStyle/>
                    <a:p>
                      <a:pPr algn="ctr">
                        <a:lnSpc>
                          <a:spcPct val="115000"/>
                        </a:lnSpc>
                        <a:spcAft>
                          <a:spcPts val="0"/>
                        </a:spcAft>
                      </a:pPr>
                      <a:r>
                        <a:rPr lang="ru-RU" sz="1000">
                          <a:effectLst/>
                        </a:rPr>
                        <a:t>5</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135</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156.2</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28/95</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98</a:t>
                      </a:r>
                      <a:endParaRPr lang="ru-RU" sz="900">
                        <a:effectLst/>
                        <a:latin typeface="Calibri"/>
                        <a:ea typeface="Calibri"/>
                        <a:cs typeface="Times New Roman"/>
                      </a:endParaRPr>
                    </a:p>
                  </a:txBody>
                  <a:tcPr marL="81614" marR="81614" marT="16323" marB="16323"/>
                </a:tc>
              </a:tr>
              <a:tr h="240565">
                <a:tc rowSpan="2">
                  <a:txBody>
                    <a:bodyPr/>
                    <a:lstStyle/>
                    <a:p>
                      <a:pPr algn="ctr">
                        <a:lnSpc>
                          <a:spcPct val="115000"/>
                        </a:lnSpc>
                        <a:spcAft>
                          <a:spcPts val="0"/>
                        </a:spcAft>
                      </a:pPr>
                      <a:r>
                        <a:rPr lang="ru-RU" sz="1000">
                          <a:effectLst/>
                        </a:rPr>
                        <a:t>Ізюмська ЗОШ I-III ст. № 4</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uk-UA" sz="1000">
                          <a:effectLst/>
                        </a:rPr>
                        <a:t>2017</a:t>
                      </a:r>
                      <a:endParaRPr lang="ru-RU" sz="900">
                        <a:effectLst/>
                        <a:latin typeface="Calibri"/>
                        <a:ea typeface="Calibri"/>
                        <a:cs typeface="Times New Roman"/>
                      </a:endParaRPr>
                    </a:p>
                  </a:txBody>
                  <a:tcPr marL="0" marR="0" marT="0" marB="0"/>
                </a:tc>
                <a:tc>
                  <a:txBody>
                    <a:bodyPr/>
                    <a:lstStyle/>
                    <a:p>
                      <a:pPr algn="ctr">
                        <a:lnSpc>
                          <a:spcPct val="115000"/>
                        </a:lnSpc>
                        <a:spcAft>
                          <a:spcPts val="0"/>
                        </a:spcAft>
                      </a:pPr>
                      <a:r>
                        <a:rPr lang="ru-RU" sz="1000">
                          <a:effectLst/>
                        </a:rPr>
                        <a:t>77</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116.2</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134.5</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24/86</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93</a:t>
                      </a:r>
                      <a:endParaRPr lang="ru-RU" sz="900">
                        <a:effectLst/>
                        <a:latin typeface="Calibri"/>
                        <a:ea typeface="Calibri"/>
                        <a:cs typeface="Times New Roman"/>
                      </a:endParaRPr>
                    </a:p>
                  </a:txBody>
                  <a:tcPr marL="81614" marR="81614" marT="16323" marB="16323"/>
                </a:tc>
              </a:tr>
              <a:tr h="240565">
                <a:tc vMerge="1">
                  <a:txBody>
                    <a:bodyPr/>
                    <a:lstStyle/>
                    <a:p>
                      <a:endParaRPr lang="ru-RU"/>
                    </a:p>
                  </a:txBody>
                  <a:tcPr/>
                </a:tc>
                <a:tc>
                  <a:txBody>
                    <a:bodyPr/>
                    <a:lstStyle/>
                    <a:p>
                      <a:pPr algn="ctr">
                        <a:lnSpc>
                          <a:spcPct val="115000"/>
                        </a:lnSpc>
                        <a:spcAft>
                          <a:spcPts val="0"/>
                        </a:spcAft>
                      </a:pPr>
                      <a:r>
                        <a:rPr lang="uk-UA" sz="1000">
                          <a:effectLst/>
                        </a:rPr>
                        <a:t>2018</a:t>
                      </a:r>
                      <a:endParaRPr lang="ru-RU" sz="900">
                        <a:effectLst/>
                        <a:latin typeface="Calibri"/>
                        <a:ea typeface="Calibri"/>
                        <a:cs typeface="Times New Roman"/>
                      </a:endParaRPr>
                    </a:p>
                  </a:txBody>
                  <a:tcPr marL="0" marR="0" marT="0" marB="0"/>
                </a:tc>
                <a:tc>
                  <a:txBody>
                    <a:bodyPr/>
                    <a:lstStyle/>
                    <a:p>
                      <a:pPr algn="ctr">
                        <a:lnSpc>
                          <a:spcPct val="115000"/>
                        </a:lnSpc>
                        <a:spcAft>
                          <a:spcPts val="0"/>
                        </a:spcAft>
                      </a:pPr>
                      <a:r>
                        <a:rPr lang="ru-RU" sz="1000">
                          <a:effectLst/>
                        </a:rPr>
                        <a:t>81</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118.8</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136.2</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43/151</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95</a:t>
                      </a:r>
                      <a:endParaRPr lang="ru-RU" sz="900">
                        <a:effectLst/>
                        <a:latin typeface="Calibri"/>
                        <a:ea typeface="Calibri"/>
                        <a:cs typeface="Times New Roman"/>
                      </a:endParaRPr>
                    </a:p>
                  </a:txBody>
                  <a:tcPr marL="81614" marR="81614" marT="16323" marB="16323"/>
                </a:tc>
              </a:tr>
              <a:tr h="240565">
                <a:tc rowSpan="2">
                  <a:txBody>
                    <a:bodyPr/>
                    <a:lstStyle/>
                    <a:p>
                      <a:pPr algn="ctr">
                        <a:lnSpc>
                          <a:spcPct val="115000"/>
                        </a:lnSpc>
                        <a:spcAft>
                          <a:spcPts val="0"/>
                        </a:spcAft>
                      </a:pPr>
                      <a:r>
                        <a:rPr lang="ru-RU" sz="1000">
                          <a:effectLst/>
                        </a:rPr>
                        <a:t>Ізюмська ЗОШ I-III ст. № 11</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uk-UA" sz="1000">
                          <a:effectLst/>
                        </a:rPr>
                        <a:t>2017</a:t>
                      </a:r>
                      <a:endParaRPr lang="ru-RU" sz="900">
                        <a:effectLst/>
                        <a:latin typeface="Calibri"/>
                        <a:ea typeface="Calibri"/>
                        <a:cs typeface="Times New Roman"/>
                      </a:endParaRPr>
                    </a:p>
                  </a:txBody>
                  <a:tcPr marL="0" marR="0" marT="0" marB="0"/>
                </a:tc>
                <a:tc>
                  <a:txBody>
                    <a:bodyPr/>
                    <a:lstStyle/>
                    <a:p>
                      <a:pPr algn="ctr">
                        <a:lnSpc>
                          <a:spcPct val="115000"/>
                        </a:lnSpc>
                        <a:spcAft>
                          <a:spcPts val="0"/>
                        </a:spcAft>
                      </a:pPr>
                      <a:r>
                        <a:rPr lang="ru-RU" sz="1000">
                          <a:effectLst/>
                        </a:rPr>
                        <a:t>82</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115.6</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134.2</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20/71</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97</a:t>
                      </a:r>
                      <a:endParaRPr lang="ru-RU" sz="900">
                        <a:effectLst/>
                        <a:latin typeface="Calibri"/>
                        <a:ea typeface="Calibri"/>
                        <a:cs typeface="Times New Roman"/>
                      </a:endParaRPr>
                    </a:p>
                  </a:txBody>
                  <a:tcPr marL="81614" marR="81614" marT="16323" marB="16323"/>
                </a:tc>
              </a:tr>
              <a:tr h="240565">
                <a:tc vMerge="1">
                  <a:txBody>
                    <a:bodyPr/>
                    <a:lstStyle/>
                    <a:p>
                      <a:endParaRPr lang="ru-RU"/>
                    </a:p>
                  </a:txBody>
                  <a:tcPr/>
                </a:tc>
                <a:tc>
                  <a:txBody>
                    <a:bodyPr/>
                    <a:lstStyle/>
                    <a:p>
                      <a:pPr algn="ctr">
                        <a:lnSpc>
                          <a:spcPct val="115000"/>
                        </a:lnSpc>
                        <a:spcAft>
                          <a:spcPts val="0"/>
                        </a:spcAft>
                      </a:pPr>
                      <a:r>
                        <a:rPr lang="uk-UA" sz="1000">
                          <a:effectLst/>
                        </a:rPr>
                        <a:t>2018</a:t>
                      </a:r>
                      <a:endParaRPr lang="ru-RU" sz="900">
                        <a:effectLst/>
                        <a:latin typeface="Calibri"/>
                        <a:ea typeface="Calibri"/>
                        <a:cs typeface="Times New Roman"/>
                      </a:endParaRPr>
                    </a:p>
                  </a:txBody>
                  <a:tcPr marL="0" marR="0" marT="0" marB="0"/>
                </a:tc>
                <a:tc>
                  <a:txBody>
                    <a:bodyPr/>
                    <a:lstStyle/>
                    <a:p>
                      <a:pPr algn="ctr">
                        <a:lnSpc>
                          <a:spcPct val="115000"/>
                        </a:lnSpc>
                        <a:spcAft>
                          <a:spcPts val="0"/>
                        </a:spcAft>
                      </a:pPr>
                      <a:r>
                        <a:rPr lang="uk-UA" sz="1000">
                          <a:effectLst/>
                        </a:rPr>
                        <a:t>0</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uk-UA" sz="1000">
                          <a:effectLst/>
                        </a:rPr>
                        <a:t>0</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uk-UA" sz="1000">
                          <a:effectLst/>
                        </a:rPr>
                        <a:t>0</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uk-UA" sz="1000">
                          <a:effectLst/>
                        </a:rPr>
                        <a:t>0</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uk-UA" sz="1000">
                          <a:effectLst/>
                        </a:rPr>
                        <a:t>0</a:t>
                      </a:r>
                      <a:endParaRPr lang="ru-RU" sz="900">
                        <a:effectLst/>
                        <a:latin typeface="Calibri"/>
                        <a:ea typeface="Calibri"/>
                        <a:cs typeface="Times New Roman"/>
                      </a:endParaRPr>
                    </a:p>
                  </a:txBody>
                  <a:tcPr marL="81614" marR="81614" marT="16323" marB="16323"/>
                </a:tc>
              </a:tr>
              <a:tr h="240565">
                <a:tc rowSpan="2">
                  <a:txBody>
                    <a:bodyPr/>
                    <a:lstStyle/>
                    <a:p>
                      <a:pPr algn="ctr">
                        <a:lnSpc>
                          <a:spcPct val="115000"/>
                        </a:lnSpc>
                        <a:spcAft>
                          <a:spcPts val="0"/>
                        </a:spcAft>
                      </a:pPr>
                      <a:r>
                        <a:rPr lang="ru-RU" sz="1000">
                          <a:effectLst/>
                        </a:rPr>
                        <a:t>Ізюмська гімназія № 3</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uk-UA" sz="1000">
                          <a:effectLst/>
                        </a:rPr>
                        <a:t>2017</a:t>
                      </a:r>
                      <a:endParaRPr lang="ru-RU" sz="900">
                        <a:effectLst/>
                        <a:latin typeface="Calibri"/>
                        <a:ea typeface="Calibri"/>
                        <a:cs typeface="Times New Roman"/>
                      </a:endParaRPr>
                    </a:p>
                  </a:txBody>
                  <a:tcPr marL="0" marR="0" marT="0" marB="0"/>
                </a:tc>
                <a:tc>
                  <a:txBody>
                    <a:bodyPr/>
                    <a:lstStyle/>
                    <a:p>
                      <a:pPr algn="ctr">
                        <a:lnSpc>
                          <a:spcPct val="115000"/>
                        </a:lnSpc>
                        <a:spcAft>
                          <a:spcPts val="0"/>
                        </a:spcAft>
                      </a:pPr>
                      <a:r>
                        <a:rPr lang="ru-RU" sz="1000">
                          <a:effectLst/>
                        </a:rPr>
                        <a:t>100</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113.2</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130.9</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24/96</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96</a:t>
                      </a:r>
                      <a:endParaRPr lang="ru-RU" sz="900">
                        <a:effectLst/>
                        <a:latin typeface="Calibri"/>
                        <a:ea typeface="Calibri"/>
                        <a:cs typeface="Times New Roman"/>
                      </a:endParaRPr>
                    </a:p>
                  </a:txBody>
                  <a:tcPr marL="81614" marR="81614" marT="16323" marB="16323"/>
                </a:tc>
              </a:tr>
              <a:tr h="240565">
                <a:tc vMerge="1">
                  <a:txBody>
                    <a:bodyPr/>
                    <a:lstStyle/>
                    <a:p>
                      <a:endParaRPr lang="ru-RU"/>
                    </a:p>
                  </a:txBody>
                  <a:tcPr/>
                </a:tc>
                <a:tc>
                  <a:txBody>
                    <a:bodyPr/>
                    <a:lstStyle/>
                    <a:p>
                      <a:pPr algn="ctr">
                        <a:lnSpc>
                          <a:spcPct val="115000"/>
                        </a:lnSpc>
                        <a:spcAft>
                          <a:spcPts val="0"/>
                        </a:spcAft>
                      </a:pPr>
                      <a:r>
                        <a:rPr lang="uk-UA" sz="1000">
                          <a:effectLst/>
                        </a:rPr>
                        <a:t>2018</a:t>
                      </a:r>
                      <a:endParaRPr lang="ru-RU" sz="900">
                        <a:effectLst/>
                        <a:latin typeface="Calibri"/>
                        <a:ea typeface="Calibri"/>
                        <a:cs typeface="Times New Roman"/>
                      </a:endParaRPr>
                    </a:p>
                  </a:txBody>
                  <a:tcPr marL="0" marR="0" marT="0" marB="0"/>
                </a:tc>
                <a:tc>
                  <a:txBody>
                    <a:bodyPr/>
                    <a:lstStyle/>
                    <a:p>
                      <a:pPr algn="ctr">
                        <a:lnSpc>
                          <a:spcPct val="115000"/>
                        </a:lnSpc>
                        <a:spcAft>
                          <a:spcPts val="0"/>
                        </a:spcAft>
                      </a:pPr>
                      <a:r>
                        <a:rPr lang="ru-RU" sz="1000">
                          <a:effectLst/>
                        </a:rPr>
                        <a:t>148</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110.1</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126.2</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40/150</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93</a:t>
                      </a:r>
                      <a:endParaRPr lang="ru-RU" sz="900">
                        <a:effectLst/>
                        <a:latin typeface="Calibri"/>
                        <a:ea typeface="Calibri"/>
                        <a:cs typeface="Times New Roman"/>
                      </a:endParaRPr>
                    </a:p>
                  </a:txBody>
                  <a:tcPr marL="81614" marR="81614" marT="16323" marB="16323"/>
                </a:tc>
              </a:tr>
              <a:tr h="240565">
                <a:tc rowSpan="2">
                  <a:txBody>
                    <a:bodyPr/>
                    <a:lstStyle/>
                    <a:p>
                      <a:pPr algn="ctr">
                        <a:lnSpc>
                          <a:spcPct val="115000"/>
                        </a:lnSpc>
                        <a:spcAft>
                          <a:spcPts val="0"/>
                        </a:spcAft>
                      </a:pPr>
                      <a:r>
                        <a:rPr lang="ru-RU" sz="1000">
                          <a:effectLst/>
                        </a:rPr>
                        <a:t>Ізюмська ЗОШ I-III ст. № 12</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uk-UA" sz="1000">
                          <a:effectLst/>
                        </a:rPr>
                        <a:t>2017</a:t>
                      </a:r>
                      <a:endParaRPr lang="ru-RU" sz="900">
                        <a:effectLst/>
                        <a:latin typeface="Calibri"/>
                        <a:ea typeface="Calibri"/>
                        <a:cs typeface="Times New Roman"/>
                      </a:endParaRPr>
                    </a:p>
                  </a:txBody>
                  <a:tcPr marL="0" marR="0" marT="0" marB="0"/>
                </a:tc>
                <a:tc>
                  <a:txBody>
                    <a:bodyPr/>
                    <a:lstStyle/>
                    <a:p>
                      <a:pPr algn="ctr">
                        <a:lnSpc>
                          <a:spcPct val="115000"/>
                        </a:lnSpc>
                        <a:spcAft>
                          <a:spcPts val="0"/>
                        </a:spcAft>
                      </a:pPr>
                      <a:r>
                        <a:rPr lang="ru-RU" sz="1000" dirty="0">
                          <a:effectLst/>
                        </a:rPr>
                        <a:t>103</a:t>
                      </a:r>
                      <a:endParaRPr lang="ru-RU" sz="900" dirty="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112.8</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129.2</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40/144</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93</a:t>
                      </a:r>
                      <a:endParaRPr lang="ru-RU" sz="900">
                        <a:effectLst/>
                        <a:latin typeface="Calibri"/>
                        <a:ea typeface="Calibri"/>
                        <a:cs typeface="Times New Roman"/>
                      </a:endParaRPr>
                    </a:p>
                  </a:txBody>
                  <a:tcPr marL="81614" marR="81614" marT="16323" marB="16323"/>
                </a:tc>
              </a:tr>
              <a:tr h="240565">
                <a:tc vMerge="1">
                  <a:txBody>
                    <a:bodyPr/>
                    <a:lstStyle/>
                    <a:p>
                      <a:endParaRPr lang="ru-RU"/>
                    </a:p>
                  </a:txBody>
                  <a:tcPr/>
                </a:tc>
                <a:tc>
                  <a:txBody>
                    <a:bodyPr/>
                    <a:lstStyle/>
                    <a:p>
                      <a:pPr algn="ctr">
                        <a:lnSpc>
                          <a:spcPct val="115000"/>
                        </a:lnSpc>
                        <a:spcAft>
                          <a:spcPts val="0"/>
                        </a:spcAft>
                      </a:pPr>
                      <a:r>
                        <a:rPr lang="uk-UA" sz="1000">
                          <a:effectLst/>
                        </a:rPr>
                        <a:t>2018</a:t>
                      </a:r>
                      <a:endParaRPr lang="ru-RU" sz="900">
                        <a:effectLst/>
                        <a:latin typeface="Calibri"/>
                        <a:ea typeface="Calibri"/>
                        <a:cs typeface="Times New Roman"/>
                      </a:endParaRPr>
                    </a:p>
                  </a:txBody>
                  <a:tcPr marL="0" marR="0" marT="0" marB="0"/>
                </a:tc>
                <a:tc>
                  <a:txBody>
                    <a:bodyPr/>
                    <a:lstStyle/>
                    <a:p>
                      <a:pPr algn="ctr">
                        <a:lnSpc>
                          <a:spcPct val="115000"/>
                        </a:lnSpc>
                        <a:spcAft>
                          <a:spcPts val="0"/>
                        </a:spcAft>
                      </a:pPr>
                      <a:r>
                        <a:rPr lang="ru-RU" sz="1000">
                          <a:effectLst/>
                        </a:rPr>
                        <a:t>162</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109.1</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124.8</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47/165</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93</a:t>
                      </a:r>
                      <a:endParaRPr lang="ru-RU" sz="900">
                        <a:effectLst/>
                        <a:latin typeface="Calibri"/>
                        <a:ea typeface="Calibri"/>
                        <a:cs typeface="Times New Roman"/>
                      </a:endParaRPr>
                    </a:p>
                  </a:txBody>
                  <a:tcPr marL="81614" marR="81614" marT="16323" marB="16323"/>
                </a:tc>
              </a:tr>
              <a:tr h="240565">
                <a:tc rowSpan="2">
                  <a:txBody>
                    <a:bodyPr/>
                    <a:lstStyle/>
                    <a:p>
                      <a:pPr algn="ctr">
                        <a:lnSpc>
                          <a:spcPct val="115000"/>
                        </a:lnSpc>
                        <a:spcAft>
                          <a:spcPts val="0"/>
                        </a:spcAft>
                      </a:pPr>
                      <a:r>
                        <a:rPr lang="ru-RU" sz="1000">
                          <a:effectLst/>
                        </a:rPr>
                        <a:t>Ізюмська ЗОШ I-III ст. № 6</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uk-UA" sz="1000">
                          <a:effectLst/>
                        </a:rPr>
                        <a:t>2017</a:t>
                      </a:r>
                      <a:endParaRPr lang="ru-RU" sz="900">
                        <a:effectLst/>
                        <a:latin typeface="Calibri"/>
                        <a:ea typeface="Calibri"/>
                        <a:cs typeface="Times New Roman"/>
                      </a:endParaRPr>
                    </a:p>
                  </a:txBody>
                  <a:tcPr marL="0" marR="0" marT="0" marB="0"/>
                </a:tc>
                <a:tc>
                  <a:txBody>
                    <a:bodyPr/>
                    <a:lstStyle/>
                    <a:p>
                      <a:pPr algn="ctr">
                        <a:lnSpc>
                          <a:spcPct val="115000"/>
                        </a:lnSpc>
                        <a:spcAft>
                          <a:spcPts val="0"/>
                        </a:spcAft>
                      </a:pPr>
                      <a:r>
                        <a:rPr lang="ru-RU" sz="1000">
                          <a:effectLst/>
                        </a:rPr>
                        <a:t>181</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102.6</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119.1</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22/74</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85</a:t>
                      </a:r>
                      <a:endParaRPr lang="ru-RU" sz="900">
                        <a:effectLst/>
                        <a:latin typeface="Calibri"/>
                        <a:ea typeface="Calibri"/>
                        <a:cs typeface="Times New Roman"/>
                      </a:endParaRPr>
                    </a:p>
                  </a:txBody>
                  <a:tcPr marL="81614" marR="81614" marT="16323" marB="16323"/>
                </a:tc>
              </a:tr>
              <a:tr h="240565">
                <a:tc vMerge="1">
                  <a:txBody>
                    <a:bodyPr/>
                    <a:lstStyle/>
                    <a:p>
                      <a:endParaRPr lang="ru-RU"/>
                    </a:p>
                  </a:txBody>
                  <a:tcPr/>
                </a:tc>
                <a:tc>
                  <a:txBody>
                    <a:bodyPr/>
                    <a:lstStyle/>
                    <a:p>
                      <a:pPr algn="ctr">
                        <a:lnSpc>
                          <a:spcPct val="115000"/>
                        </a:lnSpc>
                        <a:spcAft>
                          <a:spcPts val="0"/>
                        </a:spcAft>
                      </a:pPr>
                      <a:r>
                        <a:rPr lang="uk-UA" sz="1000">
                          <a:effectLst/>
                        </a:rPr>
                        <a:t>2018</a:t>
                      </a:r>
                      <a:endParaRPr lang="ru-RU" sz="900">
                        <a:effectLst/>
                        <a:latin typeface="Calibri"/>
                        <a:ea typeface="Calibri"/>
                        <a:cs typeface="Times New Roman"/>
                      </a:endParaRPr>
                    </a:p>
                  </a:txBody>
                  <a:tcPr marL="0" marR="0" marT="0" marB="0"/>
                </a:tc>
                <a:tc>
                  <a:txBody>
                    <a:bodyPr/>
                    <a:lstStyle/>
                    <a:p>
                      <a:pPr algn="ctr">
                        <a:lnSpc>
                          <a:spcPct val="115000"/>
                        </a:lnSpc>
                        <a:spcAft>
                          <a:spcPts val="0"/>
                        </a:spcAft>
                      </a:pPr>
                      <a:r>
                        <a:rPr lang="ru-RU" sz="1000">
                          <a:effectLst/>
                        </a:rPr>
                        <a:t>69</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121.1</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140.5</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23/83</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95</a:t>
                      </a:r>
                      <a:endParaRPr lang="ru-RU" sz="900">
                        <a:effectLst/>
                        <a:latin typeface="Calibri"/>
                        <a:ea typeface="Calibri"/>
                        <a:cs typeface="Times New Roman"/>
                      </a:endParaRPr>
                    </a:p>
                  </a:txBody>
                  <a:tcPr marL="81614" marR="81614" marT="16323" marB="16323"/>
                </a:tc>
              </a:tr>
              <a:tr h="240565">
                <a:tc rowSpan="2">
                  <a:txBody>
                    <a:bodyPr/>
                    <a:lstStyle/>
                    <a:p>
                      <a:pPr algn="ctr">
                        <a:lnSpc>
                          <a:spcPct val="115000"/>
                        </a:lnSpc>
                        <a:spcAft>
                          <a:spcPts val="0"/>
                        </a:spcAft>
                      </a:pPr>
                      <a:r>
                        <a:rPr lang="ru-RU" sz="1000">
                          <a:effectLst/>
                        </a:rPr>
                        <a:t>Ізюмська ЗОШ I-III ст. № 10</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uk-UA" sz="1000">
                          <a:effectLst/>
                        </a:rPr>
                        <a:t>2017</a:t>
                      </a:r>
                      <a:endParaRPr lang="ru-RU" sz="900">
                        <a:effectLst/>
                        <a:latin typeface="Calibri"/>
                        <a:ea typeface="Calibri"/>
                        <a:cs typeface="Times New Roman"/>
                      </a:endParaRPr>
                    </a:p>
                  </a:txBody>
                  <a:tcPr marL="0" marR="0" marT="0" marB="0"/>
                </a:tc>
                <a:tc>
                  <a:txBody>
                    <a:bodyPr/>
                    <a:lstStyle/>
                    <a:p>
                      <a:pPr algn="ctr">
                        <a:lnSpc>
                          <a:spcPct val="115000"/>
                        </a:lnSpc>
                        <a:spcAft>
                          <a:spcPts val="0"/>
                        </a:spcAft>
                      </a:pPr>
                      <a:r>
                        <a:rPr lang="ru-RU" sz="1000">
                          <a:effectLst/>
                        </a:rPr>
                        <a:t>272</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91.8</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106.8</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17/59</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78</a:t>
                      </a:r>
                      <a:endParaRPr lang="ru-RU" sz="900">
                        <a:effectLst/>
                        <a:latin typeface="Calibri"/>
                        <a:ea typeface="Calibri"/>
                        <a:cs typeface="Times New Roman"/>
                      </a:endParaRPr>
                    </a:p>
                  </a:txBody>
                  <a:tcPr marL="81614" marR="81614" marT="16323" marB="16323"/>
                </a:tc>
              </a:tr>
              <a:tr h="240565">
                <a:tc vMerge="1">
                  <a:txBody>
                    <a:bodyPr/>
                    <a:lstStyle/>
                    <a:p>
                      <a:endParaRPr lang="ru-RU"/>
                    </a:p>
                  </a:txBody>
                  <a:tcPr/>
                </a:tc>
                <a:tc>
                  <a:txBody>
                    <a:bodyPr/>
                    <a:lstStyle/>
                    <a:p>
                      <a:pPr algn="ctr">
                        <a:lnSpc>
                          <a:spcPct val="115000"/>
                        </a:lnSpc>
                        <a:spcAft>
                          <a:spcPts val="0"/>
                        </a:spcAft>
                      </a:pPr>
                      <a:r>
                        <a:rPr lang="uk-UA" sz="1000">
                          <a:effectLst/>
                        </a:rPr>
                        <a:t>2018</a:t>
                      </a:r>
                      <a:endParaRPr lang="ru-RU" sz="900">
                        <a:effectLst/>
                        <a:latin typeface="Calibri"/>
                        <a:ea typeface="Calibri"/>
                        <a:cs typeface="Times New Roman"/>
                      </a:endParaRPr>
                    </a:p>
                  </a:txBody>
                  <a:tcPr marL="0" marR="0" marT="0" marB="0"/>
                </a:tc>
                <a:tc>
                  <a:txBody>
                    <a:bodyPr/>
                    <a:lstStyle/>
                    <a:p>
                      <a:pPr algn="ctr">
                        <a:lnSpc>
                          <a:spcPct val="115000"/>
                        </a:lnSpc>
                        <a:spcAft>
                          <a:spcPts val="0"/>
                        </a:spcAft>
                      </a:pPr>
                      <a:r>
                        <a:rPr lang="ru-RU" sz="1000">
                          <a:effectLst/>
                        </a:rPr>
                        <a:t>230</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100.8</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117.2</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17/66</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91</a:t>
                      </a:r>
                      <a:endParaRPr lang="ru-RU" sz="900">
                        <a:effectLst/>
                        <a:latin typeface="Calibri"/>
                        <a:ea typeface="Calibri"/>
                        <a:cs typeface="Times New Roman"/>
                      </a:endParaRPr>
                    </a:p>
                  </a:txBody>
                  <a:tcPr marL="81614" marR="81614" marT="16323" marB="16323"/>
                </a:tc>
              </a:tr>
              <a:tr h="240565">
                <a:tc rowSpan="2">
                  <a:txBody>
                    <a:bodyPr/>
                    <a:lstStyle/>
                    <a:p>
                      <a:pPr algn="ctr">
                        <a:lnSpc>
                          <a:spcPct val="115000"/>
                        </a:lnSpc>
                        <a:spcAft>
                          <a:spcPts val="0"/>
                        </a:spcAft>
                      </a:pPr>
                      <a:r>
                        <a:rPr lang="ru-RU" sz="1000">
                          <a:effectLst/>
                        </a:rPr>
                        <a:t>Ізюмська ЗОШ I-III ст. № 2</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uk-UA" sz="1000">
                          <a:effectLst/>
                        </a:rPr>
                        <a:t>2017</a:t>
                      </a:r>
                      <a:endParaRPr lang="ru-RU" sz="900">
                        <a:effectLst/>
                        <a:latin typeface="Calibri"/>
                        <a:ea typeface="Calibri"/>
                        <a:cs typeface="Times New Roman"/>
                      </a:endParaRPr>
                    </a:p>
                  </a:txBody>
                  <a:tcPr marL="0" marR="0" marT="0" marB="0"/>
                </a:tc>
                <a:tc>
                  <a:txBody>
                    <a:bodyPr/>
                    <a:lstStyle/>
                    <a:p>
                      <a:pPr algn="ctr">
                        <a:lnSpc>
                          <a:spcPct val="115000"/>
                        </a:lnSpc>
                        <a:spcAft>
                          <a:spcPts val="0"/>
                        </a:spcAft>
                      </a:pPr>
                      <a:r>
                        <a:rPr lang="ru-RU" sz="1000">
                          <a:effectLst/>
                        </a:rPr>
                        <a:t>295</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88.6</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102.9</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19/71</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82</a:t>
                      </a:r>
                      <a:endParaRPr lang="ru-RU" sz="900">
                        <a:effectLst/>
                        <a:latin typeface="Calibri"/>
                        <a:ea typeface="Calibri"/>
                        <a:cs typeface="Times New Roman"/>
                      </a:endParaRPr>
                    </a:p>
                  </a:txBody>
                  <a:tcPr marL="81614" marR="81614" marT="16323" marB="16323"/>
                </a:tc>
              </a:tr>
              <a:tr h="240565">
                <a:tc vMerge="1">
                  <a:txBody>
                    <a:bodyPr/>
                    <a:lstStyle/>
                    <a:p>
                      <a:endParaRPr lang="ru-RU"/>
                    </a:p>
                  </a:txBody>
                  <a:tcPr/>
                </a:tc>
                <a:tc>
                  <a:txBody>
                    <a:bodyPr/>
                    <a:lstStyle/>
                    <a:p>
                      <a:pPr algn="ctr">
                        <a:lnSpc>
                          <a:spcPct val="115000"/>
                        </a:lnSpc>
                        <a:spcAft>
                          <a:spcPts val="0"/>
                        </a:spcAft>
                      </a:pPr>
                      <a:r>
                        <a:rPr lang="uk-UA" sz="1000">
                          <a:effectLst/>
                        </a:rPr>
                        <a:t>2018</a:t>
                      </a:r>
                      <a:endParaRPr lang="ru-RU" sz="900">
                        <a:effectLst/>
                        <a:latin typeface="Calibri"/>
                        <a:ea typeface="Calibri"/>
                        <a:cs typeface="Times New Roman"/>
                      </a:endParaRPr>
                    </a:p>
                  </a:txBody>
                  <a:tcPr marL="0" marR="0" marT="0" marB="0"/>
                </a:tc>
                <a:tc>
                  <a:txBody>
                    <a:bodyPr/>
                    <a:lstStyle/>
                    <a:p>
                      <a:pPr algn="ctr">
                        <a:lnSpc>
                          <a:spcPct val="115000"/>
                        </a:lnSpc>
                        <a:spcAft>
                          <a:spcPts val="0"/>
                        </a:spcAft>
                      </a:pPr>
                      <a:r>
                        <a:rPr lang="ru-RU" sz="1000">
                          <a:effectLst/>
                        </a:rPr>
                        <a:t>105</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115.9</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135.3</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13/47</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98</a:t>
                      </a:r>
                      <a:endParaRPr lang="ru-RU" sz="900">
                        <a:effectLst/>
                        <a:latin typeface="Calibri"/>
                        <a:ea typeface="Calibri"/>
                        <a:cs typeface="Times New Roman"/>
                      </a:endParaRPr>
                    </a:p>
                  </a:txBody>
                  <a:tcPr marL="81614" marR="81614" marT="16323" marB="16323"/>
                </a:tc>
              </a:tr>
              <a:tr h="240565">
                <a:tc rowSpan="2">
                  <a:txBody>
                    <a:bodyPr/>
                    <a:lstStyle/>
                    <a:p>
                      <a:pPr algn="ctr">
                        <a:lnSpc>
                          <a:spcPct val="115000"/>
                        </a:lnSpc>
                        <a:spcAft>
                          <a:spcPts val="0"/>
                        </a:spcAft>
                      </a:pPr>
                      <a:r>
                        <a:rPr lang="ru-RU" sz="1000">
                          <a:effectLst/>
                        </a:rPr>
                        <a:t>Ізюмська ЗОШ I-III ст. № 5</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uk-UA" sz="1000">
                          <a:effectLst/>
                        </a:rPr>
                        <a:t>2017</a:t>
                      </a:r>
                      <a:endParaRPr lang="ru-RU" sz="900">
                        <a:effectLst/>
                        <a:latin typeface="Calibri"/>
                        <a:ea typeface="Calibri"/>
                        <a:cs typeface="Times New Roman"/>
                      </a:endParaRPr>
                    </a:p>
                  </a:txBody>
                  <a:tcPr marL="0" marR="0" marT="0" marB="0"/>
                </a:tc>
                <a:tc>
                  <a:txBody>
                    <a:bodyPr/>
                    <a:lstStyle/>
                    <a:p>
                      <a:pPr algn="ctr">
                        <a:lnSpc>
                          <a:spcPct val="115000"/>
                        </a:lnSpc>
                        <a:spcAft>
                          <a:spcPts val="0"/>
                        </a:spcAft>
                      </a:pPr>
                      <a:r>
                        <a:rPr lang="ru-RU" sz="1000">
                          <a:effectLst/>
                        </a:rPr>
                        <a:t>324</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84</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97.2</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31/93</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75</a:t>
                      </a:r>
                      <a:endParaRPr lang="ru-RU" sz="900">
                        <a:effectLst/>
                        <a:latin typeface="Calibri"/>
                        <a:ea typeface="Calibri"/>
                        <a:cs typeface="Times New Roman"/>
                      </a:endParaRPr>
                    </a:p>
                  </a:txBody>
                  <a:tcPr marL="81614" marR="81614" marT="16323" marB="16323"/>
                </a:tc>
              </a:tr>
              <a:tr h="240565">
                <a:tc vMerge="1">
                  <a:txBody>
                    <a:bodyPr/>
                    <a:lstStyle/>
                    <a:p>
                      <a:endParaRPr lang="ru-RU"/>
                    </a:p>
                  </a:txBody>
                  <a:tcPr/>
                </a:tc>
                <a:tc>
                  <a:txBody>
                    <a:bodyPr/>
                    <a:lstStyle/>
                    <a:p>
                      <a:pPr algn="ctr">
                        <a:lnSpc>
                          <a:spcPct val="115000"/>
                        </a:lnSpc>
                        <a:spcAft>
                          <a:spcPts val="0"/>
                        </a:spcAft>
                      </a:pPr>
                      <a:r>
                        <a:rPr lang="uk-UA" sz="1000">
                          <a:effectLst/>
                        </a:rPr>
                        <a:t>2018</a:t>
                      </a:r>
                      <a:endParaRPr lang="ru-RU" sz="900">
                        <a:effectLst/>
                        <a:latin typeface="Calibri"/>
                        <a:ea typeface="Calibri"/>
                        <a:cs typeface="Times New Roman"/>
                      </a:endParaRPr>
                    </a:p>
                  </a:txBody>
                  <a:tcPr marL="0" marR="0" marT="0" marB="0"/>
                </a:tc>
                <a:tc>
                  <a:txBody>
                    <a:bodyPr/>
                    <a:lstStyle/>
                    <a:p>
                      <a:pPr algn="ctr">
                        <a:lnSpc>
                          <a:spcPct val="115000"/>
                        </a:lnSpc>
                        <a:spcAft>
                          <a:spcPts val="0"/>
                        </a:spcAft>
                      </a:pPr>
                      <a:r>
                        <a:rPr lang="ru-RU" sz="1000">
                          <a:effectLst/>
                        </a:rPr>
                        <a:t>76</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120</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140.0</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a:effectLst/>
                        </a:rPr>
                        <a:t>14/47</a:t>
                      </a:r>
                      <a:endParaRPr lang="ru-RU" sz="900">
                        <a:effectLst/>
                        <a:latin typeface="Calibri"/>
                        <a:ea typeface="Calibri"/>
                        <a:cs typeface="Times New Roman"/>
                      </a:endParaRPr>
                    </a:p>
                  </a:txBody>
                  <a:tcPr marL="81614" marR="81614" marT="16323" marB="16323"/>
                </a:tc>
                <a:tc>
                  <a:txBody>
                    <a:bodyPr/>
                    <a:lstStyle/>
                    <a:p>
                      <a:pPr algn="ctr">
                        <a:lnSpc>
                          <a:spcPct val="115000"/>
                        </a:lnSpc>
                        <a:spcAft>
                          <a:spcPts val="0"/>
                        </a:spcAft>
                      </a:pPr>
                      <a:r>
                        <a:rPr lang="ru-RU" sz="1000" dirty="0">
                          <a:effectLst/>
                        </a:rPr>
                        <a:t>96</a:t>
                      </a:r>
                      <a:endParaRPr lang="ru-RU" sz="900" dirty="0">
                        <a:effectLst/>
                        <a:latin typeface="Calibri"/>
                        <a:ea typeface="Calibri"/>
                        <a:cs typeface="Times New Roman"/>
                      </a:endParaRPr>
                    </a:p>
                  </a:txBody>
                  <a:tcPr marL="81614" marR="81614" marT="16323" marB="16323"/>
                </a:tc>
              </a:tr>
            </a:tbl>
          </a:graphicData>
        </a:graphic>
      </p:graphicFrame>
    </p:spTree>
    <p:extLst>
      <p:ext uri="{BB962C8B-B14F-4D97-AF65-F5344CB8AC3E}">
        <p14:creationId xmlns:p14="http://schemas.microsoft.com/office/powerpoint/2010/main" val="3973840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002060"/>
                </a:solidFill>
                <a:latin typeface="Times New Roman" pitchFamily="18" charset="0"/>
                <a:cs typeface="Times New Roman" pitchFamily="18" charset="0"/>
              </a:rPr>
              <a:t>Рекомендації:</a:t>
            </a:r>
            <a:endParaRPr lang="ru-RU" dirty="0"/>
          </a:p>
        </p:txBody>
      </p:sp>
      <p:sp>
        <p:nvSpPr>
          <p:cNvPr id="3" name="Объект 2"/>
          <p:cNvSpPr>
            <a:spLocks noGrp="1"/>
          </p:cNvSpPr>
          <p:nvPr>
            <p:ph idx="1"/>
          </p:nvPr>
        </p:nvSpPr>
        <p:spPr/>
        <p:txBody>
          <a:bodyPr>
            <a:normAutofit fontScale="77500" lnSpcReduction="20000"/>
          </a:bodyPr>
          <a:lstStyle/>
          <a:p>
            <a:r>
              <a:rPr lang="uk-UA" b="1" dirty="0"/>
              <a:t>1. Управлінню освіти Ізюмської міської ради Харківської області:</a:t>
            </a:r>
            <a:endParaRPr lang="ru-RU" dirty="0"/>
          </a:p>
          <a:p>
            <a:r>
              <a:rPr lang="uk-UA" dirty="0"/>
              <a:t>1.1. Здійснити моніторинг результатів ДПА 2018 року в учнів 4-х та 9-х класів.</a:t>
            </a:r>
            <a:endParaRPr lang="ru-RU" dirty="0"/>
          </a:p>
          <a:p>
            <a:r>
              <a:rPr lang="uk-UA" dirty="0"/>
              <a:t>						До 01.01.2019</a:t>
            </a:r>
            <a:endParaRPr lang="ru-RU" dirty="0"/>
          </a:p>
          <a:p>
            <a:r>
              <a:rPr lang="uk-UA" dirty="0"/>
              <a:t>1.2. Розглянути підсумки моніторингу результатів ДПА учнів 4, 9-х класів на нараді керівників ЗЗСО та ПО.</a:t>
            </a:r>
            <a:endParaRPr lang="ru-RU" dirty="0"/>
          </a:p>
          <a:p>
            <a:r>
              <a:rPr lang="uk-UA" dirty="0"/>
              <a:t>						Січень 2019 року</a:t>
            </a:r>
            <a:endParaRPr lang="ru-RU" dirty="0"/>
          </a:p>
          <a:p>
            <a:r>
              <a:rPr lang="uk-UA" dirty="0"/>
              <a:t>1.3. Забезпечити здійснення моніторингу результатів ЗНО, ДПА учнів 4, 9, 11-х класів.</a:t>
            </a:r>
            <a:endParaRPr lang="ru-RU" dirty="0"/>
          </a:p>
          <a:p>
            <a:r>
              <a:rPr lang="uk-UA" dirty="0"/>
              <a:t>			</a:t>
            </a:r>
            <a:r>
              <a:rPr lang="uk-UA" dirty="0" smtClean="0"/>
              <a:t>	</a:t>
            </a:r>
            <a:r>
              <a:rPr lang="uk-UA" dirty="0"/>
              <a:t>		Щорічно до 01.10</a:t>
            </a:r>
            <a:endParaRPr lang="ru-RU" dirty="0"/>
          </a:p>
          <a:p>
            <a:endParaRPr lang="ru-RU" dirty="0"/>
          </a:p>
        </p:txBody>
      </p:sp>
    </p:spTree>
    <p:extLst>
      <p:ext uri="{BB962C8B-B14F-4D97-AF65-F5344CB8AC3E}">
        <p14:creationId xmlns:p14="http://schemas.microsoft.com/office/powerpoint/2010/main" val="1863614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uk-UA" b="1" dirty="0" smtClean="0">
                <a:solidFill>
                  <a:srgbClr val="002060"/>
                </a:solidFill>
                <a:latin typeface="Times New Roman" pitchFamily="18" charset="0"/>
                <a:cs typeface="Times New Roman" pitchFamily="18" charset="0"/>
              </a:rPr>
              <a:t>Рекомендації:</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71546"/>
            <a:ext cx="8229600" cy="5054617"/>
          </a:xfrm>
        </p:spPr>
        <p:txBody>
          <a:bodyPr>
            <a:normAutofit fontScale="47500" lnSpcReduction="20000"/>
          </a:bodyPr>
          <a:lstStyle/>
          <a:p>
            <a:r>
              <a:rPr lang="uk-UA" b="1" dirty="0"/>
              <a:t>1. Керівникам закладів загальної середньої освіти міста:</a:t>
            </a:r>
            <a:endParaRPr lang="ru-RU" sz="2800" dirty="0"/>
          </a:p>
          <a:p>
            <a:pPr lvl="1"/>
            <a:r>
              <a:rPr lang="ru-RU" dirty="0" err="1"/>
              <a:t>Ознайомлюватись</a:t>
            </a:r>
            <a:r>
              <a:rPr lang="ru-RU" dirty="0"/>
              <a:t> </a:t>
            </a:r>
            <a:r>
              <a:rPr lang="ru-RU" dirty="0" err="1"/>
              <a:t>зі</a:t>
            </a:r>
            <a:r>
              <a:rPr lang="ru-RU" dirty="0"/>
              <a:t> </a:t>
            </a:r>
            <a:r>
              <a:rPr lang="ru-RU" dirty="0" err="1"/>
              <a:t>змістом</a:t>
            </a:r>
            <a:r>
              <a:rPr lang="ru-RU" dirty="0"/>
              <a:t> нормативно-</a:t>
            </a:r>
            <a:r>
              <a:rPr lang="ru-RU" dirty="0" err="1"/>
              <a:t>правових</a:t>
            </a:r>
            <a:r>
              <a:rPr lang="ru-RU" dirty="0"/>
              <a:t> </a:t>
            </a:r>
            <a:r>
              <a:rPr lang="ru-RU" dirty="0" err="1"/>
              <a:t>документів</a:t>
            </a:r>
            <a:r>
              <a:rPr lang="ru-RU" dirty="0"/>
              <a:t> з </a:t>
            </a:r>
            <a:r>
              <a:rPr lang="ru-RU" dirty="0" err="1"/>
              <a:t>питань</a:t>
            </a:r>
            <a:r>
              <a:rPr lang="ru-RU" dirty="0"/>
              <a:t> </a:t>
            </a:r>
            <a:r>
              <a:rPr lang="ru-RU" dirty="0" err="1"/>
              <a:t>організації</a:t>
            </a:r>
            <a:r>
              <a:rPr lang="ru-RU" dirty="0"/>
              <a:t> та </a:t>
            </a:r>
            <a:r>
              <a:rPr lang="ru-RU" dirty="0" err="1"/>
              <a:t>проведення</a:t>
            </a:r>
            <a:r>
              <a:rPr lang="ru-RU" dirty="0"/>
              <a:t> ЗНО</a:t>
            </a:r>
            <a:r>
              <a:rPr lang="uk-UA" dirty="0"/>
              <a:t>-</a:t>
            </a:r>
            <a:r>
              <a:rPr lang="ru-RU" dirty="0"/>
              <a:t>2019, </a:t>
            </a:r>
            <a:r>
              <a:rPr lang="ru-RU" dirty="0" err="1"/>
              <a:t>своєчасно</a:t>
            </a:r>
            <a:r>
              <a:rPr lang="ru-RU" dirty="0"/>
              <a:t> </a:t>
            </a:r>
            <a:r>
              <a:rPr lang="ru-RU" dirty="0" err="1"/>
              <a:t>доводити</a:t>
            </a:r>
            <a:r>
              <a:rPr lang="ru-RU" dirty="0"/>
              <a:t> </a:t>
            </a:r>
            <a:r>
              <a:rPr lang="ru-RU" dirty="0" err="1"/>
              <a:t>їх</a:t>
            </a:r>
            <a:r>
              <a:rPr lang="ru-RU" dirty="0"/>
              <a:t> </a:t>
            </a:r>
            <a:r>
              <a:rPr lang="ru-RU" dirty="0" err="1"/>
              <a:t>зміст</a:t>
            </a:r>
            <a:r>
              <a:rPr lang="ru-RU" dirty="0"/>
              <a:t> до </a:t>
            </a:r>
            <a:r>
              <a:rPr lang="ru-RU" dirty="0" err="1"/>
              <a:t>відома</a:t>
            </a:r>
            <a:r>
              <a:rPr lang="ru-RU" dirty="0"/>
              <a:t> </a:t>
            </a:r>
            <a:r>
              <a:rPr lang="ru-RU" dirty="0" err="1"/>
              <a:t>учасників</a:t>
            </a:r>
            <a:r>
              <a:rPr lang="ru-RU" dirty="0"/>
              <a:t> </a:t>
            </a:r>
            <a:r>
              <a:rPr lang="ru-RU" dirty="0" err="1"/>
              <a:t>освітнього</a:t>
            </a:r>
            <a:r>
              <a:rPr lang="ru-RU" dirty="0"/>
              <a:t> </a:t>
            </a:r>
            <a:r>
              <a:rPr lang="ru-RU" dirty="0" err="1"/>
              <a:t>процесу</a:t>
            </a:r>
            <a:r>
              <a:rPr lang="ru-RU" dirty="0"/>
              <a:t>.</a:t>
            </a:r>
            <a:endParaRPr lang="ru-RU" sz="2000" dirty="0"/>
          </a:p>
          <a:p>
            <a:r>
              <a:rPr lang="uk-UA" dirty="0"/>
              <a:t>     </a:t>
            </a:r>
            <a:r>
              <a:rPr lang="uk-UA" dirty="0" smtClean="0"/>
              <a:t>						 </a:t>
            </a:r>
            <a:r>
              <a:rPr lang="uk-UA" dirty="0"/>
              <a:t>Упродовж 2018/2019 </a:t>
            </a:r>
            <a:r>
              <a:rPr lang="uk-UA" dirty="0" err="1"/>
              <a:t>н.р</a:t>
            </a:r>
            <a:r>
              <a:rPr lang="uk-UA" dirty="0"/>
              <a:t>.</a:t>
            </a:r>
            <a:endParaRPr lang="ru-RU" sz="2400" dirty="0"/>
          </a:p>
          <a:p>
            <a:pPr lvl="1"/>
            <a:r>
              <a:rPr lang="ru-RU" dirty="0"/>
              <a:t>Провести </a:t>
            </a:r>
            <a:r>
              <a:rPr lang="ru-RU" dirty="0" err="1"/>
              <a:t>аналіз</a:t>
            </a:r>
            <a:r>
              <a:rPr lang="ru-RU" dirty="0"/>
              <a:t> </a:t>
            </a:r>
            <a:r>
              <a:rPr lang="ru-RU" dirty="0" err="1"/>
              <a:t>результатів</a:t>
            </a:r>
            <a:r>
              <a:rPr lang="ru-RU" dirty="0"/>
              <a:t> ЗНО, </a:t>
            </a:r>
            <a:r>
              <a:rPr lang="ru-RU" dirty="0" err="1"/>
              <a:t>отриманих</a:t>
            </a:r>
            <a:r>
              <a:rPr lang="ru-RU" dirty="0"/>
              <a:t> </a:t>
            </a:r>
            <a:r>
              <a:rPr lang="ru-RU" dirty="0" err="1"/>
              <a:t>випускниками</a:t>
            </a:r>
            <a:r>
              <a:rPr lang="ru-RU" dirty="0"/>
              <a:t> 11-х </a:t>
            </a:r>
            <a:r>
              <a:rPr lang="ru-RU" dirty="0" err="1"/>
              <a:t>класів</a:t>
            </a:r>
            <a:r>
              <a:rPr lang="ru-RU" dirty="0"/>
              <a:t> </a:t>
            </a:r>
            <a:r>
              <a:rPr lang="ru-RU" dirty="0" err="1"/>
              <a:t>закладів</a:t>
            </a:r>
            <a:r>
              <a:rPr lang="uk-UA" dirty="0"/>
              <a:t> освіти міста</a:t>
            </a:r>
            <a:r>
              <a:rPr lang="ru-RU" dirty="0"/>
              <a:t>. </a:t>
            </a:r>
            <a:endParaRPr lang="ru-RU" sz="2000" dirty="0"/>
          </a:p>
          <a:p>
            <a:r>
              <a:rPr lang="uk-UA" dirty="0"/>
              <a:t>     </a:t>
            </a:r>
            <a:r>
              <a:rPr lang="uk-UA" dirty="0" smtClean="0"/>
              <a:t>						 </a:t>
            </a:r>
            <a:r>
              <a:rPr lang="uk-UA" dirty="0"/>
              <a:t>До 05.10.2018</a:t>
            </a:r>
            <a:endParaRPr lang="ru-RU" sz="2400" dirty="0"/>
          </a:p>
          <a:p>
            <a:pPr lvl="1"/>
            <a:r>
              <a:rPr lang="uk-UA" dirty="0"/>
              <a:t>На засіданнях педагогічних та методичних рад, шкільних методичних об’єднань, батьківських зборів розглядати питання про результати ЗНО та шляхи підвищення ефективності підготовки учнів до ДПА та ЗНО.</a:t>
            </a:r>
            <a:endParaRPr lang="ru-RU" sz="2000" dirty="0"/>
          </a:p>
          <a:p>
            <a:r>
              <a:rPr lang="uk-UA" dirty="0"/>
              <a:t>      </a:t>
            </a:r>
            <a:r>
              <a:rPr lang="uk-UA" dirty="0" smtClean="0"/>
              <a:t>						 </a:t>
            </a:r>
            <a:r>
              <a:rPr lang="uk-UA" dirty="0"/>
              <a:t>Упродовж 2018/2019 </a:t>
            </a:r>
            <a:r>
              <a:rPr lang="uk-UA" dirty="0" err="1"/>
              <a:t>н.р</a:t>
            </a:r>
            <a:r>
              <a:rPr lang="uk-UA" dirty="0"/>
              <a:t>.</a:t>
            </a:r>
            <a:endParaRPr lang="ru-RU" sz="2800" dirty="0"/>
          </a:p>
          <a:p>
            <a:pPr lvl="1"/>
            <a:r>
              <a:rPr lang="ru-RU" dirty="0" err="1"/>
              <a:t>Визначити</a:t>
            </a:r>
            <a:r>
              <a:rPr lang="ru-RU" dirty="0"/>
              <a:t> шляхи </a:t>
            </a:r>
            <a:r>
              <a:rPr lang="ru-RU" dirty="0" err="1"/>
              <a:t>підвищення</a:t>
            </a:r>
            <a:r>
              <a:rPr lang="ru-RU" dirty="0"/>
              <a:t> </a:t>
            </a:r>
            <a:r>
              <a:rPr lang="ru-RU" dirty="0" err="1"/>
              <a:t>ефективності</a:t>
            </a:r>
            <a:r>
              <a:rPr lang="ru-RU" dirty="0"/>
              <a:t> </a:t>
            </a:r>
            <a:r>
              <a:rPr lang="ru-RU" dirty="0" err="1"/>
              <a:t>складання</a:t>
            </a:r>
            <a:r>
              <a:rPr lang="ru-RU" dirty="0"/>
              <a:t> ЗНО </a:t>
            </a:r>
            <a:r>
              <a:rPr lang="ru-RU" dirty="0" err="1"/>
              <a:t>учнями</a:t>
            </a:r>
            <a:r>
              <a:rPr lang="ru-RU" dirty="0"/>
              <a:t> поточного </a:t>
            </a:r>
            <a:r>
              <a:rPr lang="ru-RU" dirty="0" err="1"/>
              <a:t>навчального</a:t>
            </a:r>
            <a:r>
              <a:rPr lang="ru-RU" dirty="0"/>
              <a:t> року. </a:t>
            </a:r>
            <a:r>
              <a:rPr lang="ru-RU" dirty="0" err="1"/>
              <a:t>Розробити</a:t>
            </a:r>
            <a:r>
              <a:rPr lang="ru-RU" dirty="0"/>
              <a:t> план </a:t>
            </a:r>
            <a:r>
              <a:rPr lang="ru-RU" dirty="0" err="1"/>
              <a:t>заходів</a:t>
            </a:r>
            <a:r>
              <a:rPr lang="ru-RU" dirty="0"/>
              <a:t> для </a:t>
            </a:r>
            <a:r>
              <a:rPr lang="ru-RU" dirty="0" err="1"/>
              <a:t>забезпечення</a:t>
            </a:r>
            <a:r>
              <a:rPr lang="ru-RU" dirty="0"/>
              <a:t> </a:t>
            </a:r>
            <a:r>
              <a:rPr lang="ru-RU" dirty="0" err="1"/>
              <a:t>готовності</a:t>
            </a:r>
            <a:r>
              <a:rPr lang="ru-RU" dirty="0"/>
              <a:t> </a:t>
            </a:r>
            <a:r>
              <a:rPr lang="ru-RU" dirty="0" err="1"/>
              <a:t>одинадцятикласників</a:t>
            </a:r>
            <a:r>
              <a:rPr lang="ru-RU" dirty="0"/>
              <a:t> до </a:t>
            </a:r>
            <a:r>
              <a:rPr lang="ru-RU" dirty="0" err="1"/>
              <a:t>ефективного</a:t>
            </a:r>
            <a:r>
              <a:rPr lang="ru-RU" dirty="0"/>
              <a:t> </a:t>
            </a:r>
            <a:r>
              <a:rPr lang="ru-RU" dirty="0" err="1"/>
              <a:t>проходження</a:t>
            </a:r>
            <a:r>
              <a:rPr lang="ru-RU" dirty="0"/>
              <a:t> </a:t>
            </a:r>
            <a:r>
              <a:rPr lang="ru-RU" dirty="0" err="1"/>
              <a:t>процедури</a:t>
            </a:r>
            <a:r>
              <a:rPr lang="ru-RU" dirty="0"/>
              <a:t>  ЗНО та ДПА.</a:t>
            </a:r>
            <a:endParaRPr lang="ru-RU" sz="2000" dirty="0"/>
          </a:p>
          <a:p>
            <a:pPr lvl="8"/>
            <a:r>
              <a:rPr lang="uk-UA" dirty="0" smtClean="0"/>
              <a:t>                                                              </a:t>
            </a:r>
            <a:r>
              <a:rPr lang="uk-UA" sz="2900" dirty="0" smtClean="0"/>
              <a:t>До </a:t>
            </a:r>
            <a:r>
              <a:rPr lang="uk-UA" sz="2900" dirty="0"/>
              <a:t>05.10.2018</a:t>
            </a:r>
            <a:endParaRPr lang="ru-RU" sz="2900" dirty="0"/>
          </a:p>
          <a:p>
            <a:pPr lvl="1"/>
            <a:r>
              <a:rPr lang="uk-UA" dirty="0"/>
              <a:t>Систематично опрацьовувати інформацію на сайтах Українського центру оцінювання якості освіти (</a:t>
            </a:r>
            <a:r>
              <a:rPr lang="uk-UA" u="sng" dirty="0">
                <a:hlinkClick r:id="rId2"/>
              </a:rPr>
              <a:t>http://testportal.gov.ua</a:t>
            </a:r>
            <a:r>
              <a:rPr lang="uk-UA" dirty="0"/>
              <a:t>); Харківського регіонального центру оцінювання якості освіти (</a:t>
            </a:r>
            <a:r>
              <a:rPr lang="uk-UA" u="sng" dirty="0">
                <a:hlinkClick r:id="rId3"/>
              </a:rPr>
              <a:t>http://zno-kharkiv.org.ua</a:t>
            </a:r>
            <a:r>
              <a:rPr lang="uk-UA" dirty="0"/>
              <a:t>) та вчасно доводити її до відома учителів, випускників та їх батьків.</a:t>
            </a:r>
            <a:endParaRPr lang="ru-RU" sz="2000" dirty="0"/>
          </a:p>
          <a:p>
            <a:r>
              <a:rPr lang="uk-UA" dirty="0"/>
              <a:t>     </a:t>
            </a:r>
            <a:r>
              <a:rPr lang="uk-UA" dirty="0" smtClean="0"/>
              <a:t>						 </a:t>
            </a:r>
            <a:r>
              <a:rPr lang="ru-RU" dirty="0" err="1"/>
              <a:t>Упродовж</a:t>
            </a:r>
            <a:r>
              <a:rPr lang="ru-RU" dirty="0"/>
              <a:t> 2018/2019 </a:t>
            </a:r>
            <a:r>
              <a:rPr lang="ru-RU" dirty="0" err="1"/>
              <a:t>н.р</a:t>
            </a:r>
            <a:r>
              <a:rPr lang="ru-RU" dirty="0"/>
              <a:t>.</a:t>
            </a:r>
            <a:endParaRPr lang="ru-RU" sz="2400" dirty="0"/>
          </a:p>
          <a:p>
            <a:pPr lvl="1"/>
            <a:r>
              <a:rPr lang="uk-UA" dirty="0"/>
              <a:t> </a:t>
            </a:r>
            <a:r>
              <a:rPr lang="ru-RU" dirty="0" err="1"/>
              <a:t>Здійснити</a:t>
            </a:r>
            <a:r>
              <a:rPr lang="ru-RU" dirty="0"/>
              <a:t> </a:t>
            </a:r>
            <a:r>
              <a:rPr lang="ru-RU" dirty="0" err="1"/>
              <a:t>вивчення</a:t>
            </a:r>
            <a:r>
              <a:rPr lang="ru-RU" dirty="0"/>
              <a:t> стану </a:t>
            </a:r>
            <a:r>
              <a:rPr lang="ru-RU" dirty="0" err="1"/>
              <a:t>викладання</a:t>
            </a:r>
            <a:r>
              <a:rPr lang="ru-RU" dirty="0"/>
              <a:t> </a:t>
            </a:r>
            <a:r>
              <a:rPr lang="ru-RU" dirty="0" err="1"/>
              <a:t>навчальних</a:t>
            </a:r>
            <a:r>
              <a:rPr lang="ru-RU" dirty="0"/>
              <a:t> </a:t>
            </a:r>
            <a:r>
              <a:rPr lang="ru-RU" dirty="0" err="1"/>
              <a:t>предметів</a:t>
            </a:r>
            <a:r>
              <a:rPr lang="ru-RU" dirty="0"/>
              <a:t> у </a:t>
            </a:r>
            <a:r>
              <a:rPr lang="ru-RU" dirty="0" err="1"/>
              <a:t>вчителів</a:t>
            </a:r>
            <a:r>
              <a:rPr lang="ru-RU" dirty="0"/>
              <a:t>, </a:t>
            </a:r>
            <a:r>
              <a:rPr lang="ru-RU" dirty="0" err="1"/>
              <a:t>випускники</a:t>
            </a:r>
            <a:r>
              <a:rPr lang="ru-RU" dirty="0"/>
              <a:t> </a:t>
            </a:r>
            <a:r>
              <a:rPr lang="ru-RU" dirty="0" err="1"/>
              <a:t>яких</a:t>
            </a:r>
            <a:r>
              <a:rPr lang="ru-RU" dirty="0"/>
              <a:t> показали </a:t>
            </a:r>
            <a:r>
              <a:rPr lang="ru-RU" dirty="0" err="1"/>
              <a:t>низькі</a:t>
            </a:r>
            <a:r>
              <a:rPr lang="ru-RU" dirty="0"/>
              <a:t> </a:t>
            </a:r>
            <a:r>
              <a:rPr lang="ru-RU" dirty="0" err="1"/>
              <a:t>результати</a:t>
            </a:r>
            <a:r>
              <a:rPr lang="ru-RU" dirty="0"/>
              <a:t> ЗНО.</a:t>
            </a:r>
            <a:endParaRPr lang="ru-RU" sz="2000" dirty="0"/>
          </a:p>
          <a:p>
            <a:r>
              <a:rPr lang="uk-UA" dirty="0"/>
              <a:t>						</a:t>
            </a:r>
            <a:r>
              <a:rPr lang="uk-UA" dirty="0" smtClean="0"/>
              <a:t>  </a:t>
            </a:r>
            <a:r>
              <a:rPr lang="ru-RU" dirty="0" err="1"/>
              <a:t>Упродовж</a:t>
            </a:r>
            <a:r>
              <a:rPr lang="ru-RU" dirty="0"/>
              <a:t> 2018/2019 </a:t>
            </a:r>
            <a:r>
              <a:rPr lang="ru-RU" dirty="0" err="1"/>
              <a:t>н.р</a:t>
            </a:r>
            <a:r>
              <a:rPr lang="ru-RU" dirty="0"/>
              <a:t>.</a:t>
            </a:r>
            <a:endParaRPr lang="ru-RU" sz="2400" dirty="0"/>
          </a:p>
          <a:p>
            <a:pPr lvl="1"/>
            <a:r>
              <a:rPr lang="uk-UA" dirty="0"/>
              <a:t>Посилити внутрішній контроль за роботою педагогів, які викладають у випускних класах (відвідування уроків, перевірка календарного та поурочного планування, використання тестових технологій співбесіди з учителями, наявність програм ЗНО).</a:t>
            </a:r>
            <a:endParaRPr lang="ru-RU" sz="2000" dirty="0"/>
          </a:p>
          <a:p>
            <a:r>
              <a:rPr lang="uk-UA" dirty="0"/>
              <a:t>        </a:t>
            </a:r>
            <a:r>
              <a:rPr lang="uk-UA" dirty="0" smtClean="0"/>
              <a:t>						 </a:t>
            </a:r>
            <a:r>
              <a:rPr lang="uk-UA" dirty="0"/>
              <a:t>Упродовж 2018/2019 </a:t>
            </a:r>
            <a:r>
              <a:rPr lang="uk-UA" dirty="0" err="1"/>
              <a:t>н.р</a:t>
            </a:r>
            <a:r>
              <a:rPr lang="uk-UA" dirty="0"/>
              <a:t>.</a:t>
            </a:r>
            <a:endParaRPr lang="ru-RU" sz="2800" dirty="0"/>
          </a:p>
          <a:p>
            <a:endParaRPr lang="uk-UA" sz="1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uk-UA" b="1" dirty="0">
                <a:solidFill>
                  <a:srgbClr val="002060"/>
                </a:solidFill>
                <a:latin typeface="Times New Roman" pitchFamily="18" charset="0"/>
                <a:cs typeface="Times New Roman" pitchFamily="18" charset="0"/>
              </a:rPr>
              <a:t>Рекомендації:</a:t>
            </a:r>
            <a:endParaRPr lang="ru-RU" dirty="0"/>
          </a:p>
        </p:txBody>
      </p:sp>
      <p:sp>
        <p:nvSpPr>
          <p:cNvPr id="3" name="Объект 2"/>
          <p:cNvSpPr>
            <a:spLocks noGrp="1"/>
          </p:cNvSpPr>
          <p:nvPr>
            <p:ph idx="1"/>
          </p:nvPr>
        </p:nvSpPr>
        <p:spPr>
          <a:xfrm>
            <a:off x="457200" y="1124744"/>
            <a:ext cx="8229600" cy="5001419"/>
          </a:xfrm>
        </p:spPr>
        <p:txBody>
          <a:bodyPr>
            <a:noAutofit/>
          </a:bodyPr>
          <a:lstStyle/>
          <a:p>
            <a:pPr lvl="1"/>
            <a:r>
              <a:rPr lang="ru-RU" sz="1200" dirty="0" err="1"/>
              <a:t>Постійно</a:t>
            </a:r>
            <a:r>
              <a:rPr lang="ru-RU" sz="1200" dirty="0"/>
              <a:t> </a:t>
            </a:r>
            <a:r>
              <a:rPr lang="ru-RU" sz="1200" dirty="0" err="1"/>
              <a:t>наголошувати</a:t>
            </a:r>
            <a:r>
              <a:rPr lang="ru-RU" sz="1200" dirty="0"/>
              <a:t> на </a:t>
            </a:r>
            <a:r>
              <a:rPr lang="ru-RU" sz="1200" dirty="0" err="1"/>
              <a:t>необхідності</a:t>
            </a:r>
            <a:r>
              <a:rPr lang="ru-RU" sz="1200" dirty="0"/>
              <a:t> </a:t>
            </a:r>
            <a:r>
              <a:rPr lang="ru-RU" sz="1200" dirty="0" err="1"/>
              <a:t>дотримання</a:t>
            </a:r>
            <a:r>
              <a:rPr lang="ru-RU" sz="1200" dirty="0"/>
              <a:t> </a:t>
            </a:r>
            <a:r>
              <a:rPr lang="ru-RU" sz="1200" dirty="0" err="1"/>
              <a:t>вчителями</a:t>
            </a:r>
            <a:r>
              <a:rPr lang="ru-RU" sz="1200" dirty="0"/>
              <a:t> </a:t>
            </a:r>
            <a:r>
              <a:rPr lang="ru-RU" sz="1200" dirty="0" err="1"/>
              <a:t>критеріїв</a:t>
            </a:r>
            <a:r>
              <a:rPr lang="ru-RU" sz="1200" dirty="0"/>
              <a:t> </a:t>
            </a:r>
            <a:r>
              <a:rPr lang="ru-RU" sz="1200" dirty="0" err="1"/>
              <a:t>оцінювання</a:t>
            </a:r>
            <a:r>
              <a:rPr lang="ru-RU" sz="1200" dirty="0"/>
              <a:t> </a:t>
            </a:r>
            <a:r>
              <a:rPr lang="ru-RU" sz="1200" dirty="0" err="1"/>
              <a:t>навчальних</a:t>
            </a:r>
            <a:r>
              <a:rPr lang="ru-RU" sz="1200" dirty="0"/>
              <a:t> </a:t>
            </a:r>
            <a:r>
              <a:rPr lang="ru-RU" sz="1200" dirty="0" err="1"/>
              <a:t>досягнень</a:t>
            </a:r>
            <a:r>
              <a:rPr lang="ru-RU" sz="1200" dirty="0"/>
              <a:t> </a:t>
            </a:r>
            <a:r>
              <a:rPr lang="ru-RU" sz="1200" dirty="0" err="1"/>
              <a:t>учнів</a:t>
            </a:r>
            <a:r>
              <a:rPr lang="ru-RU" sz="1200" dirty="0"/>
              <a:t>, за </a:t>
            </a:r>
            <a:r>
              <a:rPr lang="ru-RU" sz="1200" dirty="0" err="1"/>
              <a:t>необхідності</a:t>
            </a:r>
            <a:r>
              <a:rPr lang="ru-RU" sz="1200" dirty="0"/>
              <a:t> повторно </a:t>
            </a:r>
            <a:r>
              <a:rPr lang="ru-RU" sz="1200" dirty="0" err="1"/>
              <a:t>опрацьовувати</a:t>
            </a:r>
            <a:r>
              <a:rPr lang="ru-RU" sz="1200" dirty="0"/>
              <a:t> </a:t>
            </a:r>
            <a:r>
              <a:rPr lang="ru-RU" sz="1200" dirty="0" err="1"/>
              <a:t>їх</a:t>
            </a:r>
            <a:r>
              <a:rPr lang="ru-RU" sz="1200" dirty="0"/>
              <a:t>. </a:t>
            </a:r>
            <a:r>
              <a:rPr lang="ru-RU" sz="1200" dirty="0" err="1"/>
              <a:t>Особливу</a:t>
            </a:r>
            <a:r>
              <a:rPr lang="ru-RU" sz="1200" dirty="0"/>
              <a:t> </a:t>
            </a:r>
            <a:r>
              <a:rPr lang="ru-RU" sz="1200" dirty="0" err="1"/>
              <a:t>увагу</a:t>
            </a:r>
            <a:r>
              <a:rPr lang="ru-RU" sz="1200" dirty="0"/>
              <a:t> </a:t>
            </a:r>
            <a:r>
              <a:rPr lang="ru-RU" sz="1200" dirty="0" err="1"/>
              <a:t>приділити</a:t>
            </a:r>
            <a:r>
              <a:rPr lang="ru-RU" sz="1200" dirty="0"/>
              <a:t> молодим та </a:t>
            </a:r>
            <a:r>
              <a:rPr lang="ru-RU" sz="1200" dirty="0" err="1"/>
              <a:t>малодосвідченим</a:t>
            </a:r>
            <a:r>
              <a:rPr lang="ru-RU" sz="1200" dirty="0"/>
              <a:t> учителям, шляхом </a:t>
            </a:r>
            <a:r>
              <a:rPr lang="ru-RU" sz="1200" dirty="0" err="1"/>
              <a:t>надання</a:t>
            </a:r>
            <a:r>
              <a:rPr lang="ru-RU" sz="1200" dirty="0"/>
              <a:t> </a:t>
            </a:r>
            <a:r>
              <a:rPr lang="ru-RU" sz="1200" dirty="0" err="1"/>
              <a:t>їм</a:t>
            </a:r>
            <a:r>
              <a:rPr lang="ru-RU" sz="1200" dirty="0"/>
              <a:t> </a:t>
            </a:r>
            <a:r>
              <a:rPr lang="ru-RU" sz="1200" dirty="0" err="1"/>
              <a:t>необхідної</a:t>
            </a:r>
            <a:r>
              <a:rPr lang="ru-RU" sz="1200" dirty="0"/>
              <a:t> </a:t>
            </a:r>
            <a:r>
              <a:rPr lang="ru-RU" sz="1200" dirty="0" err="1"/>
              <a:t>методичної</a:t>
            </a:r>
            <a:r>
              <a:rPr lang="ru-RU" sz="1200" dirty="0"/>
              <a:t> </a:t>
            </a:r>
            <a:r>
              <a:rPr lang="ru-RU" sz="1200" dirty="0" err="1"/>
              <a:t>допомоги</a:t>
            </a:r>
            <a:r>
              <a:rPr lang="ru-RU" sz="1200" dirty="0"/>
              <a:t>.</a:t>
            </a:r>
          </a:p>
          <a:p>
            <a:r>
              <a:rPr lang="uk-UA" sz="1200" dirty="0"/>
              <a:t>      </a:t>
            </a:r>
            <a:r>
              <a:rPr lang="uk-UA" sz="1200" dirty="0" smtClean="0"/>
              <a:t>						  </a:t>
            </a:r>
            <a:r>
              <a:rPr lang="uk-UA" sz="1200" dirty="0"/>
              <a:t>Упродовж 2018/2019 </a:t>
            </a:r>
            <a:r>
              <a:rPr lang="uk-UA" sz="1200" dirty="0" err="1"/>
              <a:t>н.р</a:t>
            </a:r>
            <a:r>
              <a:rPr lang="uk-UA" sz="1200" dirty="0"/>
              <a:t>.</a:t>
            </a:r>
            <a:endParaRPr lang="ru-RU" sz="1200" dirty="0"/>
          </a:p>
          <a:p>
            <a:pPr lvl="1"/>
            <a:r>
              <a:rPr lang="uk-UA" sz="1200" dirty="0"/>
              <a:t>Посилити контроль за об’єктивністю семестрового та річного  оцінювання учнів.</a:t>
            </a:r>
            <a:endParaRPr lang="ru-RU" sz="1200" dirty="0"/>
          </a:p>
          <a:p>
            <a:r>
              <a:rPr lang="uk-UA" sz="1200" dirty="0"/>
              <a:t>    </a:t>
            </a:r>
            <a:r>
              <a:rPr lang="uk-UA" sz="1200" dirty="0" smtClean="0"/>
              <a:t>						  </a:t>
            </a:r>
            <a:r>
              <a:rPr lang="uk-UA" sz="1200" dirty="0"/>
              <a:t>Упродовж 2018/2019 </a:t>
            </a:r>
            <a:r>
              <a:rPr lang="uk-UA" sz="1200" dirty="0" err="1"/>
              <a:t>н.р</a:t>
            </a:r>
            <a:r>
              <a:rPr lang="uk-UA" sz="1200" dirty="0"/>
              <a:t>.</a:t>
            </a:r>
            <a:endParaRPr lang="ru-RU" sz="1200" dirty="0"/>
          </a:p>
          <a:p>
            <a:pPr lvl="1"/>
            <a:r>
              <a:rPr lang="uk-UA" sz="1200" dirty="0"/>
              <a:t>Забезпечити участь педагогічних працівників, які викладають предмети, винесені на зовнішнє незалежне оцінювання у 2019 році, в </a:t>
            </a:r>
            <a:r>
              <a:rPr lang="uk-UA" sz="1200" dirty="0" err="1"/>
              <a:t>інстуктивно-методичних</a:t>
            </a:r>
            <a:r>
              <a:rPr lang="uk-UA" sz="1200" dirty="0"/>
              <a:t> нарадах, навчально-методичних дистанційних пролонгованих семінарах-практикумах із питань підготовки до зовнішнього незалежного оцінювання 2019 року.</a:t>
            </a:r>
            <a:endParaRPr lang="ru-RU" sz="1200" dirty="0"/>
          </a:p>
          <a:p>
            <a:r>
              <a:rPr lang="uk-UA" sz="1200" dirty="0"/>
              <a:t>     </a:t>
            </a:r>
            <a:r>
              <a:rPr lang="uk-UA" sz="1200" dirty="0" smtClean="0"/>
              <a:t>						  </a:t>
            </a:r>
            <a:r>
              <a:rPr lang="uk-UA" sz="1200" dirty="0"/>
              <a:t>Упродовж 2018/2019 </a:t>
            </a:r>
            <a:r>
              <a:rPr lang="uk-UA" sz="1200" dirty="0" err="1"/>
              <a:t>н.р</a:t>
            </a:r>
            <a:r>
              <a:rPr lang="uk-UA" sz="1200" dirty="0"/>
              <a:t>.</a:t>
            </a:r>
            <a:endParaRPr lang="ru-RU" sz="1200" dirty="0"/>
          </a:p>
          <a:p>
            <a:pPr lvl="1"/>
            <a:r>
              <a:rPr lang="uk-UA" sz="1200" dirty="0"/>
              <a:t>Варіативну частину навчальних планів у старшій школі використовувати з урахуванням необхідності якісної підготовки учнів до ЗНО взагалі та зокрема з тих навчальних предметів, успішність складання учнями ЗНО яких є низькою</a:t>
            </a:r>
            <a:r>
              <a:rPr lang="uk-UA" sz="1200" dirty="0" smtClean="0"/>
              <a:t>.</a:t>
            </a:r>
          </a:p>
          <a:p>
            <a:pPr marL="457200" lvl="1" indent="0">
              <a:buNone/>
            </a:pPr>
            <a:r>
              <a:rPr lang="uk-UA" sz="1200" dirty="0" smtClean="0"/>
              <a:t>                                                                                                                                                  Постійно</a:t>
            </a:r>
          </a:p>
          <a:p>
            <a:pPr lvl="1"/>
            <a:r>
              <a:rPr lang="ru-RU" sz="1200" dirty="0" smtClean="0"/>
              <a:t> </a:t>
            </a:r>
            <a:r>
              <a:rPr lang="uk-UA" sz="1200" dirty="0" smtClean="0"/>
              <a:t>Розміщувати </a:t>
            </a:r>
            <a:r>
              <a:rPr lang="uk-UA" sz="1200" dirty="0"/>
              <a:t>та оновлювати відповідні інформаційні повідомлення на сайті закладів загальної середньої освіти, у загальношкільних та кабінетних куточках ЗНО. </a:t>
            </a:r>
            <a:r>
              <a:rPr lang="ru-RU" sz="1200" dirty="0" err="1"/>
              <a:t>Оформити</a:t>
            </a:r>
            <a:r>
              <a:rPr lang="ru-RU" sz="1200" dirty="0"/>
              <a:t> </a:t>
            </a:r>
            <a:r>
              <a:rPr lang="ru-RU" sz="1200" dirty="0" err="1"/>
              <a:t>куточки</a:t>
            </a:r>
            <a:r>
              <a:rPr lang="ru-RU" sz="1200" dirty="0"/>
              <a:t> ЗНО -2019 у кожному предметному </a:t>
            </a:r>
            <a:r>
              <a:rPr lang="ru-RU" sz="1200" dirty="0" err="1"/>
              <a:t>кабінеті</a:t>
            </a:r>
            <a:r>
              <a:rPr lang="uk-UA" sz="1200" dirty="0"/>
              <a:t>.</a:t>
            </a:r>
            <a:endParaRPr lang="ru-RU" sz="1200" dirty="0"/>
          </a:p>
          <a:p>
            <a:r>
              <a:rPr lang="uk-UA" sz="1200" dirty="0"/>
              <a:t>    </a:t>
            </a:r>
            <a:r>
              <a:rPr lang="uk-UA" sz="1200" dirty="0" smtClean="0"/>
              <a:t>						  </a:t>
            </a:r>
            <a:r>
              <a:rPr lang="uk-UA" sz="1200" dirty="0"/>
              <a:t>Упродовж 2018/2019 </a:t>
            </a:r>
            <a:r>
              <a:rPr lang="uk-UA" sz="1200" dirty="0" err="1"/>
              <a:t>н.р</a:t>
            </a:r>
            <a:r>
              <a:rPr lang="uk-UA" sz="1200" dirty="0"/>
              <a:t>.</a:t>
            </a:r>
            <a:endParaRPr lang="ru-RU" sz="1200" dirty="0"/>
          </a:p>
          <a:p>
            <a:pPr lvl="1"/>
            <a:r>
              <a:rPr lang="uk-UA" sz="1200" dirty="0"/>
              <a:t>Систематично проводити внутрішній моніторинг, аналізувати його результати та відстежувати динаміку навчальних досягнень учнів.</a:t>
            </a:r>
            <a:endParaRPr lang="ru-RU" sz="1200" dirty="0"/>
          </a:p>
          <a:p>
            <a:r>
              <a:rPr lang="uk-UA" sz="1200" dirty="0"/>
              <a:t>     </a:t>
            </a:r>
            <a:r>
              <a:rPr lang="uk-UA" sz="1200" dirty="0" smtClean="0"/>
              <a:t>						 </a:t>
            </a:r>
            <a:r>
              <a:rPr lang="uk-UA" sz="1200" dirty="0"/>
              <a:t>Упродовж 2018/2019 </a:t>
            </a:r>
            <a:r>
              <a:rPr lang="uk-UA" sz="1200" dirty="0" err="1"/>
              <a:t>н.р</a:t>
            </a:r>
            <a:r>
              <a:rPr lang="uk-UA" sz="1200" dirty="0"/>
              <a:t>.</a:t>
            </a:r>
            <a:endParaRPr lang="ru-RU" sz="1200" dirty="0"/>
          </a:p>
          <a:p>
            <a:pPr lvl="1"/>
            <a:r>
              <a:rPr lang="uk-UA" sz="1200" dirty="0"/>
              <a:t>Організовувати роботу майстер-класів для педагогів з питань підготовки випускників до ДПА та ЗНО, упроваджувати досвід учителів, учні яких мають високі результати складання зовнішнього незалежного оцінювання.</a:t>
            </a:r>
            <a:endParaRPr lang="ru-RU" sz="1200" dirty="0"/>
          </a:p>
          <a:p>
            <a:r>
              <a:rPr lang="uk-UA" sz="1200" dirty="0"/>
              <a:t>      </a:t>
            </a:r>
            <a:r>
              <a:rPr lang="uk-UA" sz="1200" dirty="0" smtClean="0"/>
              <a:t>						 </a:t>
            </a:r>
            <a:r>
              <a:rPr lang="uk-UA" sz="1200" dirty="0"/>
              <a:t>Упродовж 2018/2019 </a:t>
            </a:r>
            <a:r>
              <a:rPr lang="uk-UA" sz="1200" dirty="0" err="1"/>
              <a:t>н.р</a:t>
            </a:r>
            <a:r>
              <a:rPr lang="uk-UA" sz="1200" dirty="0"/>
              <a:t>.</a:t>
            </a:r>
            <a:endParaRPr lang="ru-RU" sz="1200" dirty="0"/>
          </a:p>
          <a:p>
            <a:pPr marL="457200" lvl="1" indent="0">
              <a:buNone/>
            </a:pPr>
            <a:endParaRPr lang="ru-RU" sz="1200" dirty="0"/>
          </a:p>
        </p:txBody>
      </p:sp>
    </p:spTree>
    <p:extLst>
      <p:ext uri="{BB962C8B-B14F-4D97-AF65-F5344CB8AC3E}">
        <p14:creationId xmlns:p14="http://schemas.microsoft.com/office/powerpoint/2010/main" val="1605575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002060"/>
                </a:solidFill>
                <a:latin typeface="Times New Roman" pitchFamily="18" charset="0"/>
                <a:cs typeface="Times New Roman" pitchFamily="18" charset="0"/>
              </a:rPr>
              <a:t>Рекомендації:</a:t>
            </a:r>
            <a:endParaRPr lang="ru-RU" dirty="0"/>
          </a:p>
        </p:txBody>
      </p:sp>
      <p:sp>
        <p:nvSpPr>
          <p:cNvPr id="3" name="Объект 2"/>
          <p:cNvSpPr>
            <a:spLocks noGrp="1"/>
          </p:cNvSpPr>
          <p:nvPr>
            <p:ph idx="1"/>
          </p:nvPr>
        </p:nvSpPr>
        <p:spPr/>
        <p:txBody>
          <a:bodyPr>
            <a:normAutofit fontScale="25000" lnSpcReduction="20000"/>
          </a:bodyPr>
          <a:lstStyle/>
          <a:p>
            <a:r>
              <a:rPr lang="uk-UA" sz="5600" b="1" dirty="0"/>
              <a:t>2.Учителям-предметникам закладів загальної середньої освіти міста: </a:t>
            </a:r>
            <a:endParaRPr lang="ru-RU" sz="5600" dirty="0"/>
          </a:p>
          <a:p>
            <a:pPr lvl="1"/>
            <a:r>
              <a:rPr lang="ru-RU" sz="5600" dirty="0"/>
              <a:t>Провести </a:t>
            </a:r>
            <a:r>
              <a:rPr lang="ru-RU" sz="5600" dirty="0" err="1"/>
              <a:t>моніторинг</a:t>
            </a:r>
            <a:r>
              <a:rPr lang="ru-RU" sz="5600" dirty="0"/>
              <a:t> </a:t>
            </a:r>
            <a:r>
              <a:rPr lang="ru-RU" sz="5600" dirty="0" err="1"/>
              <a:t>результативності</a:t>
            </a:r>
            <a:r>
              <a:rPr lang="ru-RU" sz="5600" dirty="0"/>
              <a:t> </a:t>
            </a:r>
            <a:r>
              <a:rPr lang="ru-RU" sz="5600" dirty="0" err="1"/>
              <a:t>складання</a:t>
            </a:r>
            <a:r>
              <a:rPr lang="ru-RU" sz="5600" dirty="0"/>
              <a:t> </a:t>
            </a:r>
            <a:r>
              <a:rPr lang="ru-RU" sz="5600" dirty="0" err="1"/>
              <a:t>учнями</a:t>
            </a:r>
            <a:r>
              <a:rPr lang="ru-RU" sz="5600" dirty="0"/>
              <a:t> ЗНО 2018 та детально </a:t>
            </a:r>
            <a:r>
              <a:rPr lang="ru-RU" sz="5600" dirty="0" err="1"/>
              <a:t>проаналізувати</a:t>
            </a:r>
            <a:r>
              <a:rPr lang="ru-RU" sz="5600" dirty="0"/>
              <a:t> </a:t>
            </a:r>
            <a:r>
              <a:rPr lang="ru-RU" sz="5600" dirty="0" err="1"/>
              <a:t>типові</a:t>
            </a:r>
            <a:r>
              <a:rPr lang="ru-RU" sz="5600" dirty="0"/>
              <a:t> </a:t>
            </a:r>
            <a:r>
              <a:rPr lang="ru-RU" sz="5600" dirty="0" err="1"/>
              <a:t>помилки</a:t>
            </a:r>
            <a:r>
              <a:rPr lang="ru-RU" sz="5600" dirty="0"/>
              <a:t>, </a:t>
            </a:r>
            <a:r>
              <a:rPr lang="ru-RU" sz="5600" dirty="0" err="1"/>
              <a:t>допущені</a:t>
            </a:r>
            <a:r>
              <a:rPr lang="ru-RU" sz="5600" dirty="0"/>
              <a:t> </a:t>
            </a:r>
            <a:r>
              <a:rPr lang="ru-RU" sz="5600" dirty="0" err="1"/>
              <a:t>під</a:t>
            </a:r>
            <a:r>
              <a:rPr lang="ru-RU" sz="5600" dirty="0"/>
              <a:t> час </a:t>
            </a:r>
            <a:r>
              <a:rPr lang="ru-RU" sz="5600" dirty="0" err="1"/>
              <a:t>виконання</a:t>
            </a:r>
            <a:r>
              <a:rPr lang="ru-RU" sz="5600" dirty="0"/>
              <a:t> </a:t>
            </a:r>
            <a:r>
              <a:rPr lang="ru-RU" sz="5600" dirty="0" err="1"/>
              <a:t>тестів</a:t>
            </a:r>
            <a:r>
              <a:rPr lang="ru-RU" sz="5600" dirty="0"/>
              <a:t>.</a:t>
            </a:r>
          </a:p>
          <a:p>
            <a:r>
              <a:rPr lang="uk-UA" sz="5600" dirty="0"/>
              <a:t>  </a:t>
            </a:r>
            <a:r>
              <a:rPr lang="uk-UA" sz="5600" dirty="0" smtClean="0"/>
              <a:t>						  </a:t>
            </a:r>
            <a:r>
              <a:rPr lang="uk-UA" sz="5600" dirty="0"/>
              <a:t>До 01.12.2018</a:t>
            </a:r>
            <a:endParaRPr lang="ru-RU" sz="5600" dirty="0"/>
          </a:p>
          <a:p>
            <a:pPr lvl="1"/>
            <a:r>
              <a:rPr lang="uk-UA" sz="5600" dirty="0"/>
              <a:t>Забезпечити об’єктивність оцінювання навчальних досягнень учнів, відповідно до Критеріїв оцінювання навчальних досягнень. </a:t>
            </a:r>
            <a:endParaRPr lang="ru-RU" sz="5600" dirty="0"/>
          </a:p>
          <a:p>
            <a:r>
              <a:rPr lang="uk-UA" sz="5600" dirty="0"/>
              <a:t>    </a:t>
            </a:r>
            <a:r>
              <a:rPr lang="uk-UA" sz="5600" dirty="0" smtClean="0"/>
              <a:t>						Постійно</a:t>
            </a:r>
            <a:endParaRPr lang="ru-RU" sz="5600" dirty="0"/>
          </a:p>
          <a:p>
            <a:pPr lvl="1"/>
            <a:r>
              <a:rPr lang="ru-RU" sz="5600" dirty="0" err="1"/>
              <a:t>Проводити</a:t>
            </a:r>
            <a:r>
              <a:rPr lang="ru-RU" sz="5600" dirty="0"/>
              <a:t> </a:t>
            </a:r>
            <a:r>
              <a:rPr lang="ru-RU" sz="5600" dirty="0" err="1"/>
              <a:t>групові</a:t>
            </a:r>
            <a:r>
              <a:rPr lang="ru-RU" sz="5600" dirty="0"/>
              <a:t> та </a:t>
            </a:r>
            <a:r>
              <a:rPr lang="ru-RU" sz="5600" dirty="0" err="1"/>
              <a:t>індивідуальні</a:t>
            </a:r>
            <a:r>
              <a:rPr lang="ru-RU" sz="5600" dirty="0"/>
              <a:t> </a:t>
            </a:r>
            <a:r>
              <a:rPr lang="ru-RU" sz="5600" dirty="0" err="1"/>
              <a:t>консультації</a:t>
            </a:r>
            <a:r>
              <a:rPr lang="ru-RU" sz="5600" dirty="0"/>
              <a:t> з </a:t>
            </a:r>
            <a:r>
              <a:rPr lang="ru-RU" sz="5600" dirty="0" err="1"/>
              <a:t>навчальних</a:t>
            </a:r>
            <a:r>
              <a:rPr lang="ru-RU" sz="5600" dirty="0"/>
              <a:t> </a:t>
            </a:r>
            <a:r>
              <a:rPr lang="ru-RU" sz="5600" dirty="0" err="1"/>
              <a:t>предметів</a:t>
            </a:r>
            <a:r>
              <a:rPr lang="ru-RU" sz="5600" dirty="0"/>
              <a:t>, </a:t>
            </a:r>
            <a:r>
              <a:rPr lang="ru-RU" sz="5600" dirty="0" err="1"/>
              <a:t>обраних</a:t>
            </a:r>
            <a:r>
              <a:rPr lang="ru-RU" sz="5600" dirty="0"/>
              <a:t> </a:t>
            </a:r>
            <a:r>
              <a:rPr lang="ru-RU" sz="5600" dirty="0" err="1"/>
              <a:t>учнями</a:t>
            </a:r>
            <a:r>
              <a:rPr lang="ru-RU" sz="5600" dirty="0"/>
              <a:t> для </a:t>
            </a:r>
            <a:r>
              <a:rPr lang="ru-RU" sz="5600" dirty="0" err="1"/>
              <a:t>складання</a:t>
            </a:r>
            <a:r>
              <a:rPr lang="ru-RU" sz="5600" dirty="0"/>
              <a:t> ЗНО та ДПА; </a:t>
            </a:r>
            <a:r>
              <a:rPr lang="ru-RU" sz="5600" dirty="0" err="1"/>
              <a:t>удосконалювати</a:t>
            </a:r>
            <a:r>
              <a:rPr lang="ru-RU" sz="5600" dirty="0"/>
              <a:t> </a:t>
            </a:r>
            <a:r>
              <a:rPr lang="ru-RU" sz="5600" dirty="0" err="1"/>
              <a:t>форми</a:t>
            </a:r>
            <a:r>
              <a:rPr lang="ru-RU" sz="5600" dirty="0"/>
              <a:t>, </a:t>
            </a:r>
            <a:r>
              <a:rPr lang="ru-RU" sz="5600" dirty="0" err="1"/>
              <a:t>методи</a:t>
            </a:r>
            <a:r>
              <a:rPr lang="ru-RU" sz="5600" dirty="0"/>
              <a:t>, </a:t>
            </a:r>
            <a:r>
              <a:rPr lang="ru-RU" sz="5600" dirty="0" err="1"/>
              <a:t>прийоми</a:t>
            </a:r>
            <a:r>
              <a:rPr lang="ru-RU" sz="5600" dirty="0"/>
              <a:t> </a:t>
            </a:r>
            <a:r>
              <a:rPr lang="ru-RU" sz="5600" dirty="0" err="1"/>
              <a:t>підготовки</a:t>
            </a:r>
            <a:r>
              <a:rPr lang="ru-RU" sz="5600" dirty="0"/>
              <a:t> </a:t>
            </a:r>
            <a:r>
              <a:rPr lang="ru-RU" sz="5600" dirty="0" err="1"/>
              <a:t>учнів</a:t>
            </a:r>
            <a:r>
              <a:rPr lang="ru-RU" sz="5600" dirty="0"/>
              <a:t> до </a:t>
            </a:r>
            <a:r>
              <a:rPr lang="ru-RU" sz="5600" dirty="0" err="1"/>
              <a:t>тестування</a:t>
            </a:r>
            <a:r>
              <a:rPr lang="ru-RU" sz="5600" dirty="0"/>
              <a:t>.</a:t>
            </a:r>
          </a:p>
          <a:p>
            <a:r>
              <a:rPr lang="uk-UA" sz="5600" dirty="0"/>
              <a:t>     </a:t>
            </a:r>
            <a:r>
              <a:rPr lang="uk-UA" sz="5600" dirty="0" smtClean="0"/>
              <a:t>						Постійно</a:t>
            </a:r>
            <a:endParaRPr lang="ru-RU" sz="5600" dirty="0"/>
          </a:p>
          <a:p>
            <a:pPr lvl="1"/>
            <a:r>
              <a:rPr lang="uk-UA" sz="5600" dirty="0"/>
              <a:t>З</a:t>
            </a:r>
            <a:r>
              <a:rPr lang="ru-RU" sz="5600" dirty="0" err="1"/>
              <a:t>астосовувати</a:t>
            </a:r>
            <a:r>
              <a:rPr lang="ru-RU" sz="5600" dirty="0"/>
              <a:t> на </a:t>
            </a:r>
            <a:r>
              <a:rPr lang="ru-RU" sz="5600" dirty="0" err="1"/>
              <a:t>різних</a:t>
            </a:r>
            <a:r>
              <a:rPr lang="ru-RU" sz="5600" dirty="0"/>
              <a:t> </a:t>
            </a:r>
            <a:r>
              <a:rPr lang="ru-RU" sz="5600" dirty="0" err="1"/>
              <a:t>етапах</a:t>
            </a:r>
            <a:r>
              <a:rPr lang="ru-RU" sz="5600" dirty="0"/>
              <a:t> уроку </a:t>
            </a:r>
            <a:r>
              <a:rPr lang="ru-RU" sz="5600" dirty="0" err="1"/>
              <a:t>тестовий</a:t>
            </a:r>
            <a:r>
              <a:rPr lang="ru-RU" sz="5600" dirty="0"/>
              <a:t> контроль. З метою </a:t>
            </a:r>
            <a:r>
              <a:rPr lang="ru-RU" sz="5600" dirty="0" err="1"/>
              <a:t>проведення</a:t>
            </a:r>
            <a:r>
              <a:rPr lang="ru-RU" sz="5600" dirty="0"/>
              <a:t> самоконтролю, </a:t>
            </a:r>
            <a:r>
              <a:rPr lang="ru-RU" sz="5600" dirty="0" err="1"/>
              <a:t>пропонувати</a:t>
            </a:r>
            <a:r>
              <a:rPr lang="ru-RU" sz="5600" dirty="0"/>
              <a:t> </a:t>
            </a:r>
            <a:r>
              <a:rPr lang="ru-RU" sz="5600" dirty="0" err="1"/>
              <a:t>учням</a:t>
            </a:r>
            <a:r>
              <a:rPr lang="ru-RU" sz="5600" dirty="0"/>
              <a:t>  </a:t>
            </a:r>
            <a:r>
              <a:rPr lang="ru-RU" sz="5600" dirty="0" err="1"/>
              <a:t>виконувати</a:t>
            </a:r>
            <a:r>
              <a:rPr lang="ru-RU" sz="5600" dirty="0"/>
              <a:t> </a:t>
            </a:r>
            <a:r>
              <a:rPr lang="ru-RU" sz="5600" dirty="0" err="1"/>
              <a:t>завдання</a:t>
            </a:r>
            <a:r>
              <a:rPr lang="ru-RU" sz="5600" dirty="0"/>
              <a:t> у </a:t>
            </a:r>
            <a:r>
              <a:rPr lang="ru-RU" sz="5600" dirty="0" err="1"/>
              <a:t>тестовій</a:t>
            </a:r>
            <a:r>
              <a:rPr lang="ru-RU" sz="5600" dirty="0"/>
              <a:t> </a:t>
            </a:r>
            <a:r>
              <a:rPr lang="ru-RU" sz="5600" dirty="0" err="1"/>
              <a:t>формі</a:t>
            </a:r>
            <a:r>
              <a:rPr lang="ru-RU" sz="5600" dirty="0"/>
              <a:t> </a:t>
            </a:r>
            <a:r>
              <a:rPr lang="ru-RU" sz="5600" dirty="0" err="1"/>
              <a:t>вдома</a:t>
            </a:r>
            <a:r>
              <a:rPr lang="ru-RU" sz="5600" dirty="0"/>
              <a:t>. </a:t>
            </a:r>
          </a:p>
          <a:p>
            <a:r>
              <a:rPr lang="uk-UA" sz="5600" dirty="0"/>
              <a:t>       </a:t>
            </a:r>
            <a:r>
              <a:rPr lang="uk-UA" sz="5600" dirty="0" smtClean="0"/>
              <a:t>						 </a:t>
            </a:r>
            <a:r>
              <a:rPr lang="uk-UA" sz="5600" dirty="0"/>
              <a:t>Постійно</a:t>
            </a:r>
            <a:endParaRPr lang="ru-RU" sz="5600" dirty="0"/>
          </a:p>
          <a:p>
            <a:pPr lvl="1"/>
            <a:r>
              <a:rPr lang="uk-UA" sz="5600" dirty="0"/>
              <a:t>В</a:t>
            </a:r>
            <a:r>
              <a:rPr lang="ru-RU" sz="5600" dirty="0" err="1"/>
              <a:t>икористовувати</a:t>
            </a:r>
            <a:r>
              <a:rPr lang="ru-RU" sz="5600" dirty="0"/>
              <a:t> </a:t>
            </a:r>
            <a:r>
              <a:rPr lang="ru-RU" sz="5600" dirty="0" err="1"/>
              <a:t>матеріали</a:t>
            </a:r>
            <a:r>
              <a:rPr lang="ru-RU" sz="5600" dirty="0"/>
              <a:t> </a:t>
            </a:r>
            <a:r>
              <a:rPr lang="ru-RU" sz="5600" dirty="0" err="1"/>
              <a:t>зовнішнього</a:t>
            </a:r>
            <a:r>
              <a:rPr lang="ru-RU" sz="5600" dirty="0"/>
              <a:t> </a:t>
            </a:r>
            <a:r>
              <a:rPr lang="ru-RU" sz="5600" dirty="0" err="1"/>
              <a:t>незалежного</a:t>
            </a:r>
            <a:r>
              <a:rPr lang="ru-RU" sz="5600" dirty="0"/>
              <a:t> </a:t>
            </a:r>
            <a:r>
              <a:rPr lang="ru-RU" sz="5600" dirty="0" err="1"/>
              <a:t>оцінювання</a:t>
            </a:r>
            <a:r>
              <a:rPr lang="ru-RU" sz="5600" dirty="0"/>
              <a:t> </a:t>
            </a:r>
            <a:r>
              <a:rPr lang="ru-RU" sz="5600" dirty="0" err="1"/>
              <a:t>минулих</a:t>
            </a:r>
            <a:r>
              <a:rPr lang="ru-RU" sz="5600" dirty="0"/>
              <a:t> </a:t>
            </a:r>
            <a:r>
              <a:rPr lang="ru-RU" sz="5600" dirty="0" err="1"/>
              <a:t>років</a:t>
            </a:r>
            <a:r>
              <a:rPr lang="ru-RU" sz="5600" dirty="0"/>
              <a:t> </a:t>
            </a:r>
            <a:r>
              <a:rPr lang="ru-RU" sz="5600" dirty="0" err="1"/>
              <a:t>під</a:t>
            </a:r>
            <a:r>
              <a:rPr lang="ru-RU" sz="5600" dirty="0"/>
              <a:t> час </a:t>
            </a:r>
            <a:r>
              <a:rPr lang="ru-RU" sz="5600" dirty="0" err="1"/>
              <a:t>тестових</a:t>
            </a:r>
            <a:r>
              <a:rPr lang="ru-RU" sz="5600" dirty="0"/>
              <a:t> </a:t>
            </a:r>
            <a:r>
              <a:rPr lang="ru-RU" sz="5600" dirty="0" err="1"/>
              <a:t>контрольних</a:t>
            </a:r>
            <a:r>
              <a:rPr lang="ru-RU" sz="5600" dirty="0"/>
              <a:t> та </a:t>
            </a:r>
            <a:r>
              <a:rPr lang="ru-RU" sz="5600" dirty="0" err="1"/>
              <a:t>самостійних</a:t>
            </a:r>
            <a:r>
              <a:rPr lang="ru-RU" sz="5600" dirty="0"/>
              <a:t> </a:t>
            </a:r>
            <a:r>
              <a:rPr lang="ru-RU" sz="5600" dirty="0" err="1"/>
              <a:t>робіт</a:t>
            </a:r>
            <a:r>
              <a:rPr lang="ru-RU" sz="5600" dirty="0"/>
              <a:t> з </a:t>
            </a:r>
            <a:r>
              <a:rPr lang="ru-RU" sz="5600" dirty="0" err="1"/>
              <a:t>проведенням</a:t>
            </a:r>
            <a:r>
              <a:rPr lang="ru-RU" sz="5600" dirty="0"/>
              <a:t> детального </a:t>
            </a:r>
            <a:r>
              <a:rPr lang="ru-RU" sz="5600" dirty="0" err="1"/>
              <a:t>аналізу</a:t>
            </a:r>
            <a:r>
              <a:rPr lang="ru-RU" sz="5600" dirty="0"/>
              <a:t>, </a:t>
            </a:r>
            <a:r>
              <a:rPr lang="ru-RU" sz="5600" dirty="0" err="1"/>
              <a:t>корекції</a:t>
            </a:r>
            <a:r>
              <a:rPr lang="ru-RU" sz="5600" dirty="0"/>
              <a:t> </a:t>
            </a:r>
            <a:r>
              <a:rPr lang="ru-RU" sz="5600" dirty="0" err="1"/>
              <a:t>помилок</a:t>
            </a:r>
            <a:r>
              <a:rPr lang="ru-RU" sz="5600" dirty="0"/>
              <a:t> </a:t>
            </a:r>
            <a:r>
              <a:rPr lang="ru-RU" sz="5600" dirty="0" err="1"/>
              <a:t>задля</a:t>
            </a:r>
            <a:r>
              <a:rPr lang="ru-RU" sz="5600" dirty="0"/>
              <a:t> </a:t>
            </a:r>
            <a:r>
              <a:rPr lang="ru-RU" sz="5600" dirty="0" err="1"/>
              <a:t>створення</a:t>
            </a:r>
            <a:r>
              <a:rPr lang="ru-RU" sz="5600" dirty="0"/>
              <a:t> </a:t>
            </a:r>
            <a:r>
              <a:rPr lang="ru-RU" sz="5600" dirty="0" err="1"/>
              <a:t>методичних</a:t>
            </a:r>
            <a:r>
              <a:rPr lang="ru-RU" sz="5600" dirty="0"/>
              <a:t> </a:t>
            </a:r>
            <a:r>
              <a:rPr lang="ru-RU" sz="5600" dirty="0" err="1"/>
              <a:t>рекомендацій</a:t>
            </a:r>
            <a:r>
              <a:rPr lang="ru-RU" sz="5600" dirty="0"/>
              <a:t> </a:t>
            </a:r>
            <a:r>
              <a:rPr lang="ru-RU" sz="5600" dirty="0" err="1"/>
              <a:t>щодо</a:t>
            </a:r>
            <a:r>
              <a:rPr lang="ru-RU" sz="5600" dirty="0"/>
              <a:t> </a:t>
            </a:r>
            <a:r>
              <a:rPr lang="ru-RU" sz="5600" dirty="0" err="1"/>
              <a:t>роботи</a:t>
            </a:r>
            <a:r>
              <a:rPr lang="ru-RU" sz="5600" dirty="0"/>
              <a:t> над </a:t>
            </a:r>
            <a:r>
              <a:rPr lang="ru-RU" sz="5600" dirty="0" err="1"/>
              <a:t>помилками</a:t>
            </a:r>
            <a:r>
              <a:rPr lang="uk-UA" sz="5600" dirty="0"/>
              <a:t>.</a:t>
            </a:r>
            <a:endParaRPr lang="ru-RU" sz="5600" dirty="0"/>
          </a:p>
          <a:p>
            <a:r>
              <a:rPr lang="uk-UA" sz="5600" dirty="0"/>
              <a:t>      </a:t>
            </a:r>
            <a:r>
              <a:rPr lang="uk-UA" sz="5600" dirty="0" smtClean="0"/>
              <a:t>						Постійно</a:t>
            </a:r>
            <a:endParaRPr lang="ru-RU" sz="5600" dirty="0"/>
          </a:p>
          <a:p>
            <a:pPr lvl="1"/>
            <a:r>
              <a:rPr lang="uk-UA" sz="5600" dirty="0"/>
              <a:t>Ознайомлювати учнів із структурою тестів, творчими роботами, методикою та критеріями оцінювання сертифікаційних робіт, пробним ЗНО на групових та індивідуальних заняттях.</a:t>
            </a:r>
            <a:endParaRPr lang="ru-RU" sz="5600" dirty="0"/>
          </a:p>
          <a:p>
            <a:r>
              <a:rPr lang="uk-UA" sz="5600" dirty="0"/>
              <a:t>    </a:t>
            </a:r>
            <a:r>
              <a:rPr lang="uk-UA" sz="5600" dirty="0" smtClean="0"/>
              <a:t>						2018/2019 </a:t>
            </a:r>
            <a:r>
              <a:rPr lang="uk-UA" sz="5600" dirty="0" err="1"/>
              <a:t>н.р</a:t>
            </a:r>
            <a:r>
              <a:rPr lang="uk-UA" sz="5600" dirty="0"/>
              <a:t>.</a:t>
            </a:r>
            <a:endParaRPr lang="ru-RU" sz="5600" dirty="0"/>
          </a:p>
          <a:p>
            <a:pPr lvl="1"/>
            <a:r>
              <a:rPr lang="uk-UA" sz="5600" dirty="0"/>
              <a:t>Навчати учнів алгоритму виконання тестових завдань різної форми, аналізувати результати тестування, виявляти типові помилки й визначати шляхи їх усунення.</a:t>
            </a:r>
            <a:endParaRPr lang="ru-RU" sz="5600" dirty="0"/>
          </a:p>
          <a:p>
            <a:r>
              <a:rPr lang="uk-UA" sz="5600" dirty="0"/>
              <a:t>    </a:t>
            </a:r>
            <a:r>
              <a:rPr lang="uk-UA" sz="5600" dirty="0" smtClean="0"/>
              <a:t>						 </a:t>
            </a:r>
            <a:r>
              <a:rPr lang="uk-UA" sz="5600" dirty="0"/>
              <a:t>2018/2019 </a:t>
            </a:r>
            <a:r>
              <a:rPr lang="uk-UA" sz="5600" dirty="0" err="1"/>
              <a:t>н.р</a:t>
            </a:r>
            <a:r>
              <a:rPr lang="uk-UA" sz="5600" dirty="0"/>
              <a:t>.</a:t>
            </a:r>
            <a:endParaRPr lang="ru-RU" sz="5600" dirty="0"/>
          </a:p>
          <a:p>
            <a:endParaRPr lang="ru-RU" dirty="0"/>
          </a:p>
        </p:txBody>
      </p:sp>
    </p:spTree>
    <p:extLst>
      <p:ext uri="{BB962C8B-B14F-4D97-AF65-F5344CB8AC3E}">
        <p14:creationId xmlns:p14="http://schemas.microsoft.com/office/powerpoint/2010/main" val="3305427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002060"/>
                </a:solidFill>
                <a:latin typeface="Times New Roman" pitchFamily="18" charset="0"/>
                <a:cs typeface="Times New Roman" pitchFamily="18" charset="0"/>
              </a:rPr>
              <a:t>Рекомендації:</a:t>
            </a:r>
            <a:endParaRPr lang="ru-RU" dirty="0"/>
          </a:p>
        </p:txBody>
      </p:sp>
      <p:sp>
        <p:nvSpPr>
          <p:cNvPr id="3" name="Объект 2"/>
          <p:cNvSpPr>
            <a:spLocks noGrp="1"/>
          </p:cNvSpPr>
          <p:nvPr>
            <p:ph idx="1"/>
          </p:nvPr>
        </p:nvSpPr>
        <p:spPr/>
        <p:txBody>
          <a:bodyPr>
            <a:normAutofit fontScale="55000" lnSpcReduction="20000"/>
          </a:bodyPr>
          <a:lstStyle/>
          <a:p>
            <a:pPr lvl="1"/>
            <a:r>
              <a:rPr lang="uk-UA" sz="2500" dirty="0"/>
              <a:t>Використовувати тестові завдання різної форми і ступеню складності     з навчальних посібників та збірників, рекомендованих Міністерством освіти і науки України, інформаційних матеріалів Українського центру оцінювання якості освіти.</a:t>
            </a:r>
            <a:endParaRPr lang="ru-RU" sz="2500" dirty="0"/>
          </a:p>
          <a:p>
            <a:r>
              <a:rPr lang="uk-UA" sz="2500" dirty="0"/>
              <a:t>     </a:t>
            </a:r>
            <a:r>
              <a:rPr lang="uk-UA" sz="2500" dirty="0" smtClean="0"/>
              <a:t>							 </a:t>
            </a:r>
            <a:r>
              <a:rPr lang="uk-UA" sz="2500" dirty="0"/>
              <a:t>Постійно</a:t>
            </a:r>
            <a:endParaRPr lang="ru-RU" sz="2500" dirty="0"/>
          </a:p>
          <a:p>
            <a:pPr lvl="1"/>
            <a:r>
              <a:rPr lang="uk-UA" sz="2500" dirty="0"/>
              <a:t>Ознайомитись із програмами ЗНО; загальними характеристиками сертифікаційних робіт, критеріями оцінювання завдань (сайт ХРЦОЯО), ознайомлювати учнів із вимогами  програм підготовки до зовнішнього незалежного оцінювання.</a:t>
            </a:r>
            <a:endParaRPr lang="ru-RU" sz="2500" dirty="0"/>
          </a:p>
          <a:p>
            <a:r>
              <a:rPr lang="uk-UA" sz="2500" dirty="0"/>
              <a:t>             </a:t>
            </a:r>
            <a:r>
              <a:rPr lang="uk-UA" sz="2500" dirty="0" smtClean="0"/>
              <a:t>							 </a:t>
            </a:r>
            <a:r>
              <a:rPr lang="uk-UA" sz="2500" dirty="0"/>
              <a:t>До квітня 2019 року</a:t>
            </a:r>
            <a:endParaRPr lang="ru-RU" sz="2500" dirty="0"/>
          </a:p>
          <a:p>
            <a:pPr lvl="1"/>
            <a:r>
              <a:rPr lang="ru-RU" sz="2500" dirty="0" err="1"/>
              <a:t>Ефективно</a:t>
            </a:r>
            <a:r>
              <a:rPr lang="ru-RU" sz="2500" dirty="0"/>
              <a:t> </a:t>
            </a:r>
            <a:r>
              <a:rPr lang="ru-RU" sz="2500" dirty="0" err="1"/>
              <a:t>використовувати</a:t>
            </a:r>
            <a:r>
              <a:rPr lang="ru-RU" sz="2500" dirty="0"/>
              <a:t> </a:t>
            </a:r>
            <a:r>
              <a:rPr lang="ru-RU" sz="2500" dirty="0" err="1"/>
              <a:t>варіативну</a:t>
            </a:r>
            <a:r>
              <a:rPr lang="ru-RU" sz="2500" dirty="0"/>
              <a:t> </a:t>
            </a:r>
            <a:r>
              <a:rPr lang="ru-RU" sz="2500" dirty="0" err="1"/>
              <a:t>складову</a:t>
            </a:r>
            <a:r>
              <a:rPr lang="ru-RU" sz="2500" dirty="0"/>
              <a:t> </a:t>
            </a:r>
            <a:r>
              <a:rPr lang="ru-RU" sz="2500" dirty="0" err="1"/>
              <a:t>навчальних</a:t>
            </a:r>
            <a:r>
              <a:rPr lang="ru-RU" sz="2500" dirty="0"/>
              <a:t> </a:t>
            </a:r>
            <a:r>
              <a:rPr lang="ru-RU" sz="2500" dirty="0" err="1"/>
              <a:t>планів</a:t>
            </a:r>
            <a:r>
              <a:rPr lang="ru-RU" sz="2500" dirty="0"/>
              <a:t> з метою </a:t>
            </a:r>
            <a:r>
              <a:rPr lang="ru-RU" sz="2500" dirty="0" err="1"/>
              <a:t>підготовки</a:t>
            </a:r>
            <a:r>
              <a:rPr lang="ru-RU" sz="2500" dirty="0"/>
              <a:t> </a:t>
            </a:r>
            <a:r>
              <a:rPr lang="ru-RU" sz="2500" dirty="0" err="1"/>
              <a:t>учнів</a:t>
            </a:r>
            <a:r>
              <a:rPr lang="ru-RU" sz="2500" dirty="0"/>
              <a:t> до </a:t>
            </a:r>
            <a:r>
              <a:rPr lang="ru-RU" sz="2500" dirty="0" err="1"/>
              <a:t>державної</a:t>
            </a:r>
            <a:r>
              <a:rPr lang="ru-RU" sz="2500" dirty="0"/>
              <a:t> </a:t>
            </a:r>
            <a:r>
              <a:rPr lang="ru-RU" sz="2500" dirty="0" err="1"/>
              <a:t>підсумкової</a:t>
            </a:r>
            <a:r>
              <a:rPr lang="ru-RU" sz="2500" dirty="0"/>
              <a:t> </a:t>
            </a:r>
            <a:r>
              <a:rPr lang="ru-RU" sz="2500" dirty="0" err="1"/>
              <a:t>атестації</a:t>
            </a:r>
            <a:r>
              <a:rPr lang="ru-RU" sz="2500" dirty="0"/>
              <a:t> та </a:t>
            </a:r>
            <a:r>
              <a:rPr lang="ru-RU" sz="2500" dirty="0" err="1"/>
              <a:t>зовнішнього</a:t>
            </a:r>
            <a:r>
              <a:rPr lang="ru-RU" sz="2500" dirty="0"/>
              <a:t> </a:t>
            </a:r>
            <a:r>
              <a:rPr lang="ru-RU" sz="2500" dirty="0" err="1"/>
              <a:t>незалежного</a:t>
            </a:r>
            <a:r>
              <a:rPr lang="ru-RU" sz="2500" dirty="0"/>
              <a:t> </a:t>
            </a:r>
            <a:r>
              <a:rPr lang="ru-RU" sz="2500" dirty="0" err="1"/>
              <a:t>оцінювання</a:t>
            </a:r>
            <a:r>
              <a:rPr lang="ru-RU" sz="2500" dirty="0"/>
              <a:t>.</a:t>
            </a:r>
          </a:p>
          <a:p>
            <a:r>
              <a:rPr lang="uk-UA" sz="2500" dirty="0"/>
              <a:t>    </a:t>
            </a:r>
            <a:r>
              <a:rPr lang="uk-UA" sz="2500" dirty="0" smtClean="0"/>
              <a:t>							 </a:t>
            </a:r>
            <a:r>
              <a:rPr lang="uk-UA" sz="2500" dirty="0"/>
              <a:t>Постійно</a:t>
            </a:r>
            <a:endParaRPr lang="ru-RU" sz="2500" dirty="0"/>
          </a:p>
          <a:p>
            <a:pPr lvl="1"/>
            <a:r>
              <a:rPr lang="ru-RU" sz="2500" dirty="0" err="1"/>
              <a:t>Упроваджувати</a:t>
            </a:r>
            <a:r>
              <a:rPr lang="ru-RU" sz="2500" dirty="0"/>
              <a:t> </a:t>
            </a:r>
            <a:r>
              <a:rPr lang="ru-RU" sz="2500" dirty="0" err="1"/>
              <a:t>інформаційно-комунікаційні</a:t>
            </a:r>
            <a:r>
              <a:rPr lang="ru-RU" sz="2500" dirty="0"/>
              <a:t> </a:t>
            </a:r>
            <a:r>
              <a:rPr lang="ru-RU" sz="2500" dirty="0" err="1"/>
              <a:t>технології</a:t>
            </a:r>
            <a:r>
              <a:rPr lang="ru-RU" sz="2500" dirty="0"/>
              <a:t> </a:t>
            </a:r>
            <a:r>
              <a:rPr lang="ru-RU" sz="2500" dirty="0" err="1"/>
              <a:t>навчання</a:t>
            </a:r>
            <a:r>
              <a:rPr lang="ru-RU" sz="2500" dirty="0"/>
              <a:t>. </a:t>
            </a:r>
            <a:r>
              <a:rPr lang="ru-RU" sz="2500" dirty="0" err="1"/>
              <a:t>Залучати</a:t>
            </a:r>
            <a:r>
              <a:rPr lang="ru-RU" sz="2500" dirty="0"/>
              <a:t> </a:t>
            </a:r>
            <a:r>
              <a:rPr lang="ru-RU" sz="2500" dirty="0" err="1"/>
              <a:t>учнів</a:t>
            </a:r>
            <a:r>
              <a:rPr lang="ru-RU" sz="2500" dirty="0"/>
              <a:t> до </a:t>
            </a:r>
            <a:r>
              <a:rPr lang="ru-RU" sz="2500" dirty="0" err="1"/>
              <a:t>проходження</a:t>
            </a:r>
            <a:r>
              <a:rPr lang="ru-RU" sz="2500" dirty="0"/>
              <a:t> </a:t>
            </a:r>
            <a:r>
              <a:rPr lang="ru-RU" sz="2500" dirty="0" err="1"/>
              <a:t>тренувальних</a:t>
            </a:r>
            <a:r>
              <a:rPr lang="ru-RU" sz="2500" dirty="0"/>
              <a:t> </a:t>
            </a:r>
            <a:r>
              <a:rPr lang="ru-RU" sz="2500" dirty="0" err="1"/>
              <a:t>тестувань</a:t>
            </a:r>
            <a:r>
              <a:rPr lang="ru-RU" sz="2500" dirty="0"/>
              <a:t> у </a:t>
            </a:r>
            <a:r>
              <a:rPr lang="ru-RU" sz="2500" dirty="0" err="1"/>
              <a:t>режимі</a:t>
            </a:r>
            <a:r>
              <a:rPr lang="ru-RU" sz="2500" dirty="0"/>
              <a:t> </a:t>
            </a:r>
            <a:r>
              <a:rPr lang="en-US" sz="2500" dirty="0"/>
              <a:t>on</a:t>
            </a:r>
            <a:r>
              <a:rPr lang="ru-RU" sz="2500" dirty="0"/>
              <a:t>-</a:t>
            </a:r>
            <a:r>
              <a:rPr lang="en-US" sz="2500" dirty="0"/>
              <a:t>line</a:t>
            </a:r>
            <a:r>
              <a:rPr lang="ru-RU" sz="2500" dirty="0"/>
              <a:t> </a:t>
            </a:r>
            <a:r>
              <a:rPr lang="ru-RU" sz="2500" dirty="0" err="1"/>
              <a:t>із</a:t>
            </a:r>
            <a:r>
              <a:rPr lang="ru-RU" sz="2500" dirty="0"/>
              <a:t> </a:t>
            </a:r>
            <a:r>
              <a:rPr lang="ru-RU" sz="2500" dirty="0" err="1"/>
              <a:t>використанням</a:t>
            </a:r>
            <a:r>
              <a:rPr lang="ru-RU" sz="2500" dirty="0"/>
              <a:t> </a:t>
            </a:r>
            <a:r>
              <a:rPr lang="ru-RU" sz="2500" dirty="0" err="1"/>
              <a:t>Інтернет-ресурсів</a:t>
            </a:r>
            <a:r>
              <a:rPr lang="ru-RU" sz="2500" dirty="0"/>
              <a:t>, </a:t>
            </a:r>
            <a:r>
              <a:rPr lang="ru-RU" sz="2500" dirty="0" err="1"/>
              <a:t>сервісів</a:t>
            </a:r>
            <a:r>
              <a:rPr lang="ru-RU" sz="2500" dirty="0"/>
              <a:t> </a:t>
            </a:r>
            <a:r>
              <a:rPr lang="en-US" sz="2500" dirty="0"/>
              <a:t>Google</a:t>
            </a:r>
            <a:r>
              <a:rPr lang="ru-RU" sz="2500" dirty="0"/>
              <a:t> </a:t>
            </a:r>
            <a:r>
              <a:rPr lang="ru-RU" sz="2500" dirty="0" err="1"/>
              <a:t>тощо</a:t>
            </a:r>
            <a:r>
              <a:rPr lang="ru-RU" sz="2500" dirty="0"/>
              <a:t>.</a:t>
            </a:r>
          </a:p>
          <a:p>
            <a:r>
              <a:rPr lang="uk-UA" sz="2500" dirty="0"/>
              <a:t>     </a:t>
            </a:r>
            <a:r>
              <a:rPr lang="uk-UA" sz="2500" dirty="0" smtClean="0"/>
              <a:t>							 </a:t>
            </a:r>
            <a:r>
              <a:rPr lang="uk-UA" sz="2500" dirty="0"/>
              <a:t>Постійно</a:t>
            </a:r>
            <a:endParaRPr lang="ru-RU" sz="2500" dirty="0"/>
          </a:p>
          <a:p>
            <a:pPr lvl="1"/>
            <a:r>
              <a:rPr lang="ru-RU" sz="2500" dirty="0" err="1"/>
              <a:t>Активізувати</a:t>
            </a:r>
            <a:r>
              <a:rPr lang="ru-RU" sz="2500" dirty="0"/>
              <a:t> роботу з </a:t>
            </a:r>
            <a:r>
              <a:rPr lang="ru-RU" sz="2500" dirty="0" err="1"/>
              <a:t>обдарованими</a:t>
            </a:r>
            <a:r>
              <a:rPr lang="ru-RU" sz="2500" dirty="0"/>
              <a:t> </a:t>
            </a:r>
            <a:r>
              <a:rPr lang="ru-RU" sz="2500" dirty="0" err="1"/>
              <a:t>учнями</a:t>
            </a:r>
            <a:r>
              <a:rPr lang="ru-RU" sz="2500" dirty="0"/>
              <a:t>. </a:t>
            </a:r>
            <a:r>
              <a:rPr lang="ru-RU" sz="2500" dirty="0" err="1"/>
              <a:t>Заохочувати</a:t>
            </a:r>
            <a:r>
              <a:rPr lang="ru-RU" sz="2500" dirty="0"/>
              <a:t> </a:t>
            </a:r>
            <a:r>
              <a:rPr lang="ru-RU" sz="2500" dirty="0" err="1"/>
              <a:t>їх</a:t>
            </a:r>
            <a:r>
              <a:rPr lang="ru-RU" sz="2500" dirty="0"/>
              <a:t> до </a:t>
            </a:r>
            <a:r>
              <a:rPr lang="ru-RU" sz="2500" dirty="0" err="1"/>
              <a:t>участі</a:t>
            </a:r>
            <a:r>
              <a:rPr lang="ru-RU" sz="2500" dirty="0"/>
              <a:t>  в </a:t>
            </a:r>
            <a:r>
              <a:rPr lang="ru-RU" sz="2500" dirty="0" err="1"/>
              <a:t>різноманітних</a:t>
            </a:r>
            <a:r>
              <a:rPr lang="ru-RU" sz="2500" dirty="0"/>
              <a:t> </a:t>
            </a:r>
            <a:r>
              <a:rPr lang="ru-RU" sz="2500" dirty="0" err="1"/>
              <a:t>інтерактивних</a:t>
            </a:r>
            <a:r>
              <a:rPr lang="ru-RU" sz="2500" dirty="0"/>
              <a:t> конкурсах з </a:t>
            </a:r>
            <a:r>
              <a:rPr lang="uk-UA" sz="2500" dirty="0"/>
              <a:t>навчальних </a:t>
            </a:r>
            <a:r>
              <a:rPr lang="ru-RU" sz="2500" dirty="0" err="1"/>
              <a:t>предметів</a:t>
            </a:r>
            <a:r>
              <a:rPr lang="ru-RU" sz="2500" dirty="0"/>
              <a:t>. </a:t>
            </a:r>
          </a:p>
          <a:p>
            <a:r>
              <a:rPr lang="uk-UA" sz="2500" dirty="0"/>
              <a:t>      </a:t>
            </a:r>
            <a:r>
              <a:rPr lang="uk-UA" sz="2500" dirty="0" smtClean="0"/>
              <a:t>							Постійно</a:t>
            </a:r>
            <a:endParaRPr lang="ru-RU" sz="2500" dirty="0"/>
          </a:p>
          <a:p>
            <a:pPr lvl="1"/>
            <a:r>
              <a:rPr lang="ru-RU" sz="2500" dirty="0" err="1"/>
              <a:t>Рекомендувати</a:t>
            </a:r>
            <a:r>
              <a:rPr lang="ru-RU" sz="2500" dirty="0"/>
              <a:t> </a:t>
            </a:r>
            <a:r>
              <a:rPr lang="ru-RU" sz="2500" dirty="0" err="1"/>
              <a:t>учням</a:t>
            </a:r>
            <a:r>
              <a:rPr lang="ru-RU" sz="2500" dirty="0"/>
              <a:t> </a:t>
            </a:r>
            <a:r>
              <a:rPr lang="ru-RU" sz="2500" dirty="0" err="1"/>
              <a:t>узяти</a:t>
            </a:r>
            <a:r>
              <a:rPr lang="ru-RU" sz="2500" dirty="0"/>
              <a:t> участь у пробному ЗНО з метою </a:t>
            </a:r>
            <a:r>
              <a:rPr lang="ru-RU" sz="2500" dirty="0" err="1"/>
              <a:t>покращення</a:t>
            </a:r>
            <a:r>
              <a:rPr lang="ru-RU" sz="2500" dirty="0"/>
              <a:t> </a:t>
            </a:r>
            <a:r>
              <a:rPr lang="ru-RU" sz="2500" dirty="0" err="1"/>
              <a:t>їх</a:t>
            </a:r>
            <a:r>
              <a:rPr lang="ru-RU" sz="2500" dirty="0"/>
              <a:t> </a:t>
            </a:r>
            <a:r>
              <a:rPr lang="ru-RU" sz="2500" dirty="0" err="1"/>
              <a:t>адаптації</a:t>
            </a:r>
            <a:r>
              <a:rPr lang="ru-RU" sz="2500" dirty="0"/>
              <a:t> до </a:t>
            </a:r>
            <a:r>
              <a:rPr lang="ru-RU" sz="2500" dirty="0" err="1"/>
              <a:t>процедури</a:t>
            </a:r>
            <a:r>
              <a:rPr lang="ru-RU" sz="2500" dirty="0"/>
              <a:t> ЗНО. </a:t>
            </a:r>
            <a:r>
              <a:rPr lang="ru-RU" sz="2500" dirty="0" err="1"/>
              <a:t>Під</a:t>
            </a:r>
            <a:r>
              <a:rPr lang="ru-RU" sz="2500" dirty="0"/>
              <a:t> час </a:t>
            </a:r>
            <a:r>
              <a:rPr lang="ru-RU" sz="2500" dirty="0" err="1"/>
              <a:t>освітнього</a:t>
            </a:r>
            <a:r>
              <a:rPr lang="ru-RU" sz="2500" dirty="0"/>
              <a:t> </a:t>
            </a:r>
            <a:r>
              <a:rPr lang="ru-RU" sz="2500" dirty="0" err="1"/>
              <a:t>процесу</a:t>
            </a:r>
            <a:r>
              <a:rPr lang="ru-RU" sz="2500" dirty="0"/>
              <a:t> </a:t>
            </a:r>
            <a:r>
              <a:rPr lang="ru-RU" sz="2500" dirty="0" err="1"/>
              <a:t>використовувати</a:t>
            </a:r>
            <a:r>
              <a:rPr lang="ru-RU" sz="2500" dirty="0"/>
              <a:t> </a:t>
            </a:r>
            <a:r>
              <a:rPr lang="ru-RU" sz="2500" dirty="0" err="1"/>
              <a:t>ділові</a:t>
            </a:r>
            <a:r>
              <a:rPr lang="ru-RU" sz="2500" dirty="0"/>
              <a:t> </a:t>
            </a:r>
            <a:r>
              <a:rPr lang="ru-RU" sz="2500" dirty="0" err="1"/>
              <a:t>ігри</a:t>
            </a:r>
            <a:r>
              <a:rPr lang="ru-RU" sz="2500" dirty="0"/>
              <a:t>, </a:t>
            </a:r>
            <a:r>
              <a:rPr lang="ru-RU" sz="2500" dirty="0" err="1"/>
              <a:t>які</a:t>
            </a:r>
            <a:r>
              <a:rPr lang="ru-RU" sz="2500" dirty="0"/>
              <a:t> </a:t>
            </a:r>
            <a:r>
              <a:rPr lang="ru-RU" sz="2500" dirty="0" err="1"/>
              <a:t>моделюють</a:t>
            </a:r>
            <a:r>
              <a:rPr lang="ru-RU" sz="2500" dirty="0"/>
              <a:t> </a:t>
            </a:r>
            <a:r>
              <a:rPr lang="ru-RU" sz="2500" dirty="0" err="1"/>
              <a:t>процес</a:t>
            </a:r>
            <a:r>
              <a:rPr lang="ru-RU" sz="2500" dirty="0"/>
              <a:t> </a:t>
            </a:r>
            <a:r>
              <a:rPr lang="ru-RU" sz="2500" dirty="0" err="1"/>
              <a:t>зовнішнього</a:t>
            </a:r>
            <a:r>
              <a:rPr lang="ru-RU" sz="2500" dirty="0"/>
              <a:t> </a:t>
            </a:r>
            <a:r>
              <a:rPr lang="ru-RU" sz="2500" dirty="0" err="1"/>
              <a:t>незалежного</a:t>
            </a:r>
            <a:r>
              <a:rPr lang="ru-RU" sz="2500" dirty="0"/>
              <a:t> </a:t>
            </a:r>
            <a:r>
              <a:rPr lang="ru-RU" sz="2500" dirty="0" err="1"/>
              <a:t>оцінювання</a:t>
            </a:r>
            <a:r>
              <a:rPr lang="ru-RU" sz="2500" dirty="0"/>
              <a:t>.</a:t>
            </a:r>
          </a:p>
          <a:p>
            <a:r>
              <a:rPr lang="uk-UA" sz="2500" dirty="0"/>
              <a:t>    </a:t>
            </a:r>
            <a:r>
              <a:rPr lang="uk-UA" sz="2500" dirty="0" smtClean="0"/>
              <a:t>							За </a:t>
            </a:r>
            <a:r>
              <a:rPr lang="uk-UA" sz="2500" dirty="0"/>
              <a:t>окремим графіком</a:t>
            </a:r>
            <a:endParaRPr lang="ru-RU" sz="2500" dirty="0"/>
          </a:p>
          <a:p>
            <a:endParaRPr lang="ru-RU" dirty="0"/>
          </a:p>
        </p:txBody>
      </p:sp>
    </p:spTree>
    <p:extLst>
      <p:ext uri="{BB962C8B-B14F-4D97-AF65-F5344CB8AC3E}">
        <p14:creationId xmlns:p14="http://schemas.microsoft.com/office/powerpoint/2010/main" val="3356902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002060"/>
                </a:solidFill>
                <a:latin typeface="Times New Roman" pitchFamily="18" charset="0"/>
                <a:cs typeface="Times New Roman" pitchFamily="18" charset="0"/>
              </a:rPr>
              <a:t>Рекомендації:</a:t>
            </a:r>
            <a:endParaRPr lang="ru-RU" dirty="0"/>
          </a:p>
        </p:txBody>
      </p:sp>
      <p:sp>
        <p:nvSpPr>
          <p:cNvPr id="3" name="Объект 2"/>
          <p:cNvSpPr>
            <a:spLocks noGrp="1"/>
          </p:cNvSpPr>
          <p:nvPr>
            <p:ph idx="1"/>
          </p:nvPr>
        </p:nvSpPr>
        <p:spPr/>
        <p:txBody>
          <a:bodyPr>
            <a:normAutofit fontScale="55000" lnSpcReduction="20000"/>
          </a:bodyPr>
          <a:lstStyle/>
          <a:p>
            <a:r>
              <a:rPr lang="uk-UA" sz="2900" b="1" dirty="0"/>
              <a:t>3. Класним керівникам:</a:t>
            </a:r>
            <a:endParaRPr lang="ru-RU" sz="2900" dirty="0"/>
          </a:p>
          <a:p>
            <a:r>
              <a:rPr lang="uk-UA" sz="2900" dirty="0"/>
              <a:t>3.1. Ініціювати проведення тематичних класних годин, батьківських зборів з метою ознайомлення з особливостями проведення ЗНО-2019.</a:t>
            </a:r>
            <a:endParaRPr lang="ru-RU" sz="2900" dirty="0"/>
          </a:p>
          <a:p>
            <a:r>
              <a:rPr lang="uk-UA" sz="2900" dirty="0"/>
              <a:t>     </a:t>
            </a:r>
            <a:r>
              <a:rPr lang="uk-UA" sz="2900" dirty="0" smtClean="0"/>
              <a:t>						 </a:t>
            </a:r>
            <a:r>
              <a:rPr lang="uk-UA" sz="2900" dirty="0"/>
              <a:t>До 01.05.2019</a:t>
            </a:r>
            <a:endParaRPr lang="ru-RU" sz="2900" dirty="0"/>
          </a:p>
          <a:p>
            <a:r>
              <a:rPr lang="uk-UA" sz="2900" dirty="0"/>
              <a:t>3.2. Виховну роботу спрямовувати на підвищення мотивації учнів до складання ними ЗНО, проводити профорієнтаційну роботу; залучати до виховних заходів шкільних психологів тощо.</a:t>
            </a:r>
            <a:endParaRPr lang="ru-RU" sz="2900" dirty="0"/>
          </a:p>
          <a:p>
            <a:r>
              <a:rPr lang="uk-UA" sz="2900" dirty="0"/>
              <a:t>						     Постійно</a:t>
            </a:r>
            <a:endParaRPr lang="ru-RU" sz="2900" dirty="0"/>
          </a:p>
          <a:p>
            <a:r>
              <a:rPr lang="uk-UA" sz="2900" b="1" dirty="0"/>
              <a:t>4. Практичним психологам: </a:t>
            </a:r>
            <a:endParaRPr lang="ru-RU" sz="2900" dirty="0"/>
          </a:p>
          <a:p>
            <a:pPr lvl="1"/>
            <a:r>
              <a:rPr lang="uk-UA" sz="2900" dirty="0"/>
              <a:t>Розробити методичні рекомендації для педагогічних працівників, учнів та їх батьків щодо підвищення рівня психологічної готовності до складання ЗНО.</a:t>
            </a:r>
            <a:endParaRPr lang="ru-RU" sz="2900" dirty="0"/>
          </a:p>
          <a:p>
            <a:r>
              <a:rPr lang="uk-UA" sz="2900" dirty="0"/>
              <a:t>    </a:t>
            </a:r>
            <a:r>
              <a:rPr lang="uk-UA" sz="2900" dirty="0" smtClean="0"/>
              <a:t>						  </a:t>
            </a:r>
            <a:r>
              <a:rPr lang="uk-UA" sz="2900" dirty="0"/>
              <a:t>До 01.01.2019</a:t>
            </a:r>
            <a:endParaRPr lang="ru-RU" sz="2900" dirty="0"/>
          </a:p>
          <a:p>
            <a:pPr lvl="1"/>
            <a:r>
              <a:rPr lang="uk-UA" sz="2900" dirty="0"/>
              <a:t>Спланувати проведення</a:t>
            </a:r>
            <a:r>
              <a:rPr lang="ru-RU" sz="2900" dirty="0"/>
              <a:t> у закладах </a:t>
            </a:r>
            <a:r>
              <a:rPr lang="ru-RU" sz="2900" dirty="0" err="1"/>
              <a:t>загальної</a:t>
            </a:r>
            <a:r>
              <a:rPr lang="ru-RU" sz="2900" dirty="0"/>
              <a:t> </a:t>
            </a:r>
            <a:r>
              <a:rPr lang="ru-RU" sz="2900" dirty="0" err="1"/>
              <a:t>середньої</a:t>
            </a:r>
            <a:r>
              <a:rPr lang="ru-RU" sz="2900" dirty="0"/>
              <a:t> </a:t>
            </a:r>
            <a:r>
              <a:rPr lang="ru-RU" sz="2900" dirty="0" err="1"/>
              <a:t>освіти</a:t>
            </a:r>
            <a:r>
              <a:rPr lang="uk-UA" sz="2900" dirty="0"/>
              <a:t> міста </a:t>
            </a:r>
            <a:r>
              <a:rPr lang="ru-RU" sz="2900" dirty="0" err="1"/>
              <a:t>психологічн</a:t>
            </a:r>
            <a:r>
              <a:rPr lang="uk-UA" sz="2900" dirty="0" err="1"/>
              <a:t>их</a:t>
            </a:r>
            <a:r>
              <a:rPr lang="ru-RU" sz="2900" dirty="0"/>
              <a:t> </a:t>
            </a:r>
            <a:r>
              <a:rPr lang="ru-RU" sz="2900" dirty="0" err="1"/>
              <a:t>тренінг</a:t>
            </a:r>
            <a:r>
              <a:rPr lang="uk-UA" sz="2900" dirty="0" err="1"/>
              <a:t>ів</a:t>
            </a:r>
            <a:r>
              <a:rPr lang="ru-RU" sz="2900" dirty="0"/>
              <a:t>, </a:t>
            </a:r>
            <a:r>
              <a:rPr lang="ru-RU" sz="2900" dirty="0" err="1"/>
              <a:t>спрямован</a:t>
            </a:r>
            <a:r>
              <a:rPr lang="uk-UA" sz="2900" dirty="0" err="1"/>
              <a:t>их</a:t>
            </a:r>
            <a:r>
              <a:rPr lang="ru-RU" sz="2900" dirty="0"/>
              <a:t> на </a:t>
            </a:r>
            <a:r>
              <a:rPr lang="ru-RU" sz="2900" dirty="0" err="1"/>
              <a:t>зняття</a:t>
            </a:r>
            <a:r>
              <a:rPr lang="ru-RU" sz="2900" dirty="0"/>
              <a:t> </a:t>
            </a:r>
            <a:r>
              <a:rPr lang="ru-RU" sz="2900" dirty="0" err="1"/>
              <a:t>психологічної</a:t>
            </a:r>
            <a:r>
              <a:rPr lang="ru-RU" sz="2900" dirty="0"/>
              <a:t> </a:t>
            </a:r>
            <a:r>
              <a:rPr lang="ru-RU" sz="2900" dirty="0" err="1"/>
              <a:t>напруги</a:t>
            </a:r>
            <a:r>
              <a:rPr lang="ru-RU" sz="2900" dirty="0"/>
              <a:t> у </a:t>
            </a:r>
            <a:r>
              <a:rPr lang="ru-RU" sz="2900" dirty="0" err="1"/>
              <a:t>випускників</a:t>
            </a:r>
            <a:r>
              <a:rPr lang="ru-RU" sz="2900" dirty="0"/>
              <a:t> перед </a:t>
            </a:r>
            <a:r>
              <a:rPr lang="ru-RU" sz="2900" dirty="0" err="1"/>
              <a:t>участю</a:t>
            </a:r>
            <a:r>
              <a:rPr lang="ru-RU" sz="2900" dirty="0"/>
              <a:t> у ЗНО.</a:t>
            </a:r>
          </a:p>
          <a:p>
            <a:pPr lvl="2"/>
            <a:r>
              <a:rPr lang="uk-UA" sz="2500" dirty="0" smtClean="0"/>
              <a:t>                                                                                                                            До </a:t>
            </a:r>
            <a:r>
              <a:rPr lang="uk-UA" sz="2500" dirty="0"/>
              <a:t>01.01.2019</a:t>
            </a:r>
            <a:endParaRPr lang="ru-RU" sz="2500" dirty="0"/>
          </a:p>
          <a:p>
            <a:pPr lvl="1"/>
            <a:r>
              <a:rPr lang="uk-UA" sz="2900" dirty="0"/>
              <a:t>П</a:t>
            </a:r>
            <a:r>
              <a:rPr lang="ru-RU" sz="2900" dirty="0" err="1"/>
              <a:t>роводити</a:t>
            </a:r>
            <a:r>
              <a:rPr lang="ru-RU" sz="2900" dirty="0"/>
              <a:t> </a:t>
            </a:r>
            <a:r>
              <a:rPr lang="ru-RU" sz="2900" dirty="0" err="1"/>
              <a:t>співбесіди</a:t>
            </a:r>
            <a:r>
              <a:rPr lang="ru-RU" sz="2900" dirty="0"/>
              <a:t> з </a:t>
            </a:r>
            <a:r>
              <a:rPr lang="ru-RU" sz="2900" dirty="0" err="1"/>
              <a:t>учнями</a:t>
            </a:r>
            <a:r>
              <a:rPr lang="uk-UA" sz="2900" dirty="0"/>
              <a:t> – випускниками 11-х класів</a:t>
            </a:r>
            <a:r>
              <a:rPr lang="ru-RU" sz="2900" dirty="0"/>
              <a:t>, </a:t>
            </a:r>
            <a:r>
              <a:rPr lang="ru-RU" sz="2900" dirty="0" err="1"/>
              <a:t>що</a:t>
            </a:r>
            <a:r>
              <a:rPr lang="ru-RU" sz="2900" dirty="0"/>
              <a:t> </a:t>
            </a:r>
            <a:r>
              <a:rPr lang="ru-RU" sz="2900" dirty="0" err="1"/>
              <a:t>мають</a:t>
            </a:r>
            <a:r>
              <a:rPr lang="ru-RU" sz="2900" dirty="0"/>
              <a:t> </a:t>
            </a:r>
            <a:r>
              <a:rPr lang="ru-RU" sz="2900" dirty="0" err="1"/>
              <a:t>високий</a:t>
            </a:r>
            <a:r>
              <a:rPr lang="ru-RU" sz="2900" dirty="0"/>
              <a:t> </a:t>
            </a:r>
            <a:r>
              <a:rPr lang="ru-RU" sz="2900" dirty="0" err="1"/>
              <a:t>рівень</a:t>
            </a:r>
            <a:r>
              <a:rPr lang="ru-RU" sz="2900" dirty="0"/>
              <a:t> </a:t>
            </a:r>
            <a:r>
              <a:rPr lang="ru-RU" sz="2900" dirty="0" err="1"/>
              <a:t>тривожності</a:t>
            </a:r>
            <a:r>
              <a:rPr lang="ru-RU" sz="2900" dirty="0"/>
              <a:t>; </a:t>
            </a:r>
            <a:r>
              <a:rPr lang="ru-RU" sz="2900" dirty="0" err="1"/>
              <a:t>учнями</a:t>
            </a:r>
            <a:r>
              <a:rPr lang="uk-UA" sz="2900" dirty="0"/>
              <a:t> – випускниками 11 класів </a:t>
            </a:r>
            <a:r>
              <a:rPr lang="ru-RU" sz="2900" dirty="0"/>
              <a:t> з </a:t>
            </a:r>
            <a:r>
              <a:rPr lang="ru-RU" sz="2900" dirty="0" err="1"/>
              <a:t>проблемних</a:t>
            </a:r>
            <a:r>
              <a:rPr lang="ru-RU" sz="2900" dirty="0"/>
              <a:t> родин</a:t>
            </a:r>
            <a:r>
              <a:rPr lang="uk-UA" sz="2900" dirty="0"/>
              <a:t> та </a:t>
            </a:r>
            <a:r>
              <a:rPr lang="ru-RU" sz="2900" dirty="0"/>
              <a:t>з </a:t>
            </a:r>
            <a:r>
              <a:rPr lang="ru-RU" sz="2900" dirty="0" err="1"/>
              <a:t>низьким</a:t>
            </a:r>
            <a:r>
              <a:rPr lang="ru-RU" sz="2900" dirty="0"/>
              <a:t> </a:t>
            </a:r>
            <a:r>
              <a:rPr lang="ru-RU" sz="2900" dirty="0" err="1"/>
              <a:t>рівнем</a:t>
            </a:r>
            <a:r>
              <a:rPr lang="ru-RU" sz="2900" dirty="0"/>
              <a:t> </a:t>
            </a:r>
            <a:r>
              <a:rPr lang="ru-RU" sz="2900" dirty="0" err="1"/>
              <a:t>мотивації</a:t>
            </a:r>
            <a:r>
              <a:rPr lang="ru-RU" sz="2900" dirty="0"/>
              <a:t>.</a:t>
            </a:r>
          </a:p>
          <a:p>
            <a:r>
              <a:rPr lang="uk-UA" sz="2900" dirty="0"/>
              <a:t>     </a:t>
            </a:r>
            <a:r>
              <a:rPr lang="uk-UA" sz="2900" dirty="0" smtClean="0"/>
              <a:t>							 </a:t>
            </a:r>
            <a:r>
              <a:rPr lang="uk-UA" sz="2900" dirty="0"/>
              <a:t>Постійно</a:t>
            </a:r>
            <a:endParaRPr lang="ru-RU" sz="2900" dirty="0"/>
          </a:p>
          <a:p>
            <a:endParaRPr lang="ru-RU" dirty="0"/>
          </a:p>
        </p:txBody>
      </p:sp>
    </p:spTree>
    <p:extLst>
      <p:ext uri="{BB962C8B-B14F-4D97-AF65-F5344CB8AC3E}">
        <p14:creationId xmlns:p14="http://schemas.microsoft.com/office/powerpoint/2010/main" val="2012959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dirty="0"/>
              <a:t>Відсоток учнів, які </a:t>
            </a:r>
            <a:r>
              <a:rPr lang="uk-UA" sz="2400" u="sng" dirty="0"/>
              <a:t>не подолали поріг «склав/не скла</a:t>
            </a:r>
            <a:r>
              <a:rPr lang="uk-UA" sz="2400" dirty="0"/>
              <a:t>в</a:t>
            </a:r>
            <a:r>
              <a:rPr lang="uk-UA" sz="2400" dirty="0" smtClean="0"/>
              <a:t>»;</a:t>
            </a:r>
            <a:r>
              <a:rPr lang="ru-RU" sz="2400" dirty="0"/>
              <a:t/>
            </a:r>
            <a:br>
              <a:rPr lang="ru-RU" sz="2400" dirty="0"/>
            </a:br>
            <a:r>
              <a:rPr lang="uk-UA" sz="2400" dirty="0"/>
              <a:t>Відсоток учнів, які отримали </a:t>
            </a:r>
            <a:r>
              <a:rPr lang="uk-UA" sz="2400" u="sng" dirty="0" err="1"/>
              <a:t>від</a:t>
            </a:r>
            <a:r>
              <a:rPr lang="uk-UA" sz="2400" u="sng" dirty="0"/>
              <a:t> 160 балів і більше</a:t>
            </a:r>
            <a:r>
              <a:rPr lang="ru-RU" sz="2400" dirty="0"/>
              <a:t/>
            </a:r>
            <a:br>
              <a:rPr lang="ru-RU" sz="2400" dirty="0"/>
            </a:br>
            <a:endParaRPr lang="ru-RU" sz="24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5904656" cy="26642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973709406"/>
              </p:ext>
            </p:extLst>
          </p:nvPr>
        </p:nvGraphicFramePr>
        <p:xfrm>
          <a:off x="2699792" y="3627655"/>
          <a:ext cx="6250285" cy="3230345"/>
        </p:xfrm>
        <a:graphic>
          <a:graphicData uri="http://schemas.openxmlformats.org/presentationml/2006/ole">
            <mc:AlternateContent xmlns:mc="http://schemas.openxmlformats.org/markup-compatibility/2006">
              <mc:Choice xmlns:v="urn:schemas-microsoft-com:vml" Requires="v">
                <p:oleObj spid="_x0000_s2089" name="Диаграмма" r:id="rId4" imgW="4810252" imgH="2486088" progId="MSGraph.Chart.8">
                  <p:embed/>
                </p:oleObj>
              </mc:Choice>
              <mc:Fallback>
                <p:oleObj name="Диаграмма" r:id="rId4" imgW="4810252" imgH="2486088" progId="MSGraph.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3627655"/>
                        <a:ext cx="6250285" cy="3230345"/>
                      </a:xfrm>
                      <a:prstGeom prst="rect">
                        <a:avLst/>
                      </a:prstGeom>
                      <a:noFill/>
                    </p:spPr>
                  </p:pic>
                </p:oleObj>
              </mc:Fallback>
            </mc:AlternateContent>
          </a:graphicData>
        </a:graphic>
      </p:graphicFrame>
    </p:spTree>
    <p:extLst>
      <p:ext uri="{BB962C8B-B14F-4D97-AF65-F5344CB8AC3E}">
        <p14:creationId xmlns:p14="http://schemas.microsoft.com/office/powerpoint/2010/main" val="2699456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2060"/>
                </a:solidFill>
                <a:latin typeface="Times New Roman" pitchFamily="18" charset="0"/>
                <a:cs typeface="Times New Roman" pitchFamily="18" charset="0"/>
              </a:rPr>
              <a:t>Зовнішнє незалежне оцінювання з української мови і літератури</a:t>
            </a:r>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4533334" cy="276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Диаграмма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711746"/>
            <a:ext cx="4525963"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77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148"/>
            <a:ext cx="8229600" cy="1143000"/>
          </a:xfrm>
        </p:spPr>
        <p:txBody>
          <a:bodyPr>
            <a:normAutofit fontScale="90000"/>
          </a:bodyPr>
          <a:lstStyle/>
          <a:p>
            <a:r>
              <a:rPr lang="uk-UA" b="1" dirty="0">
                <a:solidFill>
                  <a:srgbClr val="002060"/>
                </a:solidFill>
                <a:latin typeface="Times New Roman" pitchFamily="18" charset="0"/>
                <a:cs typeface="Times New Roman" pitchFamily="18" charset="0"/>
              </a:rPr>
              <a:t>Зовнішнє незалежне оцінювання з української мови і літератури</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5242" y="980728"/>
            <a:ext cx="8928992" cy="5472608"/>
          </a:xfrm>
        </p:spPr>
        <p:txBody>
          <a:bodyPr>
            <a:noAutofit/>
          </a:bodyPr>
          <a:lstStyle/>
          <a:p>
            <a:pPr algn="just" fontAlgn="base">
              <a:spcBef>
                <a:spcPts val="0"/>
              </a:spcBef>
              <a:buNone/>
            </a:pPr>
            <a:endParaRPr lang="uk-UA" sz="900" b="1" dirty="0" smtClean="0"/>
          </a:p>
          <a:p>
            <a:pPr algn="just">
              <a:spcBef>
                <a:spcPts val="0"/>
              </a:spcBef>
            </a:pPr>
            <a:r>
              <a:rPr lang="uk-UA" sz="1600" b="1" dirty="0">
                <a:latin typeface="Times New Roman" pitchFamily="18" charset="0"/>
                <a:cs typeface="Times New Roman" pitchFamily="18" charset="0"/>
              </a:rPr>
              <a:t>Найкращі результати показали за:</a:t>
            </a:r>
            <a:endParaRPr lang="ru-RU" sz="1600" b="1" dirty="0">
              <a:latin typeface="Times New Roman" pitchFamily="18" charset="0"/>
              <a:cs typeface="Times New Roman" pitchFamily="18" charset="0"/>
            </a:endParaRPr>
          </a:p>
          <a:p>
            <a:pPr lvl="0" algn="just">
              <a:spcBef>
                <a:spcPts val="0"/>
              </a:spcBef>
            </a:pPr>
            <a:r>
              <a:rPr lang="uk-UA" sz="1600" b="1" u="sng" dirty="0">
                <a:latin typeface="Times New Roman" pitchFamily="18" charset="0"/>
                <a:cs typeface="Times New Roman" pitchFamily="18" charset="0"/>
              </a:rPr>
              <a:t>середнім балом</a:t>
            </a:r>
            <a:r>
              <a:rPr lang="uk-UA" sz="1600" b="1" dirty="0">
                <a:latin typeface="Times New Roman" pitchFamily="18" charset="0"/>
                <a:cs typeface="Times New Roman" pitchFamily="18" charset="0"/>
              </a:rPr>
              <a:t> – _</a:t>
            </a:r>
            <a:endParaRPr lang="ru-RU" sz="1600" b="1" dirty="0">
              <a:latin typeface="Times New Roman" pitchFamily="18" charset="0"/>
              <a:cs typeface="Times New Roman" pitchFamily="18" charset="0"/>
            </a:endParaRPr>
          </a:p>
          <a:p>
            <a:pPr algn="just">
              <a:spcBef>
                <a:spcPts val="0"/>
              </a:spcBef>
            </a:pPr>
            <a:r>
              <a:rPr lang="uk-UA" sz="1600" b="1" dirty="0">
                <a:latin typeface="Times New Roman" pitchFamily="18" charset="0"/>
                <a:cs typeface="Times New Roman" pitchFamily="18" charset="0"/>
              </a:rPr>
              <a:t>Ізюмська гімназія №1 Ізюмської міської ради Харківської області (165,72), </a:t>
            </a:r>
            <a:endParaRPr lang="ru-RU" sz="1600" b="1" dirty="0">
              <a:latin typeface="Times New Roman" pitchFamily="18" charset="0"/>
              <a:cs typeface="Times New Roman" pitchFamily="18" charset="0"/>
            </a:endParaRPr>
          </a:p>
          <a:p>
            <a:pPr algn="just">
              <a:spcBef>
                <a:spcPts val="0"/>
              </a:spcBef>
            </a:pPr>
            <a:r>
              <a:rPr lang="uk-UA" sz="1600" b="1" dirty="0">
                <a:latin typeface="Times New Roman" pitchFamily="18" charset="0"/>
                <a:cs typeface="Times New Roman" pitchFamily="18" charset="0"/>
              </a:rPr>
              <a:t>Ізюмська загальноосвітня школа </a:t>
            </a:r>
            <a:r>
              <a:rPr lang="ru-RU" sz="1600" b="1" dirty="0">
                <a:latin typeface="Times New Roman" pitchFamily="18" charset="0"/>
                <a:cs typeface="Times New Roman" pitchFamily="18" charset="0"/>
              </a:rPr>
              <a:t>I</a:t>
            </a:r>
            <a:r>
              <a:rPr lang="uk-UA" sz="1600" b="1" dirty="0">
                <a:latin typeface="Times New Roman" pitchFamily="18" charset="0"/>
                <a:cs typeface="Times New Roman" pitchFamily="18" charset="0"/>
              </a:rPr>
              <a:t>-</a:t>
            </a:r>
            <a:r>
              <a:rPr lang="ru-RU" sz="1600" b="1" dirty="0">
                <a:latin typeface="Times New Roman" pitchFamily="18" charset="0"/>
                <a:cs typeface="Times New Roman" pitchFamily="18" charset="0"/>
              </a:rPr>
              <a:t>III</a:t>
            </a:r>
            <a:r>
              <a:rPr lang="uk-UA" sz="1600" b="1" dirty="0">
                <a:latin typeface="Times New Roman" pitchFamily="18" charset="0"/>
                <a:cs typeface="Times New Roman" pitchFamily="18" charset="0"/>
              </a:rPr>
              <a:t> ступенів № 5 Ізюмської міської ради Харківської області (165,72), </a:t>
            </a:r>
            <a:endParaRPr lang="ru-RU" sz="1600" b="1" dirty="0">
              <a:latin typeface="Times New Roman" pitchFamily="18" charset="0"/>
              <a:cs typeface="Times New Roman" pitchFamily="18" charset="0"/>
            </a:endParaRPr>
          </a:p>
          <a:p>
            <a:pPr algn="just">
              <a:spcBef>
                <a:spcPts val="0"/>
              </a:spcBef>
            </a:pPr>
            <a:r>
              <a:rPr lang="uk-UA" sz="1600" b="1" dirty="0">
                <a:latin typeface="Times New Roman" pitchFamily="18" charset="0"/>
                <a:cs typeface="Times New Roman" pitchFamily="18" charset="0"/>
              </a:rPr>
              <a:t>Ізюмська загальноосвітня школа </a:t>
            </a:r>
            <a:r>
              <a:rPr lang="ru-RU" sz="1600" b="1" dirty="0">
                <a:latin typeface="Times New Roman" pitchFamily="18" charset="0"/>
                <a:cs typeface="Times New Roman" pitchFamily="18" charset="0"/>
              </a:rPr>
              <a:t>I</a:t>
            </a:r>
            <a:r>
              <a:rPr lang="uk-UA" sz="1600" b="1" dirty="0">
                <a:latin typeface="Times New Roman" pitchFamily="18" charset="0"/>
                <a:cs typeface="Times New Roman" pitchFamily="18" charset="0"/>
              </a:rPr>
              <a:t>-</a:t>
            </a:r>
            <a:r>
              <a:rPr lang="ru-RU" sz="1600" b="1" dirty="0">
                <a:latin typeface="Times New Roman" pitchFamily="18" charset="0"/>
                <a:cs typeface="Times New Roman" pitchFamily="18" charset="0"/>
              </a:rPr>
              <a:t>III</a:t>
            </a:r>
            <a:r>
              <a:rPr lang="uk-UA" sz="1600" b="1" dirty="0">
                <a:latin typeface="Times New Roman" pitchFamily="18" charset="0"/>
                <a:cs typeface="Times New Roman" pitchFamily="18" charset="0"/>
              </a:rPr>
              <a:t> ступенів № 6 Ізюмської міської ради Харківської області (159,09</a:t>
            </a:r>
            <a:r>
              <a:rPr lang="uk-UA" sz="1600" b="1" dirty="0" smtClean="0">
                <a:latin typeface="Times New Roman" pitchFamily="18" charset="0"/>
                <a:cs typeface="Times New Roman" pitchFamily="18" charset="0"/>
              </a:rPr>
              <a:t>).</a:t>
            </a:r>
          </a:p>
          <a:p>
            <a:pPr lvl="0" algn="just">
              <a:spcBef>
                <a:spcPts val="0"/>
              </a:spcBef>
            </a:pPr>
            <a:r>
              <a:rPr lang="uk-UA" sz="1600" b="1" dirty="0" smtClean="0">
                <a:latin typeface="Times New Roman" pitchFamily="18" charset="0"/>
                <a:cs typeface="Times New Roman" pitchFamily="18" charset="0"/>
              </a:rPr>
              <a:t>відсотком </a:t>
            </a:r>
            <a:r>
              <a:rPr lang="uk-UA" sz="1600" b="1" dirty="0">
                <a:latin typeface="Times New Roman" pitchFamily="18" charset="0"/>
                <a:cs typeface="Times New Roman" pitchFamily="18" charset="0"/>
              </a:rPr>
              <a:t>учнів, які</a:t>
            </a:r>
            <a:endParaRPr lang="ru-RU" sz="1600" b="1" dirty="0">
              <a:latin typeface="Times New Roman" pitchFamily="18" charset="0"/>
              <a:cs typeface="Times New Roman" pitchFamily="18" charset="0"/>
            </a:endParaRPr>
          </a:p>
          <a:p>
            <a:pPr lvl="0" algn="just">
              <a:spcBef>
                <a:spcPts val="0"/>
              </a:spcBef>
            </a:pPr>
            <a:r>
              <a:rPr lang="uk-UA" sz="1600" b="1" u="sng" dirty="0">
                <a:latin typeface="Times New Roman" pitchFamily="18" charset="0"/>
                <a:cs typeface="Times New Roman" pitchFamily="18" charset="0"/>
              </a:rPr>
              <a:t>не подолали поріг «склав/не склав»</a:t>
            </a:r>
            <a:r>
              <a:rPr lang="uk-UA" sz="1600" b="1" i="1" dirty="0">
                <a:latin typeface="Times New Roman" pitchFamily="18" charset="0"/>
                <a:cs typeface="Times New Roman" pitchFamily="18" charset="0"/>
              </a:rPr>
              <a:t> </a:t>
            </a:r>
            <a:r>
              <a:rPr lang="uk-UA" sz="1600" b="1" dirty="0">
                <a:latin typeface="Times New Roman" pitchFamily="18" charset="0"/>
                <a:cs typeface="Times New Roman" pitchFamily="18" charset="0"/>
              </a:rPr>
              <a:t>– </a:t>
            </a:r>
            <a:endParaRPr lang="ru-RU" sz="1600" b="1" dirty="0">
              <a:latin typeface="Times New Roman" pitchFamily="18" charset="0"/>
              <a:cs typeface="Times New Roman" pitchFamily="18" charset="0"/>
            </a:endParaRPr>
          </a:p>
          <a:p>
            <a:pPr algn="just">
              <a:spcBef>
                <a:spcPts val="0"/>
              </a:spcBef>
            </a:pPr>
            <a:r>
              <a:rPr lang="uk-UA" sz="1600" b="1" dirty="0">
                <a:latin typeface="Times New Roman" pitchFamily="18" charset="0"/>
                <a:cs typeface="Times New Roman" pitchFamily="18" charset="0"/>
              </a:rPr>
              <a:t>Ізюмська гімназія №1 Ізюмської міської ради Харківської області (0%), </a:t>
            </a:r>
            <a:endParaRPr lang="ru-RU" sz="1600" b="1" dirty="0">
              <a:latin typeface="Times New Roman" pitchFamily="18" charset="0"/>
              <a:cs typeface="Times New Roman" pitchFamily="18" charset="0"/>
            </a:endParaRPr>
          </a:p>
          <a:p>
            <a:pPr algn="just">
              <a:spcBef>
                <a:spcPts val="0"/>
              </a:spcBef>
            </a:pPr>
            <a:r>
              <a:rPr lang="uk-UA" sz="1600" b="1" dirty="0">
                <a:latin typeface="Times New Roman" pitchFamily="18" charset="0"/>
                <a:cs typeface="Times New Roman" pitchFamily="18" charset="0"/>
              </a:rPr>
              <a:t>Ізюмська гімназія №3 Ізюмської міської ради Харківської області (0%), </a:t>
            </a:r>
            <a:endParaRPr lang="ru-RU" sz="1600" b="1" dirty="0">
              <a:latin typeface="Times New Roman" pitchFamily="18" charset="0"/>
              <a:cs typeface="Times New Roman" pitchFamily="18" charset="0"/>
            </a:endParaRPr>
          </a:p>
          <a:p>
            <a:pPr algn="just">
              <a:spcBef>
                <a:spcPts val="0"/>
              </a:spcBef>
            </a:pPr>
            <a:r>
              <a:rPr lang="uk-UA" sz="1600" b="1" dirty="0">
                <a:latin typeface="Times New Roman" pitchFamily="18" charset="0"/>
                <a:cs typeface="Times New Roman" pitchFamily="18" charset="0"/>
              </a:rPr>
              <a:t>Ізюмська загальноосвітня школа </a:t>
            </a:r>
            <a:r>
              <a:rPr lang="ru-RU" sz="1600" b="1" dirty="0">
                <a:latin typeface="Times New Roman" pitchFamily="18" charset="0"/>
                <a:cs typeface="Times New Roman" pitchFamily="18" charset="0"/>
              </a:rPr>
              <a:t>I</a:t>
            </a:r>
            <a:r>
              <a:rPr lang="uk-UA" sz="1600" b="1" dirty="0">
                <a:latin typeface="Times New Roman" pitchFamily="18" charset="0"/>
                <a:cs typeface="Times New Roman" pitchFamily="18" charset="0"/>
              </a:rPr>
              <a:t>-</a:t>
            </a:r>
            <a:r>
              <a:rPr lang="ru-RU" sz="1600" b="1" dirty="0">
                <a:latin typeface="Times New Roman" pitchFamily="18" charset="0"/>
                <a:cs typeface="Times New Roman" pitchFamily="18" charset="0"/>
              </a:rPr>
              <a:t>III</a:t>
            </a:r>
            <a:r>
              <a:rPr lang="uk-UA" sz="1600" b="1" dirty="0">
                <a:latin typeface="Times New Roman" pitchFamily="18" charset="0"/>
                <a:cs typeface="Times New Roman" pitchFamily="18" charset="0"/>
              </a:rPr>
              <a:t> ступенів № 2 Ізюмської міської ради Харківської області (0%),</a:t>
            </a:r>
            <a:endParaRPr lang="ru-RU" sz="1600" b="1" dirty="0">
              <a:latin typeface="Times New Roman" pitchFamily="18" charset="0"/>
              <a:cs typeface="Times New Roman" pitchFamily="18" charset="0"/>
            </a:endParaRPr>
          </a:p>
          <a:p>
            <a:pPr algn="just">
              <a:spcBef>
                <a:spcPts val="0"/>
              </a:spcBef>
            </a:pPr>
            <a:r>
              <a:rPr lang="uk-UA" sz="1600" b="1" dirty="0">
                <a:latin typeface="Times New Roman" pitchFamily="18" charset="0"/>
                <a:cs typeface="Times New Roman" pitchFamily="18" charset="0"/>
              </a:rPr>
              <a:t>Ізюмська загальноосвітня школа </a:t>
            </a:r>
            <a:r>
              <a:rPr lang="ru-RU" sz="1600" b="1" dirty="0">
                <a:latin typeface="Times New Roman" pitchFamily="18" charset="0"/>
                <a:cs typeface="Times New Roman" pitchFamily="18" charset="0"/>
              </a:rPr>
              <a:t>I</a:t>
            </a:r>
            <a:r>
              <a:rPr lang="uk-UA" sz="1600" b="1" dirty="0">
                <a:latin typeface="Times New Roman" pitchFamily="18" charset="0"/>
                <a:cs typeface="Times New Roman" pitchFamily="18" charset="0"/>
              </a:rPr>
              <a:t>-</a:t>
            </a:r>
            <a:r>
              <a:rPr lang="ru-RU" sz="1600" b="1" dirty="0">
                <a:latin typeface="Times New Roman" pitchFamily="18" charset="0"/>
                <a:cs typeface="Times New Roman" pitchFamily="18" charset="0"/>
              </a:rPr>
              <a:t>III</a:t>
            </a:r>
            <a:r>
              <a:rPr lang="uk-UA" sz="1600" b="1" dirty="0">
                <a:latin typeface="Times New Roman" pitchFamily="18" charset="0"/>
                <a:cs typeface="Times New Roman" pitchFamily="18" charset="0"/>
              </a:rPr>
              <a:t> ступенів № 5 Ізюмської міської ради Харківської області (0%);</a:t>
            </a:r>
            <a:endParaRPr lang="ru-RU" sz="1600" b="1" dirty="0">
              <a:latin typeface="Times New Roman" pitchFamily="18" charset="0"/>
              <a:cs typeface="Times New Roman" pitchFamily="18" charset="0"/>
            </a:endParaRPr>
          </a:p>
          <a:p>
            <a:pPr algn="just">
              <a:spcBef>
                <a:spcPts val="0"/>
              </a:spcBef>
            </a:pPr>
            <a:r>
              <a:rPr lang="uk-UA" sz="1600" b="1" dirty="0">
                <a:latin typeface="Times New Roman" pitchFamily="18" charset="0"/>
                <a:cs typeface="Times New Roman" pitchFamily="18" charset="0"/>
              </a:rPr>
              <a:t>Ізюмська загальноосвітня школа </a:t>
            </a:r>
            <a:r>
              <a:rPr lang="ru-RU" sz="1600" b="1" dirty="0">
                <a:latin typeface="Times New Roman" pitchFamily="18" charset="0"/>
                <a:cs typeface="Times New Roman" pitchFamily="18" charset="0"/>
              </a:rPr>
              <a:t>I</a:t>
            </a:r>
            <a:r>
              <a:rPr lang="uk-UA" sz="1600" b="1" dirty="0">
                <a:latin typeface="Times New Roman" pitchFamily="18" charset="0"/>
                <a:cs typeface="Times New Roman" pitchFamily="18" charset="0"/>
              </a:rPr>
              <a:t>-</a:t>
            </a:r>
            <a:r>
              <a:rPr lang="ru-RU" sz="1600" b="1" dirty="0">
                <a:latin typeface="Times New Roman" pitchFamily="18" charset="0"/>
                <a:cs typeface="Times New Roman" pitchFamily="18" charset="0"/>
              </a:rPr>
              <a:t>III</a:t>
            </a:r>
            <a:r>
              <a:rPr lang="uk-UA" sz="1600" b="1" dirty="0">
                <a:latin typeface="Times New Roman" pitchFamily="18" charset="0"/>
                <a:cs typeface="Times New Roman" pitchFamily="18" charset="0"/>
              </a:rPr>
              <a:t> ступенів № 12 Ізюмської міської ради Харківської області (0%);</a:t>
            </a:r>
            <a:endParaRPr lang="ru-RU" sz="1600" b="1" dirty="0">
              <a:latin typeface="Times New Roman" pitchFamily="18" charset="0"/>
              <a:cs typeface="Times New Roman" pitchFamily="18" charset="0"/>
            </a:endParaRPr>
          </a:p>
          <a:p>
            <a:pPr algn="just">
              <a:spcBef>
                <a:spcPts val="0"/>
              </a:spcBef>
            </a:pPr>
            <a:r>
              <a:rPr lang="uk-UA" sz="1600" b="1" dirty="0">
                <a:latin typeface="Times New Roman" pitchFamily="18" charset="0"/>
                <a:cs typeface="Times New Roman" pitchFamily="18" charset="0"/>
              </a:rPr>
              <a:t>  </a:t>
            </a:r>
            <a:r>
              <a:rPr lang="uk-UA" sz="1600" b="1" u="sng" dirty="0" smtClean="0">
                <a:latin typeface="Times New Roman" pitchFamily="18" charset="0"/>
                <a:cs typeface="Times New Roman" pitchFamily="18" charset="0"/>
              </a:rPr>
              <a:t>отримали </a:t>
            </a:r>
            <a:r>
              <a:rPr lang="uk-UA" sz="1600" b="1" u="sng" dirty="0">
                <a:latin typeface="Times New Roman" pitchFamily="18" charset="0"/>
                <a:cs typeface="Times New Roman" pitchFamily="18" charset="0"/>
              </a:rPr>
              <a:t>від 160 балів і більше</a:t>
            </a:r>
            <a:r>
              <a:rPr lang="uk-UA" sz="1600" b="1" dirty="0">
                <a:latin typeface="Times New Roman" pitchFamily="18" charset="0"/>
                <a:cs typeface="Times New Roman" pitchFamily="18" charset="0"/>
              </a:rPr>
              <a:t> – </a:t>
            </a:r>
            <a:endParaRPr lang="ru-RU" sz="1600" b="1" dirty="0">
              <a:latin typeface="Times New Roman" pitchFamily="18" charset="0"/>
              <a:cs typeface="Times New Roman" pitchFamily="18" charset="0"/>
            </a:endParaRPr>
          </a:p>
          <a:p>
            <a:pPr algn="just">
              <a:spcBef>
                <a:spcPts val="0"/>
              </a:spcBef>
            </a:pPr>
            <a:r>
              <a:rPr lang="uk-UA" sz="1600" b="1" dirty="0">
                <a:latin typeface="Times New Roman" pitchFamily="18" charset="0"/>
                <a:cs typeface="Times New Roman" pitchFamily="18" charset="0"/>
              </a:rPr>
              <a:t>Ізюмська гімназія №1 Ізюмської міської ради Харківської області (60,71%),</a:t>
            </a:r>
            <a:endParaRPr lang="ru-RU" sz="1600" b="1" dirty="0">
              <a:latin typeface="Times New Roman" pitchFamily="18" charset="0"/>
              <a:cs typeface="Times New Roman" pitchFamily="18" charset="0"/>
            </a:endParaRPr>
          </a:p>
          <a:p>
            <a:pPr algn="just">
              <a:spcBef>
                <a:spcPts val="0"/>
              </a:spcBef>
            </a:pPr>
            <a:r>
              <a:rPr lang="uk-UA" sz="1600" b="1" dirty="0">
                <a:latin typeface="Times New Roman" pitchFamily="18" charset="0"/>
                <a:cs typeface="Times New Roman" pitchFamily="18" charset="0"/>
              </a:rPr>
              <a:t>Ізюмська загальноосвітня школа </a:t>
            </a:r>
            <a:r>
              <a:rPr lang="ru-RU" sz="1600" b="1" dirty="0">
                <a:latin typeface="Times New Roman" pitchFamily="18" charset="0"/>
                <a:cs typeface="Times New Roman" pitchFamily="18" charset="0"/>
              </a:rPr>
              <a:t>I</a:t>
            </a:r>
            <a:r>
              <a:rPr lang="uk-UA" sz="1600" b="1" dirty="0">
                <a:latin typeface="Times New Roman" pitchFamily="18" charset="0"/>
                <a:cs typeface="Times New Roman" pitchFamily="18" charset="0"/>
              </a:rPr>
              <a:t>-</a:t>
            </a:r>
            <a:r>
              <a:rPr lang="ru-RU" sz="1600" b="1" dirty="0">
                <a:latin typeface="Times New Roman" pitchFamily="18" charset="0"/>
                <a:cs typeface="Times New Roman" pitchFamily="18" charset="0"/>
              </a:rPr>
              <a:t>III</a:t>
            </a:r>
            <a:r>
              <a:rPr lang="uk-UA" sz="1600" b="1" dirty="0">
                <a:latin typeface="Times New Roman" pitchFamily="18" charset="0"/>
                <a:cs typeface="Times New Roman" pitchFamily="18" charset="0"/>
              </a:rPr>
              <a:t> ступенів № 5 Ізюмської міської ради Харківської області (57,14%),</a:t>
            </a:r>
            <a:endParaRPr lang="ru-RU" sz="1600" b="1" dirty="0">
              <a:latin typeface="Times New Roman" pitchFamily="18" charset="0"/>
              <a:cs typeface="Times New Roman" pitchFamily="18" charset="0"/>
            </a:endParaRPr>
          </a:p>
          <a:p>
            <a:pPr algn="just">
              <a:spcBef>
                <a:spcPts val="0"/>
              </a:spcBef>
            </a:pPr>
            <a:r>
              <a:rPr lang="uk-UA" sz="1600" b="1" dirty="0">
                <a:latin typeface="Times New Roman" pitchFamily="18" charset="0"/>
                <a:cs typeface="Times New Roman" pitchFamily="18" charset="0"/>
              </a:rPr>
              <a:t>Ізюмська загальноосвітня школа </a:t>
            </a:r>
            <a:r>
              <a:rPr lang="ru-RU" sz="1600" b="1" dirty="0">
                <a:latin typeface="Times New Roman" pitchFamily="18" charset="0"/>
                <a:cs typeface="Times New Roman" pitchFamily="18" charset="0"/>
              </a:rPr>
              <a:t>I</a:t>
            </a:r>
            <a:r>
              <a:rPr lang="uk-UA" sz="1600" b="1" dirty="0">
                <a:latin typeface="Times New Roman" pitchFamily="18" charset="0"/>
                <a:cs typeface="Times New Roman" pitchFamily="18" charset="0"/>
              </a:rPr>
              <a:t>-</a:t>
            </a:r>
            <a:r>
              <a:rPr lang="ru-RU" sz="1600" b="1" dirty="0">
                <a:latin typeface="Times New Roman" pitchFamily="18" charset="0"/>
                <a:cs typeface="Times New Roman" pitchFamily="18" charset="0"/>
              </a:rPr>
              <a:t>III</a:t>
            </a:r>
            <a:r>
              <a:rPr lang="uk-UA" sz="1600" b="1" dirty="0">
                <a:latin typeface="Times New Roman" pitchFamily="18" charset="0"/>
                <a:cs typeface="Times New Roman" pitchFamily="18" charset="0"/>
              </a:rPr>
              <a:t> ступенів № 6 Ізюмської міської ради Харківської області (56,52</a:t>
            </a:r>
            <a:r>
              <a:rPr lang="uk-UA" sz="1600" b="1" dirty="0" smtClean="0">
                <a:latin typeface="Times New Roman" pitchFamily="18" charset="0"/>
                <a:cs typeface="Times New Roman" pitchFamily="18" charset="0"/>
              </a:rPr>
              <a:t>%).</a:t>
            </a:r>
            <a:endParaRPr lang="uk-UA"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9392"/>
            <a:ext cx="8229600" cy="1143000"/>
          </a:xfrm>
        </p:spPr>
        <p:txBody>
          <a:bodyPr>
            <a:normAutofit fontScale="90000"/>
          </a:bodyPr>
          <a:lstStyle/>
          <a:p>
            <a:r>
              <a:rPr lang="uk-UA" sz="3600" b="1" dirty="0" smtClean="0">
                <a:solidFill>
                  <a:srgbClr val="002060"/>
                </a:solidFill>
                <a:latin typeface="Times New Roman" pitchFamily="18" charset="0"/>
                <a:cs typeface="Times New Roman" pitchFamily="18" charset="0"/>
              </a:rPr>
              <a:t>Зовнішнє незалежне </a:t>
            </a:r>
            <a:r>
              <a:rPr lang="uk-UA" sz="3600" b="1" dirty="0">
                <a:solidFill>
                  <a:srgbClr val="002060"/>
                </a:solidFill>
                <a:latin typeface="Times New Roman" pitchFamily="18" charset="0"/>
                <a:cs typeface="Times New Roman" pitchFamily="18" charset="0"/>
              </a:rPr>
              <a:t>оцінювання з української мови і літератури</a:t>
            </a:r>
            <a:endParaRPr lang="ru-RU" sz="36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179512" y="908720"/>
            <a:ext cx="8856984" cy="5544616"/>
          </a:xfrm>
        </p:spPr>
        <p:txBody>
          <a:bodyPr>
            <a:noAutofit/>
          </a:bodyPr>
          <a:lstStyle/>
          <a:p>
            <a:pPr marL="0">
              <a:spcBef>
                <a:spcPts val="0"/>
              </a:spcBef>
            </a:pPr>
            <a:r>
              <a:rPr lang="uk-UA" sz="1600" b="1" dirty="0">
                <a:latin typeface="Times New Roman" pitchFamily="18" charset="0"/>
                <a:cs typeface="Times New Roman" pitchFamily="18" charset="0"/>
              </a:rPr>
              <a:t>Найнижчі результати за:</a:t>
            </a:r>
            <a:endParaRPr lang="ru-RU" sz="1600" b="1" dirty="0">
              <a:latin typeface="Times New Roman" pitchFamily="18" charset="0"/>
              <a:cs typeface="Times New Roman" pitchFamily="18" charset="0"/>
            </a:endParaRPr>
          </a:p>
          <a:p>
            <a:pPr marL="0" lvl="0">
              <a:spcBef>
                <a:spcPts val="0"/>
              </a:spcBef>
            </a:pPr>
            <a:r>
              <a:rPr lang="uk-UA" sz="1600" b="1" u="sng" dirty="0">
                <a:latin typeface="Times New Roman" pitchFamily="18" charset="0"/>
                <a:cs typeface="Times New Roman" pitchFamily="18" charset="0"/>
              </a:rPr>
              <a:t>середнім балом</a:t>
            </a:r>
            <a:r>
              <a:rPr lang="uk-UA" sz="1600" b="1" dirty="0">
                <a:latin typeface="Times New Roman" pitchFamily="18" charset="0"/>
                <a:cs typeface="Times New Roman" pitchFamily="18" charset="0"/>
              </a:rPr>
              <a:t> – </a:t>
            </a:r>
            <a:endParaRPr lang="ru-RU" sz="1600" b="1" dirty="0">
              <a:latin typeface="Times New Roman" pitchFamily="18" charset="0"/>
              <a:cs typeface="Times New Roman" pitchFamily="18" charset="0"/>
            </a:endParaRPr>
          </a:p>
          <a:p>
            <a:pPr marL="0">
              <a:spcBef>
                <a:spcPts val="0"/>
              </a:spcBef>
            </a:pPr>
            <a:r>
              <a:rPr lang="uk-UA" sz="1600" b="1" dirty="0">
                <a:latin typeface="Times New Roman" pitchFamily="18" charset="0"/>
                <a:cs typeface="Times New Roman" pitchFamily="18" charset="0"/>
              </a:rPr>
              <a:t>Ізюмська загальноосвітня школа </a:t>
            </a:r>
            <a:r>
              <a:rPr lang="ru-RU" sz="1600" b="1" dirty="0">
                <a:latin typeface="Times New Roman" pitchFamily="18" charset="0"/>
                <a:cs typeface="Times New Roman" pitchFamily="18" charset="0"/>
              </a:rPr>
              <a:t>I</a:t>
            </a:r>
            <a:r>
              <a:rPr lang="uk-UA" sz="1600" b="1" dirty="0">
                <a:latin typeface="Times New Roman" pitchFamily="18" charset="0"/>
                <a:cs typeface="Times New Roman" pitchFamily="18" charset="0"/>
              </a:rPr>
              <a:t>-</a:t>
            </a:r>
            <a:r>
              <a:rPr lang="ru-RU" sz="1600" b="1" dirty="0">
                <a:latin typeface="Times New Roman" pitchFamily="18" charset="0"/>
                <a:cs typeface="Times New Roman" pitchFamily="18" charset="0"/>
              </a:rPr>
              <a:t>III</a:t>
            </a:r>
            <a:r>
              <a:rPr lang="uk-UA" sz="1600" b="1" dirty="0">
                <a:latin typeface="Times New Roman" pitchFamily="18" charset="0"/>
                <a:cs typeface="Times New Roman" pitchFamily="18" charset="0"/>
              </a:rPr>
              <a:t> ступенів № 10 Ізюмської міської ради Харківської області (130,00), </a:t>
            </a:r>
            <a:endParaRPr lang="ru-RU" sz="1600" b="1" dirty="0">
              <a:latin typeface="Times New Roman" pitchFamily="18" charset="0"/>
              <a:cs typeface="Times New Roman" pitchFamily="18" charset="0"/>
            </a:endParaRPr>
          </a:p>
          <a:p>
            <a:pPr marL="0">
              <a:spcBef>
                <a:spcPts val="0"/>
              </a:spcBef>
            </a:pPr>
            <a:r>
              <a:rPr lang="uk-UA" sz="1600" b="1" dirty="0">
                <a:latin typeface="Times New Roman" pitchFamily="18" charset="0"/>
                <a:cs typeface="Times New Roman" pitchFamily="18" charset="0"/>
              </a:rPr>
              <a:t>Ізюмська загальноосвітня школа </a:t>
            </a:r>
            <a:r>
              <a:rPr lang="ru-RU" sz="1600" b="1" dirty="0">
                <a:latin typeface="Times New Roman" pitchFamily="18" charset="0"/>
                <a:cs typeface="Times New Roman" pitchFamily="18" charset="0"/>
              </a:rPr>
              <a:t>I</a:t>
            </a:r>
            <a:r>
              <a:rPr lang="uk-UA" sz="1600" b="1" dirty="0">
                <a:latin typeface="Times New Roman" pitchFamily="18" charset="0"/>
                <a:cs typeface="Times New Roman" pitchFamily="18" charset="0"/>
              </a:rPr>
              <a:t>-</a:t>
            </a:r>
            <a:r>
              <a:rPr lang="ru-RU" sz="1600" b="1" dirty="0">
                <a:latin typeface="Times New Roman" pitchFamily="18" charset="0"/>
                <a:cs typeface="Times New Roman" pitchFamily="18" charset="0"/>
              </a:rPr>
              <a:t>III</a:t>
            </a:r>
            <a:r>
              <a:rPr lang="uk-UA" sz="1600" b="1" dirty="0">
                <a:latin typeface="Times New Roman" pitchFamily="18" charset="0"/>
                <a:cs typeface="Times New Roman" pitchFamily="18" charset="0"/>
              </a:rPr>
              <a:t> ступенів № 2 Ізюмської міської ради Харківської області (139,23), </a:t>
            </a:r>
            <a:endParaRPr lang="ru-RU" sz="1600" b="1" dirty="0">
              <a:latin typeface="Times New Roman" pitchFamily="18" charset="0"/>
              <a:cs typeface="Times New Roman" pitchFamily="18" charset="0"/>
            </a:endParaRPr>
          </a:p>
          <a:p>
            <a:pPr marL="0">
              <a:spcBef>
                <a:spcPts val="0"/>
              </a:spcBef>
            </a:pPr>
            <a:r>
              <a:rPr lang="uk-UA" sz="1600" b="1" dirty="0">
                <a:latin typeface="Times New Roman" pitchFamily="18" charset="0"/>
                <a:cs typeface="Times New Roman" pitchFamily="18" charset="0"/>
              </a:rPr>
              <a:t>Ізюмська гімназія № 3 Ізюмської міської ради Харківської області (143,50);</a:t>
            </a:r>
            <a:endParaRPr lang="ru-RU" sz="1600" b="1" dirty="0">
              <a:latin typeface="Times New Roman" pitchFamily="18" charset="0"/>
              <a:cs typeface="Times New Roman" pitchFamily="18" charset="0"/>
            </a:endParaRPr>
          </a:p>
          <a:p>
            <a:pPr marL="0">
              <a:spcBef>
                <a:spcPts val="0"/>
              </a:spcBef>
            </a:pPr>
            <a:r>
              <a:rPr lang="uk-UA" sz="1600" b="1" dirty="0">
                <a:latin typeface="Times New Roman" pitchFamily="18" charset="0"/>
                <a:cs typeface="Times New Roman" pitchFamily="18" charset="0"/>
              </a:rPr>
              <a:t>Ізюмська загальноосвітня школа </a:t>
            </a:r>
            <a:r>
              <a:rPr lang="ru-RU" sz="1600" b="1" dirty="0">
                <a:latin typeface="Times New Roman" pitchFamily="18" charset="0"/>
                <a:cs typeface="Times New Roman" pitchFamily="18" charset="0"/>
              </a:rPr>
              <a:t>I</a:t>
            </a:r>
            <a:r>
              <a:rPr lang="uk-UA" sz="1600" b="1" dirty="0">
                <a:latin typeface="Times New Roman" pitchFamily="18" charset="0"/>
                <a:cs typeface="Times New Roman" pitchFamily="18" charset="0"/>
              </a:rPr>
              <a:t>-</a:t>
            </a:r>
            <a:r>
              <a:rPr lang="ru-RU" sz="1600" b="1" dirty="0">
                <a:latin typeface="Times New Roman" pitchFamily="18" charset="0"/>
                <a:cs typeface="Times New Roman" pitchFamily="18" charset="0"/>
              </a:rPr>
              <a:t>III</a:t>
            </a:r>
            <a:r>
              <a:rPr lang="uk-UA" sz="1600" b="1" dirty="0">
                <a:latin typeface="Times New Roman" pitchFamily="18" charset="0"/>
                <a:cs typeface="Times New Roman" pitchFamily="18" charset="0"/>
              </a:rPr>
              <a:t> ступенів № 12 Ізюмської міської ради Харківської області (143,62), </a:t>
            </a:r>
            <a:endParaRPr lang="ru-RU" sz="1600" b="1" dirty="0">
              <a:latin typeface="Times New Roman" pitchFamily="18" charset="0"/>
              <a:cs typeface="Times New Roman" pitchFamily="18" charset="0"/>
            </a:endParaRPr>
          </a:p>
          <a:p>
            <a:pPr marL="0">
              <a:spcBef>
                <a:spcPts val="0"/>
              </a:spcBef>
            </a:pPr>
            <a:r>
              <a:rPr lang="uk-UA" sz="1600" b="1" dirty="0">
                <a:latin typeface="Times New Roman" pitchFamily="18" charset="0"/>
                <a:cs typeface="Times New Roman" pitchFamily="18" charset="0"/>
              </a:rPr>
              <a:t> </a:t>
            </a:r>
            <a:r>
              <a:rPr lang="uk-UA" sz="1600" b="1" i="1" dirty="0">
                <a:latin typeface="Times New Roman" pitchFamily="18" charset="0"/>
                <a:cs typeface="Times New Roman" pitchFamily="18" charset="0"/>
              </a:rPr>
              <a:t> </a:t>
            </a:r>
            <a:endParaRPr lang="ru-RU" sz="1600" b="1" dirty="0">
              <a:latin typeface="Times New Roman" pitchFamily="18" charset="0"/>
              <a:cs typeface="Times New Roman" pitchFamily="18" charset="0"/>
            </a:endParaRPr>
          </a:p>
          <a:p>
            <a:pPr marL="0" lvl="0">
              <a:spcBef>
                <a:spcPts val="0"/>
              </a:spcBef>
            </a:pPr>
            <a:r>
              <a:rPr lang="uk-UA" sz="1600" b="1" dirty="0">
                <a:latin typeface="Times New Roman" pitchFamily="18" charset="0"/>
                <a:cs typeface="Times New Roman" pitchFamily="18" charset="0"/>
              </a:rPr>
              <a:t>відсотком учнів, які</a:t>
            </a:r>
            <a:endParaRPr lang="ru-RU" sz="1600" b="1" dirty="0">
              <a:latin typeface="Times New Roman" pitchFamily="18" charset="0"/>
              <a:cs typeface="Times New Roman" pitchFamily="18" charset="0"/>
            </a:endParaRPr>
          </a:p>
          <a:p>
            <a:pPr marL="0" lvl="0">
              <a:spcBef>
                <a:spcPts val="0"/>
              </a:spcBef>
            </a:pPr>
            <a:r>
              <a:rPr lang="uk-UA" sz="1600" b="1" u="sng" dirty="0">
                <a:latin typeface="Times New Roman" pitchFamily="18" charset="0"/>
                <a:cs typeface="Times New Roman" pitchFamily="18" charset="0"/>
              </a:rPr>
              <a:t>не подолали поріг «склав/не склав»</a:t>
            </a:r>
            <a:r>
              <a:rPr lang="uk-UA" sz="1600" b="1" i="1" dirty="0">
                <a:latin typeface="Times New Roman" pitchFamily="18" charset="0"/>
                <a:cs typeface="Times New Roman" pitchFamily="18" charset="0"/>
              </a:rPr>
              <a:t> </a:t>
            </a:r>
            <a:r>
              <a:rPr lang="uk-UA" sz="1600" b="1" dirty="0">
                <a:latin typeface="Times New Roman" pitchFamily="18" charset="0"/>
                <a:cs typeface="Times New Roman" pitchFamily="18" charset="0"/>
              </a:rPr>
              <a:t>– </a:t>
            </a:r>
            <a:endParaRPr lang="ru-RU" sz="1600" b="1" dirty="0">
              <a:latin typeface="Times New Roman" pitchFamily="18" charset="0"/>
              <a:cs typeface="Times New Roman" pitchFamily="18" charset="0"/>
            </a:endParaRPr>
          </a:p>
          <a:p>
            <a:pPr marL="0">
              <a:spcBef>
                <a:spcPts val="0"/>
              </a:spcBef>
            </a:pPr>
            <a:r>
              <a:rPr lang="uk-UA" sz="1600" b="1" dirty="0">
                <a:latin typeface="Times New Roman" pitchFamily="18" charset="0"/>
                <a:cs typeface="Times New Roman" pitchFamily="18" charset="0"/>
              </a:rPr>
              <a:t>Ізюмська загальноосвітня школа </a:t>
            </a:r>
            <a:r>
              <a:rPr lang="ru-RU" sz="1600" b="1" dirty="0">
                <a:latin typeface="Times New Roman" pitchFamily="18" charset="0"/>
                <a:cs typeface="Times New Roman" pitchFamily="18" charset="0"/>
              </a:rPr>
              <a:t>I</a:t>
            </a:r>
            <a:r>
              <a:rPr lang="uk-UA" sz="1600" b="1" dirty="0">
                <a:latin typeface="Times New Roman" pitchFamily="18" charset="0"/>
                <a:cs typeface="Times New Roman" pitchFamily="18" charset="0"/>
              </a:rPr>
              <a:t>-</a:t>
            </a:r>
            <a:r>
              <a:rPr lang="ru-RU" sz="1600" b="1" dirty="0">
                <a:latin typeface="Times New Roman" pitchFamily="18" charset="0"/>
                <a:cs typeface="Times New Roman" pitchFamily="18" charset="0"/>
              </a:rPr>
              <a:t>III</a:t>
            </a:r>
            <a:r>
              <a:rPr lang="uk-UA" sz="1600" b="1" dirty="0">
                <a:latin typeface="Times New Roman" pitchFamily="18" charset="0"/>
                <a:cs typeface="Times New Roman" pitchFamily="18" charset="0"/>
              </a:rPr>
              <a:t> ступенів № 4 Ізюмської міської ради Харківської області (2,33%), </a:t>
            </a:r>
            <a:endParaRPr lang="ru-RU" sz="1600" b="1" dirty="0">
              <a:latin typeface="Times New Roman" pitchFamily="18" charset="0"/>
              <a:cs typeface="Times New Roman" pitchFamily="18" charset="0"/>
            </a:endParaRPr>
          </a:p>
          <a:p>
            <a:pPr marL="0">
              <a:spcBef>
                <a:spcPts val="0"/>
              </a:spcBef>
            </a:pPr>
            <a:r>
              <a:rPr lang="uk-UA" sz="1600" b="1" dirty="0">
                <a:latin typeface="Times New Roman" pitchFamily="18" charset="0"/>
                <a:cs typeface="Times New Roman" pitchFamily="18" charset="0"/>
              </a:rPr>
              <a:t>Ізюмська загальноосвітня школа </a:t>
            </a:r>
            <a:r>
              <a:rPr lang="ru-RU" sz="1600" b="1" dirty="0">
                <a:latin typeface="Times New Roman" pitchFamily="18" charset="0"/>
                <a:cs typeface="Times New Roman" pitchFamily="18" charset="0"/>
              </a:rPr>
              <a:t>I</a:t>
            </a:r>
            <a:r>
              <a:rPr lang="uk-UA" sz="1600" b="1" dirty="0">
                <a:latin typeface="Times New Roman" pitchFamily="18" charset="0"/>
                <a:cs typeface="Times New Roman" pitchFamily="18" charset="0"/>
              </a:rPr>
              <a:t>-</a:t>
            </a:r>
            <a:r>
              <a:rPr lang="ru-RU" sz="1600" b="1" dirty="0">
                <a:latin typeface="Times New Roman" pitchFamily="18" charset="0"/>
                <a:cs typeface="Times New Roman" pitchFamily="18" charset="0"/>
              </a:rPr>
              <a:t>III</a:t>
            </a:r>
            <a:r>
              <a:rPr lang="uk-UA" sz="1600" b="1" dirty="0">
                <a:latin typeface="Times New Roman" pitchFamily="18" charset="0"/>
                <a:cs typeface="Times New Roman" pitchFamily="18" charset="0"/>
              </a:rPr>
              <a:t> ступенів № 6 Ізюмської міської ради Харківської області (4,35%);</a:t>
            </a:r>
            <a:endParaRPr lang="ru-RU" sz="1600" b="1" dirty="0">
              <a:latin typeface="Times New Roman" pitchFamily="18" charset="0"/>
              <a:cs typeface="Times New Roman" pitchFamily="18" charset="0"/>
            </a:endParaRPr>
          </a:p>
          <a:p>
            <a:pPr marL="0">
              <a:spcBef>
                <a:spcPts val="0"/>
              </a:spcBef>
            </a:pPr>
            <a:r>
              <a:rPr lang="uk-UA" sz="1600" b="1" dirty="0">
                <a:latin typeface="Times New Roman" pitchFamily="18" charset="0"/>
                <a:cs typeface="Times New Roman" pitchFamily="18" charset="0"/>
              </a:rPr>
              <a:t>Ізюмська загальноосвітня школа </a:t>
            </a:r>
            <a:r>
              <a:rPr lang="ru-RU" sz="1600" b="1" dirty="0">
                <a:latin typeface="Times New Roman" pitchFamily="18" charset="0"/>
                <a:cs typeface="Times New Roman" pitchFamily="18" charset="0"/>
              </a:rPr>
              <a:t>I</a:t>
            </a:r>
            <a:r>
              <a:rPr lang="uk-UA" sz="1600" b="1" dirty="0">
                <a:latin typeface="Times New Roman" pitchFamily="18" charset="0"/>
                <a:cs typeface="Times New Roman" pitchFamily="18" charset="0"/>
              </a:rPr>
              <a:t>-</a:t>
            </a:r>
            <a:r>
              <a:rPr lang="ru-RU" sz="1600" b="1" dirty="0">
                <a:latin typeface="Times New Roman" pitchFamily="18" charset="0"/>
                <a:cs typeface="Times New Roman" pitchFamily="18" charset="0"/>
              </a:rPr>
              <a:t>III</a:t>
            </a:r>
            <a:r>
              <a:rPr lang="uk-UA" sz="1600" b="1" dirty="0">
                <a:latin typeface="Times New Roman" pitchFamily="18" charset="0"/>
                <a:cs typeface="Times New Roman" pitchFamily="18" charset="0"/>
              </a:rPr>
              <a:t> ступенів № 10 Ізюмської міської ради Харківської області (5,88%);</a:t>
            </a:r>
            <a:endParaRPr lang="ru-RU" sz="1600" b="1" dirty="0">
              <a:latin typeface="Times New Roman" pitchFamily="18" charset="0"/>
              <a:cs typeface="Times New Roman" pitchFamily="18" charset="0"/>
            </a:endParaRPr>
          </a:p>
          <a:p>
            <a:pPr marL="0">
              <a:spcBef>
                <a:spcPts val="0"/>
              </a:spcBef>
            </a:pPr>
            <a:r>
              <a:rPr lang="uk-UA" sz="1600" b="1" dirty="0">
                <a:latin typeface="Times New Roman" pitchFamily="18" charset="0"/>
                <a:cs typeface="Times New Roman" pitchFamily="18" charset="0"/>
              </a:rPr>
              <a:t>  </a:t>
            </a:r>
            <a:endParaRPr lang="ru-RU" sz="1600" b="1" dirty="0">
              <a:latin typeface="Times New Roman" pitchFamily="18" charset="0"/>
              <a:cs typeface="Times New Roman" pitchFamily="18" charset="0"/>
            </a:endParaRPr>
          </a:p>
          <a:p>
            <a:pPr marL="0" lvl="0">
              <a:spcBef>
                <a:spcPts val="0"/>
              </a:spcBef>
            </a:pPr>
            <a:r>
              <a:rPr lang="uk-UA" sz="1600" b="1" u="sng" dirty="0">
                <a:latin typeface="Times New Roman" pitchFamily="18" charset="0"/>
                <a:cs typeface="Times New Roman" pitchFamily="18" charset="0"/>
              </a:rPr>
              <a:t>отримали від 160 балів і більше</a:t>
            </a:r>
            <a:r>
              <a:rPr lang="uk-UA" sz="1600" b="1" dirty="0">
                <a:latin typeface="Times New Roman" pitchFamily="18" charset="0"/>
                <a:cs typeface="Times New Roman" pitchFamily="18" charset="0"/>
              </a:rPr>
              <a:t> – </a:t>
            </a:r>
            <a:endParaRPr lang="ru-RU" sz="1600" b="1" dirty="0">
              <a:latin typeface="Times New Roman" pitchFamily="18" charset="0"/>
              <a:cs typeface="Times New Roman" pitchFamily="18" charset="0"/>
            </a:endParaRPr>
          </a:p>
          <a:p>
            <a:pPr marL="0">
              <a:spcBef>
                <a:spcPts val="0"/>
              </a:spcBef>
            </a:pPr>
            <a:r>
              <a:rPr lang="uk-UA" sz="1600" b="1" dirty="0">
                <a:latin typeface="Times New Roman" pitchFamily="18" charset="0"/>
                <a:cs typeface="Times New Roman" pitchFamily="18" charset="0"/>
              </a:rPr>
              <a:t>Ізюмська загальноосвітня школа </a:t>
            </a:r>
            <a:r>
              <a:rPr lang="ru-RU" sz="1600" b="1" dirty="0">
                <a:latin typeface="Times New Roman" pitchFamily="18" charset="0"/>
                <a:cs typeface="Times New Roman" pitchFamily="18" charset="0"/>
              </a:rPr>
              <a:t>I</a:t>
            </a:r>
            <a:r>
              <a:rPr lang="uk-UA" sz="1600" b="1" dirty="0">
                <a:latin typeface="Times New Roman" pitchFamily="18" charset="0"/>
                <a:cs typeface="Times New Roman" pitchFamily="18" charset="0"/>
              </a:rPr>
              <a:t>-</a:t>
            </a:r>
            <a:r>
              <a:rPr lang="ru-RU" sz="1600" b="1" dirty="0">
                <a:latin typeface="Times New Roman" pitchFamily="18" charset="0"/>
                <a:cs typeface="Times New Roman" pitchFamily="18" charset="0"/>
              </a:rPr>
              <a:t>III</a:t>
            </a:r>
            <a:r>
              <a:rPr lang="uk-UA" sz="1600" b="1" dirty="0">
                <a:latin typeface="Times New Roman" pitchFamily="18" charset="0"/>
                <a:cs typeface="Times New Roman" pitchFamily="18" charset="0"/>
              </a:rPr>
              <a:t> ступенів № 2 Ізюмської міської ради Харківської області (7,69%), </a:t>
            </a:r>
            <a:endParaRPr lang="ru-RU" sz="1600" b="1" dirty="0">
              <a:latin typeface="Times New Roman" pitchFamily="18" charset="0"/>
              <a:cs typeface="Times New Roman" pitchFamily="18" charset="0"/>
            </a:endParaRPr>
          </a:p>
          <a:p>
            <a:pPr marL="0">
              <a:spcBef>
                <a:spcPts val="0"/>
              </a:spcBef>
            </a:pPr>
            <a:r>
              <a:rPr lang="uk-UA" sz="1600" b="1" dirty="0">
                <a:latin typeface="Times New Roman" pitchFamily="18" charset="0"/>
                <a:cs typeface="Times New Roman" pitchFamily="18" charset="0"/>
              </a:rPr>
              <a:t>Ізюмська загальноосвітня школа </a:t>
            </a:r>
            <a:r>
              <a:rPr lang="ru-RU" sz="1600" b="1" dirty="0">
                <a:latin typeface="Times New Roman" pitchFamily="18" charset="0"/>
                <a:cs typeface="Times New Roman" pitchFamily="18" charset="0"/>
              </a:rPr>
              <a:t>I</a:t>
            </a:r>
            <a:r>
              <a:rPr lang="uk-UA" sz="1600" b="1" dirty="0">
                <a:latin typeface="Times New Roman" pitchFamily="18" charset="0"/>
                <a:cs typeface="Times New Roman" pitchFamily="18" charset="0"/>
              </a:rPr>
              <a:t>-</a:t>
            </a:r>
            <a:r>
              <a:rPr lang="ru-RU" sz="1600" b="1" dirty="0">
                <a:latin typeface="Times New Roman" pitchFamily="18" charset="0"/>
                <a:cs typeface="Times New Roman" pitchFamily="18" charset="0"/>
              </a:rPr>
              <a:t>III</a:t>
            </a:r>
            <a:r>
              <a:rPr lang="uk-UA" sz="1600" b="1" dirty="0">
                <a:latin typeface="Times New Roman" pitchFamily="18" charset="0"/>
                <a:cs typeface="Times New Roman" pitchFamily="18" charset="0"/>
              </a:rPr>
              <a:t> ступенів № 10 Ізюмської міської ради Харківської області (11,76</a:t>
            </a:r>
            <a:r>
              <a:rPr lang="uk-UA" sz="1600" b="1" dirty="0" smtClean="0">
                <a:latin typeface="Times New Roman" pitchFamily="18" charset="0"/>
                <a:cs typeface="Times New Roman" pitchFamily="18" charset="0"/>
              </a:rPr>
              <a:t>%).</a:t>
            </a:r>
            <a:endParaRPr lang="ru-RU" sz="1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06090"/>
          </a:xfrm>
        </p:spPr>
        <p:txBody>
          <a:bodyPr>
            <a:normAutofit fontScale="90000"/>
          </a:bodyPr>
          <a:lstStyle/>
          <a:p>
            <a:r>
              <a:rPr lang="uk-UA" sz="2800" b="1" dirty="0"/>
              <a:t>Результати ЗНО-2018 </a:t>
            </a:r>
            <a:r>
              <a:rPr lang="uk-UA" sz="2800" b="1" dirty="0" smtClean="0"/>
              <a:t> з української </a:t>
            </a:r>
            <a:r>
              <a:rPr lang="uk-UA" sz="2800" b="1" dirty="0"/>
              <a:t>мови та </a:t>
            </a:r>
            <a:r>
              <a:rPr lang="uk-UA" sz="2800" b="1" dirty="0" smtClean="0"/>
              <a:t>літератури </a:t>
            </a:r>
            <a:r>
              <a:rPr lang="uk-UA" sz="2800" b="1" dirty="0"/>
              <a:t>по ЗЗСО </a:t>
            </a:r>
            <a:r>
              <a:rPr lang="uk-UA" sz="2800" b="1" dirty="0" smtClean="0"/>
              <a:t>м</a:t>
            </a:r>
            <a:r>
              <a:rPr lang="uk-UA" sz="2800" b="1" dirty="0"/>
              <a:t>. Ізюм</a:t>
            </a:r>
            <a:endParaRPr lang="ru-RU" sz="2800" dirty="0">
              <a:solidFill>
                <a:srgbClr val="002060"/>
              </a:solidFill>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398198401"/>
              </p:ext>
            </p:extLst>
          </p:nvPr>
        </p:nvGraphicFramePr>
        <p:xfrm>
          <a:off x="0" y="1052736"/>
          <a:ext cx="9036496" cy="58052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1517</TotalTime>
  <Words>2937</Words>
  <Application>Microsoft Office PowerPoint</Application>
  <PresentationFormat>Экран (4:3)</PresentationFormat>
  <Paragraphs>695</Paragraphs>
  <Slides>49</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49</vt:i4>
      </vt:variant>
    </vt:vector>
  </HeadingPairs>
  <TitlesOfParts>
    <vt:vector size="51" baseType="lpstr">
      <vt:lpstr>Тема Office</vt:lpstr>
      <vt:lpstr>Диаграмма</vt:lpstr>
      <vt:lpstr>Про результати проведення ДПА-ЗНО-2018 </vt:lpstr>
      <vt:lpstr>Зовнішнє незалежне оцінювання</vt:lpstr>
      <vt:lpstr>Зовнішнє незалежне оцінювання з української мови і літератури</vt:lpstr>
      <vt:lpstr>Зовнішнє незалежне оцінювання</vt:lpstr>
      <vt:lpstr>Відсоток учнів, які не подолали поріг «склав/не склав»; Відсоток учнів, які отримали від 160 балів і більше </vt:lpstr>
      <vt:lpstr>Зовнішнє незалежне оцінювання з української мови і літератури</vt:lpstr>
      <vt:lpstr>Зовнішнє незалежне оцінювання з української мови і літератури</vt:lpstr>
      <vt:lpstr>Зовнішнє незалежне оцінювання з української мови і літератури</vt:lpstr>
      <vt:lpstr>Результати ЗНО-2018  з української мови та літератури по ЗЗСО м. Ізюм</vt:lpstr>
      <vt:lpstr>Зовнішнє незалежне оцінювання з української мови і літератури</vt:lpstr>
      <vt:lpstr>Зовнішнє незалежне оцінювання</vt:lpstr>
      <vt:lpstr>Презентация PowerPoint</vt:lpstr>
      <vt:lpstr>Середній бал ЗНО з української мови і літератури</vt:lpstr>
      <vt:lpstr>Презентация PowerPoint</vt:lpstr>
      <vt:lpstr>Презентация PowerPoint</vt:lpstr>
      <vt:lpstr>Зовнішнє незалежне оцінювання з математики</vt:lpstr>
      <vt:lpstr>Презентация PowerPoint</vt:lpstr>
      <vt:lpstr>Відсоток учнів, які не подолали поріг «склав/не склав» Відсоток учнів, які отримали від 160 балів і більше</vt:lpstr>
      <vt:lpstr> </vt:lpstr>
      <vt:lpstr>Зовнішнє незалежне оцінювання з математики </vt:lpstr>
      <vt:lpstr>Презентация PowerPoint</vt:lpstr>
      <vt:lpstr>Результати ЗНО-2018  з математики по ЗЗСО м. Ізюм</vt:lpstr>
      <vt:lpstr>Зовнішнє незалежне оцінювання з математики</vt:lpstr>
      <vt:lpstr>Зовнішнє незалежне оцінювання</vt:lpstr>
      <vt:lpstr> </vt:lpstr>
      <vt:lpstr> Зовнішнє незалежне оцінювання з математики</vt:lpstr>
      <vt:lpstr>Презентация PowerPoint</vt:lpstr>
      <vt:lpstr>Презентация PowerPoint</vt:lpstr>
      <vt:lpstr>Зовнішнє незалежне оцінювання з  історії України</vt:lpstr>
      <vt:lpstr>Зовнішнє незалежне оцінювання</vt:lpstr>
      <vt:lpstr>  Відсоток учнів, які не подолали поріг «склав/не склав» Відсоток учнів, які отримали від 160 балів і більше  </vt:lpstr>
      <vt:lpstr>Зовнішнє незалежне оцінювання з  історії України </vt:lpstr>
      <vt:lpstr>Зовнішнє незалежне оцінювання з  історії України </vt:lpstr>
      <vt:lpstr>Зовнішнє незалежне оцінювання з  історії України </vt:lpstr>
      <vt:lpstr>Результати ЗНО-2018  історії України по ЗЗСО м. Ізюм</vt:lpstr>
      <vt:lpstr>Зовнішнє незалежне оцінювання</vt:lpstr>
      <vt:lpstr>Зовнішнє незалежне оцінювання з  історії України</vt:lpstr>
      <vt:lpstr>Презентация PowerPoint</vt:lpstr>
      <vt:lpstr>Зовнішнє незалежне оцінювання з  історії України </vt:lpstr>
      <vt:lpstr>Презентация PowerPoint</vt:lpstr>
      <vt:lpstr>Презентация PowerPoint</vt:lpstr>
      <vt:lpstr>Кількісно-якісний склад педагогічних працівників, які викладали у 2017/2018 н.р. в 11 класах </vt:lpstr>
      <vt:lpstr> Порівняльна рейтингова таблиця результатів ЗНО випускників 11-х класів  2017 та 2018 років серед ЗЗСО Харківської області </vt:lpstr>
      <vt:lpstr>Рекомендації:</vt:lpstr>
      <vt:lpstr>Рекомендації:</vt:lpstr>
      <vt:lpstr>Рекомендації:</vt:lpstr>
      <vt:lpstr>Рекомендації:</vt:lpstr>
      <vt:lpstr>Рекомендації:</vt:lpstr>
      <vt:lpstr>Рекомендації:</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113</cp:revision>
  <dcterms:modified xsi:type="dcterms:W3CDTF">2018-10-01T04:38:01Z</dcterms:modified>
</cp:coreProperties>
</file>