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48"/>
    <a:srgbClr val="CC0099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3" autoAdjust="0"/>
    <p:restoredTop sz="95210" autoAdjust="0"/>
  </p:normalViewPr>
  <p:slideViewPr>
    <p:cSldViewPr snapToGrid="0">
      <p:cViewPr>
        <p:scale>
          <a:sx n="90" d="100"/>
          <a:sy n="90" d="100"/>
        </p:scale>
        <p:origin x="-1026" y="-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56B80-91BE-411F-83AF-069F956C74C9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636B3-6845-47FA-A7F2-4E61A04A89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2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1296537"/>
            <a:ext cx="9144000" cy="5561463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014948"/>
          </a:xfrm>
        </p:spPr>
        <p:txBody>
          <a:bodyPr/>
          <a:lstStyle/>
          <a:p>
            <a:pPr algn="ctr"/>
            <a:r>
              <a:rPr lang="uk-UA" sz="3600" b="1" dirty="0">
                <a:solidFill>
                  <a:schemeClr val="tx2">
                    <a:lumMod val="75000"/>
                  </a:schemeClr>
                </a:solidFill>
              </a:rPr>
              <a:t>Про </a:t>
            </a:r>
            <a:r>
              <a:rPr lang="uk-UA" sz="3600" b="1" dirty="0" smtClean="0">
                <a:solidFill>
                  <a:schemeClr val="tx2">
                    <a:lumMod val="75000"/>
                  </a:schemeClr>
                </a:solidFill>
              </a:rPr>
              <a:t>порядок </a:t>
            </a:r>
            <a:r>
              <a:rPr lang="uk-UA" sz="3600" b="1" dirty="0">
                <a:solidFill>
                  <a:schemeClr val="tx2">
                    <a:lumMod val="75000"/>
                  </a:schemeClr>
                </a:solidFill>
              </a:rPr>
              <a:t>ведення обліку дітей шкільного віку та учнів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9099" y="5760569"/>
            <a:ext cx="8030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alt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А.І.Сергієнко</a:t>
            </a:r>
          </a:p>
          <a:p>
            <a:pPr algn="r"/>
            <a:r>
              <a:rPr lang="uk-UA" alt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alt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оловний спеціаліст відділу змісту та якості освіти</a:t>
            </a:r>
            <a:endParaRPr lang="ru-RU" alt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75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Нормативне забезпечення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8650" y="1825625"/>
            <a:ext cx="8292066" cy="4351338"/>
          </a:xfrm>
        </p:spPr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п.2 ст.66 Закону України «Про освіту»,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Порядок ведення обліку дітей шкільного віку та учнів, затверджений Постановою Кабінету Міністрів України 13.09.2017 № 684,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 розпорядження Ізюмського міського голови від 24.11.2017 № 213-о «Про організацію ведення обліку дітей шкільного віку та учнів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управління освіти від 30.11.2017 №560 «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організацію ведення обліку дітей шкільного віку та учнів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управління освіти від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26.12.2017 №592 «Про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посилення контролю за  веденням обліку дітей шкільного віку та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учнів»</a:t>
            </a:r>
          </a:p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управління освіти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 09.01.2018 №09 «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вивчення питання дотримання Порядку ведення обліку дітей шкільного віку та учнів, затвердженого Постановою Кабінету Міністрів України від 13.09.2017 № 684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5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59489"/>
            <a:ext cx="7886700" cy="1180214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Порядок ведення обліку дітей шкільного віку та учнів, затверджений Постановою Кабінету Міністрів України 13.09.2017 № 684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Подавати </a:t>
            </a:r>
            <a:r>
              <a:rPr lang="uk-UA" dirty="0"/>
              <a:t>до відділу змісту та якості освіти дані учнів, які </a:t>
            </a:r>
            <a:r>
              <a:rPr lang="uk-UA" dirty="0">
                <a:solidFill>
                  <a:srgbClr val="FF0000"/>
                </a:solidFill>
              </a:rPr>
              <a:t>переводяться або відраховуються з закладу </a:t>
            </a:r>
            <a:r>
              <a:rPr lang="uk-UA" dirty="0"/>
              <a:t>загальної середньої освіти, у тому числі місце продовження здобуття ними загальної середньої освіти (навчальний заклад).</a:t>
            </a:r>
            <a:endParaRPr lang="ru-RU" b="1" dirty="0"/>
          </a:p>
          <a:p>
            <a:pPr marL="0" indent="0" algn="r">
              <a:buNone/>
            </a:pPr>
            <a:r>
              <a:rPr lang="uk-UA" dirty="0" smtClean="0"/>
              <a:t>Не </a:t>
            </a:r>
            <a:r>
              <a:rPr lang="uk-UA" dirty="0"/>
              <a:t>пізніше 15 числа наступного </a:t>
            </a:r>
            <a:r>
              <a:rPr lang="uk-UA" dirty="0" smtClean="0"/>
              <a:t>місяця</a:t>
            </a:r>
          </a:p>
          <a:p>
            <a:pPr marL="0" indent="0" algn="just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065585"/>
              </p:ext>
            </p:extLst>
          </p:nvPr>
        </p:nvGraphicFramePr>
        <p:xfrm>
          <a:off x="692446" y="4113113"/>
          <a:ext cx="7886700" cy="21793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714391"/>
                <a:gridCol w="781495"/>
                <a:gridCol w="950802"/>
                <a:gridCol w="731942"/>
                <a:gridCol w="588444"/>
                <a:gridCol w="1047844"/>
                <a:gridCol w="1169145"/>
                <a:gridCol w="658645"/>
                <a:gridCol w="1243992"/>
              </a:tblGrid>
              <a:tr h="1127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</a:rPr>
                        <a:t>Прізвище ім’я та по батькові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780" marR="55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</a:rPr>
                        <a:t>Дата народження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780" marR="55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</a:rPr>
                        <a:t>Місце проживання чи перебування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780" marR="55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</a:rPr>
                        <a:t>Місце навчання (навчальний заклад)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780" marR="55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</a:rPr>
                        <a:t>Форма навчання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780" marR="55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</a:rPr>
                        <a:t>Належність до категорії осіб з особливими освітніми потребами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780" marR="557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</a:rPr>
                        <a:t>Місце продовження здобуття загальної середньої освіти (навчальний заклад)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780" marR="55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</a:rPr>
                        <a:t>Наказ про </a:t>
                      </a:r>
                      <a:r>
                        <a:rPr lang="uk-UA" sz="1100" kern="1200">
                          <a:solidFill>
                            <a:schemeClr val="tx1"/>
                          </a:solidFill>
                          <a:effectLst/>
                        </a:rPr>
                        <a:t>від</a:t>
                      </a: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</a:rPr>
                        <a:t>рахування (дата, №)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780" marR="55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kern="1200">
                          <a:solidFill>
                            <a:schemeClr val="tx1"/>
                          </a:solidFill>
                          <a:effectLst/>
                        </a:rPr>
                        <a:t>Довідка, яка надійшла від закладу освіти (№, дата), до якого вибув учень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780" marR="55780" marT="0" marB="0"/>
                </a:tc>
              </a:tr>
              <a:tr h="161143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kern="1200">
                          <a:solidFill>
                            <a:schemeClr val="tx1"/>
                          </a:solidFill>
                          <a:effectLst/>
                        </a:rPr>
                        <a:t>Зразок заповнення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780" marR="557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5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</a:rPr>
                        <a:t>Іванов Іван Іванович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780" marR="55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</a:rPr>
                        <a:t>12.12.2012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780" marR="55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</a:rPr>
                        <a:t>вулиця Соборна,1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780" marR="55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</a:rPr>
                        <a:t>№1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780" marR="55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</a:rPr>
                        <a:t>очна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780" marR="55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780" marR="55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</a:rPr>
                        <a:t>№4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780" marR="55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</a:rPr>
                        <a:t>Від 12.12.2012 №12 «</a:t>
                      </a:r>
                      <a:r>
                        <a:rPr lang="uk-UA" sz="1100" b="1" dirty="0">
                          <a:solidFill>
                            <a:srgbClr val="FF0000"/>
                          </a:solidFill>
                          <a:effectLst/>
                        </a:rPr>
                        <a:t>Назва наказу»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780" marR="55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</a:rPr>
                        <a:t>Від 12.12.2012 №12 «</a:t>
                      </a:r>
                      <a:r>
                        <a:rPr lang="uk-UA" sz="1100" b="1" dirty="0">
                          <a:solidFill>
                            <a:srgbClr val="FF0000"/>
                          </a:solidFill>
                          <a:effectLst/>
                        </a:rPr>
                        <a:t>Назва довідки»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780" marR="55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68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0754"/>
            <a:ext cx="7886700" cy="1307804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Порядок ведення обліку дітей шкільного віку та учнів, затверджений Постановою Кабінету Міністрів України 13.09.2017 № 684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/>
              <a:t>Подавати дані учнів, які зараховані до закладу та здобували загальну середню освіту в навчальних закладах </a:t>
            </a:r>
            <a:r>
              <a:rPr lang="uk-UA" dirty="0">
                <a:solidFill>
                  <a:srgbClr val="FF0000"/>
                </a:solidFill>
              </a:rPr>
              <a:t>інших адміністративно-територіальних одиниць</a:t>
            </a:r>
            <a:r>
              <a:rPr lang="uk-UA" dirty="0"/>
              <a:t>, структурному підрозділу адміністративно-територіальної одиниці, на території якої розташовано навчальний заклад, у якому учень здобував загальну середню освіту.</a:t>
            </a:r>
            <a:endParaRPr lang="ru-RU" dirty="0"/>
          </a:p>
          <a:p>
            <a:pPr marL="0" indent="0" algn="r">
              <a:buNone/>
            </a:pPr>
            <a:r>
              <a:rPr lang="uk-UA" dirty="0" smtClean="0">
                <a:solidFill>
                  <a:srgbClr val="FF0000"/>
                </a:solidFill>
              </a:rPr>
              <a:t>Не </a:t>
            </a:r>
            <a:r>
              <a:rPr lang="uk-UA" dirty="0">
                <a:solidFill>
                  <a:srgbClr val="FF0000"/>
                </a:solidFill>
              </a:rPr>
              <a:t>пізніше 15 числа </a:t>
            </a:r>
          </a:p>
          <a:p>
            <a:pPr marL="0" indent="0" algn="r">
              <a:buNone/>
            </a:pPr>
            <a:r>
              <a:rPr lang="uk-UA" dirty="0">
                <a:solidFill>
                  <a:srgbClr val="FF0000"/>
                </a:solidFill>
              </a:rPr>
              <a:t>наступного місяця з дня </a:t>
            </a:r>
            <a:r>
              <a:rPr lang="uk-UA" dirty="0" smtClean="0">
                <a:solidFill>
                  <a:srgbClr val="FF0000"/>
                </a:solidFill>
              </a:rPr>
              <a:t>зарахування</a:t>
            </a:r>
          </a:p>
          <a:p>
            <a:pPr marL="0" indent="0" algn="just">
              <a:buNone/>
            </a:pPr>
            <a:r>
              <a:rPr lang="uk-UA" b="1" u="sng" dirty="0" smtClean="0"/>
              <a:t>Станом на 17.01.2018 року вибули:</a:t>
            </a:r>
          </a:p>
          <a:p>
            <a:pPr marL="0" indent="0" algn="just">
              <a:buNone/>
            </a:pPr>
            <a:r>
              <a:rPr lang="uk-UA" u="sng" dirty="0" smtClean="0"/>
              <a:t>ІЗОШ І-ІІІ ступенів №</a:t>
            </a:r>
            <a:r>
              <a:rPr lang="uk-UA" dirty="0" smtClean="0"/>
              <a:t>5 учениця 10-А класу Павленко А. вибула до ХДВУФК №1</a:t>
            </a:r>
          </a:p>
          <a:p>
            <a:pPr marL="0" indent="0" algn="just">
              <a:buNone/>
            </a:pPr>
            <a:r>
              <a:rPr lang="uk-UA" u="sng" dirty="0"/>
              <a:t>ІЗОШ І-ІІІ ступенів </a:t>
            </a:r>
            <a:r>
              <a:rPr lang="uk-UA" u="sng" dirty="0" smtClean="0"/>
              <a:t>№12</a:t>
            </a:r>
            <a:r>
              <a:rPr lang="uk-UA" dirty="0" smtClean="0"/>
              <a:t> учень 2-Б класу </a:t>
            </a:r>
            <a:r>
              <a:rPr lang="uk-UA" dirty="0" err="1" smtClean="0"/>
              <a:t>Левченко</a:t>
            </a:r>
            <a:r>
              <a:rPr lang="uk-UA" dirty="0" smtClean="0"/>
              <a:t> І. вибув до МЗЗСО І-ІІІ ступенів №1 Слов'янського району Донецької області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771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02019"/>
            <a:ext cx="7886700" cy="1244010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Порядок ведення обліку дітей шкільного віку та учнів, затверджений Постановою Кабінету Міністрів України 13.09.2017 № 684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2800" dirty="0"/>
              <a:t>Подавати дані дитини шкільного віку, </a:t>
            </a:r>
          </a:p>
          <a:p>
            <a:pPr marL="0" indent="0" algn="ctr">
              <a:buNone/>
            </a:pPr>
            <a:r>
              <a:rPr lang="uk-UA" sz="2800" b="1" dirty="0"/>
              <a:t>яка була відсутня протягом 10 днів підряд з невідомих або без поважних причин, </a:t>
            </a:r>
          </a:p>
          <a:p>
            <a:pPr marL="0" indent="0" algn="ctr">
              <a:buNone/>
            </a:pPr>
            <a:r>
              <a:rPr lang="uk-UA" sz="2800" dirty="0"/>
              <a:t>відповідному територіальному </a:t>
            </a:r>
            <a:r>
              <a:rPr lang="uk-UA" sz="2800" b="1" dirty="0">
                <a:solidFill>
                  <a:srgbClr val="FF0000"/>
                </a:solidFill>
              </a:rPr>
              <a:t>органу Національної поліції та службі у справах дітей</a:t>
            </a:r>
            <a:r>
              <a:rPr lang="uk-UA" sz="2800" dirty="0">
                <a:solidFill>
                  <a:srgbClr val="FF0000"/>
                </a:solidFill>
              </a:rPr>
              <a:t> </a:t>
            </a:r>
            <a:r>
              <a:rPr lang="uk-UA" sz="2800" dirty="0"/>
              <a:t>для провадження діяльності відповідно до законодавства.</a:t>
            </a:r>
            <a:endParaRPr lang="ru-RU" sz="2800" dirty="0"/>
          </a:p>
          <a:p>
            <a:pPr marL="0" indent="0" algn="r">
              <a:buNone/>
            </a:pPr>
            <a:endParaRPr lang="uk-UA" dirty="0"/>
          </a:p>
          <a:p>
            <a:pPr marL="0" indent="0" algn="r">
              <a:buNone/>
            </a:pPr>
            <a:endParaRPr lang="uk-UA" dirty="0"/>
          </a:p>
          <a:p>
            <a:pPr marL="0" indent="0" algn="r">
              <a:buNone/>
            </a:pPr>
            <a:r>
              <a:rPr lang="uk-UA" dirty="0"/>
              <a:t>Негайно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645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02020"/>
            <a:ext cx="7886700" cy="1158948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Порядок ведення обліку дітей шкільного віку та учнів, затверджений Постановою Кабінету Міністрів України 13.09.2017 № 684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Причини відсутності учнів на уроках підтверджуються </a:t>
            </a:r>
            <a:r>
              <a:rPr lang="uk-UA" sz="2800" dirty="0">
                <a:solidFill>
                  <a:schemeClr val="bg2">
                    <a:lumMod val="25000"/>
                  </a:schemeClr>
                </a:solidFill>
              </a:rPr>
              <a:t>відповідною </a:t>
            </a:r>
            <a:endParaRPr lang="uk-UA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2800" dirty="0" smtClean="0">
                <a:solidFill>
                  <a:srgbClr val="FF0000"/>
                </a:solidFill>
              </a:rPr>
              <a:t>медичною </a:t>
            </a:r>
            <a:r>
              <a:rPr lang="uk-UA" sz="2800" dirty="0">
                <a:solidFill>
                  <a:srgbClr val="FF0000"/>
                </a:solidFill>
              </a:rPr>
              <a:t>довідкою </a:t>
            </a:r>
            <a:r>
              <a:rPr lang="uk-UA" sz="2800" dirty="0">
                <a:solidFill>
                  <a:schemeClr val="bg2">
                    <a:lumMod val="25000"/>
                  </a:schemeClr>
                </a:solidFill>
              </a:rPr>
              <a:t>закладу охорони здоров’я або </a:t>
            </a:r>
            <a:r>
              <a:rPr lang="uk-UA" sz="2800" dirty="0">
                <a:solidFill>
                  <a:srgbClr val="FF0000"/>
                </a:solidFill>
              </a:rPr>
              <a:t>письмовим поясненням батьків</a:t>
            </a:r>
            <a:r>
              <a:rPr lang="uk-UA" sz="2800" dirty="0">
                <a:solidFill>
                  <a:schemeClr val="bg2">
                    <a:lumMod val="25000"/>
                  </a:schemeClr>
                </a:solidFill>
              </a:rPr>
              <a:t> (одного з батьків) учня, </a:t>
            </a:r>
            <a:endParaRPr lang="uk-UA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що </a:t>
            </a:r>
            <a:r>
              <a:rPr lang="uk-UA" sz="2800" b="1" u="sng" dirty="0">
                <a:solidFill>
                  <a:schemeClr val="bg2">
                    <a:lumMod val="25000"/>
                  </a:schemeClr>
                </a:solidFill>
              </a:rPr>
              <a:t>зберігаються в його особовій справі протягом поточного навчального року.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569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283" y="365127"/>
            <a:ext cx="8676167" cy="1165962"/>
          </a:xfrm>
        </p:spPr>
        <p:txBody>
          <a:bodyPr>
            <a:normAutofit/>
          </a:bodyPr>
          <a:lstStyle/>
          <a:p>
            <a:r>
              <a:rPr lang="uk-UA" sz="3000" dirty="0" smtClean="0"/>
              <a:t>Керівникам закладів загальної середньої освіти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Суворо </a:t>
            </a:r>
            <a:r>
              <a:rPr lang="uk-UA" dirty="0" smtClean="0"/>
              <a:t>дотримуватись: </a:t>
            </a:r>
          </a:p>
          <a:p>
            <a:pPr marL="0" indent="0">
              <a:buNone/>
            </a:pPr>
            <a:r>
              <a:rPr lang="uk-UA" dirty="0" smtClean="0"/>
              <a:t>Порядку </a:t>
            </a:r>
            <a:r>
              <a:rPr lang="uk-UA" dirty="0"/>
              <a:t>ведення обліку дітей шкільного віку та учнів, затвердженого Постановою Кабінету Міністрів України 13.09.2017 № </a:t>
            </a:r>
            <a:r>
              <a:rPr lang="uk-UA" dirty="0" smtClean="0"/>
              <a:t>684</a:t>
            </a:r>
          </a:p>
          <a:p>
            <a:pPr marL="0" indent="0">
              <a:buNone/>
            </a:pPr>
            <a:r>
              <a:rPr lang="uk-UA" dirty="0" smtClean="0"/>
              <a:t>наказу </a:t>
            </a:r>
            <a:r>
              <a:rPr lang="uk-UA" dirty="0"/>
              <a:t>управління освіти від 30.11.2017 №560 «Про ведення обліку дітей шкільного віку та учнів</a:t>
            </a:r>
            <a:r>
              <a:rPr lang="uk-UA" dirty="0" smtClean="0"/>
              <a:t>»</a:t>
            </a:r>
          </a:p>
          <a:p>
            <a:pPr marL="0" indent="0">
              <a:buNone/>
            </a:pPr>
            <a:r>
              <a:rPr lang="uk-UA" dirty="0"/>
              <a:t>наказу управління освіти</a:t>
            </a:r>
            <a:r>
              <a:rPr lang="uk-UA" dirty="0" smtClean="0"/>
              <a:t> від 26.12.2017 №592 «Про посилення контролю за веденням </a:t>
            </a:r>
            <a:r>
              <a:rPr lang="uk-UA" dirty="0"/>
              <a:t>обліку дітей шкільного віку та учнів</a:t>
            </a:r>
            <a:r>
              <a:rPr lang="uk-UA" dirty="0" smtClean="0"/>
              <a:t>»</a:t>
            </a:r>
            <a:endParaRPr lang="ru-RU" dirty="0"/>
          </a:p>
          <a:p>
            <a:pPr marL="0" indent="0" algn="r">
              <a:buNone/>
            </a:pPr>
            <a:r>
              <a:rPr lang="uk-UA" b="1" dirty="0"/>
              <a:t>Постійно</a:t>
            </a:r>
            <a:endParaRPr lang="ru-RU" b="1" dirty="0"/>
          </a:p>
          <a:p>
            <a:pPr marL="0" indent="0">
              <a:buNone/>
            </a:pPr>
            <a:r>
              <a:rPr lang="uk-UA" dirty="0" smtClean="0"/>
              <a:t>В </a:t>
            </a:r>
            <a:r>
              <a:rPr lang="uk-UA" dirty="0"/>
              <a:t>разі зарахування чи відрахування учнів закладу освіти вносити зміни до бази даних ІСУО.</a:t>
            </a:r>
            <a:endParaRPr lang="ru-RU" dirty="0"/>
          </a:p>
          <a:p>
            <a:pPr marL="0" indent="0" algn="r">
              <a:buNone/>
            </a:pPr>
            <a:r>
              <a:rPr lang="uk-UA" b="1" dirty="0"/>
              <a:t>В день зарахування чи відрахування</a:t>
            </a:r>
            <a:endParaRPr lang="ru-RU" b="1" dirty="0"/>
          </a:p>
          <a:p>
            <a:pPr marL="0" indent="0">
              <a:buNone/>
            </a:pPr>
            <a:r>
              <a:rPr lang="uk-UA" dirty="0" smtClean="0"/>
              <a:t>Довести </a:t>
            </a:r>
            <a:r>
              <a:rPr lang="uk-UA" dirty="0"/>
              <a:t>до відома батьків Порядок ведення обліку дітей шкільного віку та учнів, затвердженого Постановою Кабінету Міністрів України 13.09.2017 № 684.</a:t>
            </a:r>
            <a:endParaRPr lang="ru-RU" dirty="0"/>
          </a:p>
          <a:p>
            <a:pPr marL="0" indent="0" algn="r">
              <a:buNone/>
            </a:pPr>
            <a:r>
              <a:rPr lang="uk-UA" b="1" dirty="0"/>
              <a:t>Протягом січня 2018 року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8826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558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 порядок ведення обліку дітей шкільного віку та учнів</vt:lpstr>
      <vt:lpstr>Нормативне забезпечення</vt:lpstr>
      <vt:lpstr>Порядок ведення обліку дітей шкільного віку та учнів, затверджений Постановою Кабінету Міністрів України 13.09.2017 № 684</vt:lpstr>
      <vt:lpstr>Порядок ведення обліку дітей шкільного віку та учнів, затверджений Постановою Кабінету Міністрів України 13.09.2017 № 684</vt:lpstr>
      <vt:lpstr>Порядок ведення обліку дітей шкільного віку та учнів, затверджений Постановою Кабінету Міністрів України 13.09.2017 № 684</vt:lpstr>
      <vt:lpstr>Порядок ведення обліку дітей шкільного віку та учнів, затверджений Постановою Кабінету Міністрів України 13.09.2017 № 684</vt:lpstr>
      <vt:lpstr>Керівникам закладів загальної середньої освіти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admin</cp:lastModifiedBy>
  <cp:revision>116</cp:revision>
  <dcterms:created xsi:type="dcterms:W3CDTF">2014-11-21T11:00:06Z</dcterms:created>
  <dcterms:modified xsi:type="dcterms:W3CDTF">2018-01-22T13:53:20Z</dcterms:modified>
</cp:coreProperties>
</file>