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8"/>
  </p:handoutMasterIdLst>
  <p:sldIdLst>
    <p:sldId id="256" r:id="rId2"/>
    <p:sldId id="259" r:id="rId3"/>
    <p:sldId id="257" r:id="rId4"/>
    <p:sldId id="258" r:id="rId5"/>
    <p:sldId id="264" r:id="rId6"/>
    <p:sldId id="260" r:id="rId7"/>
    <p:sldId id="270" r:id="rId8"/>
    <p:sldId id="267" r:id="rId9"/>
    <p:sldId id="272" r:id="rId10"/>
    <p:sldId id="273" r:id="rId11"/>
    <p:sldId id="275" r:id="rId12"/>
    <p:sldId id="276" r:id="rId13"/>
    <p:sldId id="274" r:id="rId14"/>
    <p:sldId id="277" r:id="rId15"/>
    <p:sldId id="278" r:id="rId16"/>
    <p:sldId id="271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Лист3!$C$1</c:f>
              <c:strCache>
                <c:ptCount val="1"/>
                <c:pt idx="0">
                  <c:v>Наповнюваність ДНЗ, на 100 місць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98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uk-UA" smtClean="0"/>
                      <a:t>101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r>
                      <a:rPr lang="uk-UA" smtClean="0"/>
                      <a:t>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100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130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uk-UA" smtClean="0"/>
                      <a:t>72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uk-UA" dirty="0" smtClean="0"/>
                      <a:t>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uk-UA" smtClean="0"/>
                      <a:t>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uk-UA" smtClean="0"/>
                      <a:t>115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Лист3!$B$2:$B$11</c:f>
              <c:strCache>
                <c:ptCount val="10"/>
                <c:pt idx="0">
                  <c:v>ІДНЗ №2</c:v>
                </c:pt>
                <c:pt idx="1">
                  <c:v>ІДНЗ №4</c:v>
                </c:pt>
                <c:pt idx="2">
                  <c:v>ІДНЗ №6</c:v>
                </c:pt>
                <c:pt idx="3">
                  <c:v>ІДНЗ №9</c:v>
                </c:pt>
                <c:pt idx="4">
                  <c:v>ІДНЗ №10</c:v>
                </c:pt>
                <c:pt idx="5">
                  <c:v>ІДНЗ №12</c:v>
                </c:pt>
                <c:pt idx="6">
                  <c:v>ІДНЗ №13</c:v>
                </c:pt>
                <c:pt idx="7">
                  <c:v>ІДНЗ №14</c:v>
                </c:pt>
                <c:pt idx="8">
                  <c:v>ІДНЗ №16</c:v>
                </c:pt>
                <c:pt idx="9">
                  <c:v>ІДНЗ №17</c:v>
                </c:pt>
              </c:strCache>
            </c:strRef>
          </c:cat>
          <c:val>
            <c:numRef>
              <c:f>Лист3!$C$2:$C$11</c:f>
              <c:numCache>
                <c:formatCode>General</c:formatCode>
                <c:ptCount val="10"/>
                <c:pt idx="0">
                  <c:v>98</c:v>
                </c:pt>
                <c:pt idx="1">
                  <c:v>102</c:v>
                </c:pt>
                <c:pt idx="2">
                  <c:v>122</c:v>
                </c:pt>
                <c:pt idx="3">
                  <c:v>100</c:v>
                </c:pt>
                <c:pt idx="4">
                  <c:v>131</c:v>
                </c:pt>
                <c:pt idx="5">
                  <c:v>71</c:v>
                </c:pt>
                <c:pt idx="6">
                  <c:v>83</c:v>
                </c:pt>
                <c:pt idx="7">
                  <c:v>117</c:v>
                </c:pt>
                <c:pt idx="8">
                  <c:v>116</c:v>
                </c:pt>
                <c:pt idx="9">
                  <c:v>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604480"/>
        <c:axId val="25606016"/>
      </c:lineChart>
      <c:catAx>
        <c:axId val="25604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5606016"/>
        <c:crosses val="autoZero"/>
        <c:auto val="1"/>
        <c:lblAlgn val="ctr"/>
        <c:lblOffset val="100"/>
        <c:noMultiLvlLbl val="0"/>
      </c:catAx>
      <c:valAx>
        <c:axId val="25606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60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196 осіб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0"/>
                <c:pt idx="0">
                  <c:v>завідувач</c:v>
                </c:pt>
                <c:pt idx="1">
                  <c:v>вихователь-методист</c:v>
                </c:pt>
                <c:pt idx="2">
                  <c:v>вихователь</c:v>
                </c:pt>
                <c:pt idx="3">
                  <c:v>музичний керівник</c:v>
                </c:pt>
                <c:pt idx="4">
                  <c:v>вчитель-дефектолог</c:v>
                </c:pt>
                <c:pt idx="5">
                  <c:v>вчитель-логопед</c:v>
                </c:pt>
                <c:pt idx="6">
                  <c:v>практичний психолог</c:v>
                </c:pt>
                <c:pt idx="7">
                  <c:v>інструктор з фізвиховиховання</c:v>
                </c:pt>
                <c:pt idx="8">
                  <c:v>керівник гуртка</c:v>
                </c:pt>
                <c:pt idx="9">
                  <c:v>асистент вихователя3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10</c:v>
                </c:pt>
                <c:pt idx="1">
                  <c:v>10</c:v>
                </c:pt>
                <c:pt idx="2">
                  <c:v>129</c:v>
                </c:pt>
                <c:pt idx="3">
                  <c:v>14</c:v>
                </c:pt>
                <c:pt idx="4">
                  <c:v>1</c:v>
                </c:pt>
                <c:pt idx="5">
                  <c:v>7</c:v>
                </c:pt>
                <c:pt idx="6">
                  <c:v>10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58531956405408"/>
          <c:y val="8.6084129557641581E-2"/>
          <c:w val="0.33628382353429964"/>
          <c:h val="0.90529530601048325"/>
        </c:manualLayout>
      </c:layout>
      <c:overlay val="0"/>
      <c:txPr>
        <a:bodyPr/>
        <a:lstStyle/>
        <a:p>
          <a:pPr>
            <a:defRPr sz="1400"/>
          </a:pPr>
          <a:endParaRPr lang="uk-UA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196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неповна, базова вища</c:v>
                </c:pt>
                <c:pt idx="1">
                  <c:v>повна вища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</c:v>
                </c:pt>
                <c:pt idx="1">
                  <c:v>122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всього 256 осіб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сестра медична</c:v>
                </c:pt>
                <c:pt idx="1">
                  <c:v>помічник вихователя</c:v>
                </c:pt>
                <c:pt idx="2">
                  <c:v>кухар</c:v>
                </c:pt>
                <c:pt idx="3">
                  <c:v>інші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18</c:v>
                </c:pt>
                <c:pt idx="1">
                  <c:v>87</c:v>
                </c:pt>
                <c:pt idx="2">
                  <c:v>26</c:v>
                </c:pt>
                <c:pt idx="3">
                  <c:v>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освіта працівників, крім педагогічних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вища</c:v>
                </c:pt>
                <c:pt idx="1">
                  <c:v>загальна середня</c:v>
                </c:pt>
                <c:pt idx="2">
                  <c:v>неповна, базова вища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112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вік працівників здо</c:v>
                </c:pt>
              </c:strCache>
            </c:strRef>
          </c:tx>
          <c:explosion val="25"/>
          <c:dPt>
            <c:idx val="1"/>
            <c:bubble3D val="0"/>
            <c:spPr>
              <a:solidFill>
                <a:srgbClr val="00B050"/>
              </a:solidFill>
            </c:spPr>
          </c:dPt>
          <c:cat>
            <c:strRef>
              <c:f>Лист1!$A$2:$A$4</c:f>
              <c:strCache>
                <c:ptCount val="3"/>
                <c:pt idx="0">
                  <c:v>до 35 років</c:v>
                </c:pt>
                <c:pt idx="1">
                  <c:v>старші 60 років</c:v>
                </c:pt>
                <c:pt idx="2">
                  <c:v>35-60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112</c:v>
                </c:pt>
                <c:pt idx="1">
                  <c:v>23</c:v>
                </c:pt>
                <c:pt idx="2">
                  <c:v>321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Лист1!$D$3</c:f>
              <c:strCache>
                <c:ptCount val="1"/>
                <c:pt idx="0">
                  <c:v>Охоплення дошкільною освітою дітей віком від 3 до 6 років в ДНЗ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uk-UA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uk-UA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r>
                      <a:rPr lang="uk-UA" smtClean="0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85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uk-UA" dirty="0" smtClean="0"/>
                      <a:t>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smtClean="0"/>
                      <a:t>95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Лист1!$C$4:$C$13</c:f>
              <c:strCache>
                <c:ptCount val="10"/>
                <c:pt idx="0">
                  <c:v>ІДНЗ №2</c:v>
                </c:pt>
                <c:pt idx="1">
                  <c:v>ІДНЗ №4</c:v>
                </c:pt>
                <c:pt idx="2">
                  <c:v>ІДНЗ №6</c:v>
                </c:pt>
                <c:pt idx="3">
                  <c:v>ІДНЗ №9</c:v>
                </c:pt>
                <c:pt idx="4">
                  <c:v>ІДНЗ №10</c:v>
                </c:pt>
                <c:pt idx="5">
                  <c:v>ІДНЗ №12</c:v>
                </c:pt>
                <c:pt idx="6">
                  <c:v>ІДНЗ №13</c:v>
                </c:pt>
                <c:pt idx="7">
                  <c:v>ІДНЗ №14</c:v>
                </c:pt>
                <c:pt idx="8">
                  <c:v>ІДНЗ №16</c:v>
                </c:pt>
                <c:pt idx="9">
                  <c:v>ІДНЗ №17</c:v>
                </c:pt>
              </c:strCache>
            </c:strRef>
          </c:cat>
          <c:val>
            <c:numRef>
              <c:f>Лист1!$D$4:$D$13</c:f>
              <c:numCache>
                <c:formatCode>General</c:formatCode>
                <c:ptCount val="10"/>
                <c:pt idx="0">
                  <c:v>98</c:v>
                </c:pt>
                <c:pt idx="1">
                  <c:v>96</c:v>
                </c:pt>
                <c:pt idx="2">
                  <c:v>85</c:v>
                </c:pt>
                <c:pt idx="3">
                  <c:v>86</c:v>
                </c:pt>
                <c:pt idx="4">
                  <c:v>79</c:v>
                </c:pt>
                <c:pt idx="5">
                  <c:v>95</c:v>
                </c:pt>
                <c:pt idx="6">
                  <c:v>95</c:v>
                </c:pt>
                <c:pt idx="7">
                  <c:v>90</c:v>
                </c:pt>
                <c:pt idx="8">
                  <c:v>100</c:v>
                </c:pt>
                <c:pt idx="9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28635520"/>
        <c:axId val="28637056"/>
        <c:axId val="0"/>
      </c:bar3DChart>
      <c:catAx>
        <c:axId val="2863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8637056"/>
        <c:crosses val="autoZero"/>
        <c:auto val="1"/>
        <c:lblAlgn val="ctr"/>
        <c:lblOffset val="100"/>
        <c:noMultiLvlLbl val="0"/>
      </c:catAx>
      <c:valAx>
        <c:axId val="28637056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2863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Лист2!$D$3</c:f>
              <c:strCache>
                <c:ptCount val="1"/>
                <c:pt idx="0">
                  <c:v>Охоплення дітей 5-річного віку дошкільною освітою, %</c:v>
                </c:pt>
              </c:strCache>
            </c:strRef>
          </c:tx>
          <c:invertIfNegative val="0"/>
          <c:cat>
            <c:strRef>
              <c:f>Лист2!$C$4:$C$13</c:f>
              <c:strCache>
                <c:ptCount val="10"/>
                <c:pt idx="0">
                  <c:v>ІДНЗ №2</c:v>
                </c:pt>
                <c:pt idx="1">
                  <c:v>ІДНЗ №4</c:v>
                </c:pt>
                <c:pt idx="2">
                  <c:v>ІДНЗ №6</c:v>
                </c:pt>
                <c:pt idx="3">
                  <c:v>ІДНЗ №9</c:v>
                </c:pt>
                <c:pt idx="4">
                  <c:v>ІДНЗ №10</c:v>
                </c:pt>
                <c:pt idx="5">
                  <c:v>ІДНЗ №12</c:v>
                </c:pt>
                <c:pt idx="6">
                  <c:v>ІДНЗ №13</c:v>
                </c:pt>
                <c:pt idx="7">
                  <c:v>ІДНЗ №14</c:v>
                </c:pt>
                <c:pt idx="8">
                  <c:v>ІДНЗ №16</c:v>
                </c:pt>
                <c:pt idx="9">
                  <c:v>ІДНЗ №17</c:v>
                </c:pt>
              </c:strCache>
            </c:strRef>
          </c:cat>
          <c:val>
            <c:numRef>
              <c:f>Лист2!$D$4:$D$13</c:f>
              <c:numCache>
                <c:formatCode>General</c:formatCode>
                <c:ptCount val="10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0"/>
        <c:shape val="pyramid"/>
        <c:axId val="19921152"/>
        <c:axId val="19922944"/>
        <c:axId val="0"/>
      </c:bar3DChart>
      <c:catAx>
        <c:axId val="199211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9922944"/>
        <c:crosses val="autoZero"/>
        <c:auto val="1"/>
        <c:lblAlgn val="ctr"/>
        <c:lblOffset val="100"/>
        <c:noMultiLvlLbl val="0"/>
      </c:catAx>
      <c:valAx>
        <c:axId val="199229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921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279562635660712E-2"/>
          <c:y val="0.1667498126988739"/>
          <c:w val="0.78999182512059196"/>
          <c:h val="0.716126092827292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Лист6!$C$16</c:f>
              <c:strCache>
                <c:ptCount val="1"/>
                <c:pt idx="0">
                  <c:v>Стан захворюваності, д/д , 2016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05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Лист6!$B$17:$B$26</c:f>
              <c:strCache>
                <c:ptCount val="10"/>
                <c:pt idx="0">
                  <c:v> №2</c:v>
                </c:pt>
                <c:pt idx="1">
                  <c:v>№4</c:v>
                </c:pt>
                <c:pt idx="2">
                  <c:v>№6</c:v>
                </c:pt>
                <c:pt idx="3">
                  <c:v>№9</c:v>
                </c:pt>
                <c:pt idx="4">
                  <c:v>№10</c:v>
                </c:pt>
                <c:pt idx="5">
                  <c:v>№12</c:v>
                </c:pt>
                <c:pt idx="6">
                  <c:v>№13</c:v>
                </c:pt>
                <c:pt idx="7">
                  <c:v>№14</c:v>
                </c:pt>
                <c:pt idx="8">
                  <c:v>№16</c:v>
                </c:pt>
                <c:pt idx="9">
                  <c:v>№17</c:v>
                </c:pt>
              </c:strCache>
            </c:strRef>
          </c:cat>
          <c:val>
            <c:numRef>
              <c:f>Лист6!$C$17:$C$26</c:f>
              <c:numCache>
                <c:formatCode>General</c:formatCode>
                <c:ptCount val="10"/>
                <c:pt idx="0">
                  <c:v>2.8</c:v>
                </c:pt>
                <c:pt idx="1">
                  <c:v>3.6</c:v>
                </c:pt>
                <c:pt idx="2">
                  <c:v>3.02</c:v>
                </c:pt>
                <c:pt idx="3">
                  <c:v>5</c:v>
                </c:pt>
                <c:pt idx="4">
                  <c:v>3.4</c:v>
                </c:pt>
                <c:pt idx="5">
                  <c:v>3.5</c:v>
                </c:pt>
                <c:pt idx="6">
                  <c:v>4.0999999999999996</c:v>
                </c:pt>
                <c:pt idx="7">
                  <c:v>5.2</c:v>
                </c:pt>
                <c:pt idx="8">
                  <c:v>2.1800000000000002</c:v>
                </c:pt>
                <c:pt idx="9">
                  <c:v>2.7</c:v>
                </c:pt>
              </c:numCache>
            </c:numRef>
          </c:val>
        </c:ser>
        <c:ser>
          <c:idx val="1"/>
          <c:order val="1"/>
          <c:tx>
            <c:strRef>
              <c:f>Лист6!$D$16</c:f>
              <c:strCache>
                <c:ptCount val="1"/>
                <c:pt idx="0">
                  <c:v>Стан захворюваності, д/д, 2017</c:v>
                </c:pt>
              </c:strCache>
            </c:strRef>
          </c:tx>
          <c:spPr>
            <a:solidFill>
              <a:srgbClr val="FF0000"/>
            </a:solidFill>
            <a:ln w="19050" cap="flat" cmpd="sng" algn="ctr">
              <a:solidFill>
                <a:schemeClr val="accent3">
                  <a:shade val="50000"/>
                </a:schemeClr>
              </a:solidFill>
              <a:prstDash val="solid"/>
            </a:ln>
            <a:effectLst/>
          </c:spPr>
          <c:invertIfNegative val="0"/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 sz="1100" b="1"/>
                </a:pPr>
                <a:endParaRPr lang="uk-UA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Лист6!$B$17:$B$26</c:f>
              <c:strCache>
                <c:ptCount val="10"/>
                <c:pt idx="0">
                  <c:v> №2</c:v>
                </c:pt>
                <c:pt idx="1">
                  <c:v>№4</c:v>
                </c:pt>
                <c:pt idx="2">
                  <c:v>№6</c:v>
                </c:pt>
                <c:pt idx="3">
                  <c:v>№9</c:v>
                </c:pt>
                <c:pt idx="4">
                  <c:v>№10</c:v>
                </c:pt>
                <c:pt idx="5">
                  <c:v>№12</c:v>
                </c:pt>
                <c:pt idx="6">
                  <c:v>№13</c:v>
                </c:pt>
                <c:pt idx="7">
                  <c:v>№14</c:v>
                </c:pt>
                <c:pt idx="8">
                  <c:v>№16</c:v>
                </c:pt>
                <c:pt idx="9">
                  <c:v>№17</c:v>
                </c:pt>
              </c:strCache>
            </c:strRef>
          </c:cat>
          <c:val>
            <c:numRef>
              <c:f>Лист6!$D$17:$D$26</c:f>
              <c:numCache>
                <c:formatCode>General</c:formatCode>
                <c:ptCount val="10"/>
                <c:pt idx="0">
                  <c:v>3.4</c:v>
                </c:pt>
                <c:pt idx="1">
                  <c:v>3.8</c:v>
                </c:pt>
                <c:pt idx="2">
                  <c:v>2.4</c:v>
                </c:pt>
                <c:pt idx="3">
                  <c:v>4</c:v>
                </c:pt>
                <c:pt idx="4">
                  <c:v>3.1</c:v>
                </c:pt>
                <c:pt idx="5">
                  <c:v>0.5</c:v>
                </c:pt>
                <c:pt idx="6">
                  <c:v>4.2</c:v>
                </c:pt>
                <c:pt idx="7">
                  <c:v>1.8</c:v>
                </c:pt>
                <c:pt idx="8">
                  <c:v>2.93</c:v>
                </c:pt>
                <c:pt idx="9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504960"/>
        <c:axId val="22506496"/>
      </c:barChart>
      <c:catAx>
        <c:axId val="22504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2506496"/>
        <c:crosses val="autoZero"/>
        <c:auto val="1"/>
        <c:lblAlgn val="ctr"/>
        <c:lblOffset val="100"/>
        <c:noMultiLvlLbl val="0"/>
      </c:catAx>
      <c:valAx>
        <c:axId val="2250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50496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Лист4!$D$4</c:f>
              <c:strCache>
                <c:ptCount val="1"/>
                <c:pt idx="0">
                  <c:v>Харчування,% 2015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uk-UA" smtClean="0"/>
                      <a:t>76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80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uk-UA" smtClean="0"/>
                      <a:t>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uk-UA" dirty="0" smtClean="0"/>
                      <a:t>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uk-UA" dirty="0" smtClean="0"/>
                      <a:t>74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Лист4!$C$5:$C$14</c:f>
              <c:strCache>
                <c:ptCount val="10"/>
                <c:pt idx="0">
                  <c:v>ІДНЗ № 2</c:v>
                </c:pt>
                <c:pt idx="1">
                  <c:v>ІДНЗ № 4</c:v>
                </c:pt>
                <c:pt idx="2">
                  <c:v>ІДНЗ № 6</c:v>
                </c:pt>
                <c:pt idx="3">
                  <c:v>ІДНЗ № 9</c:v>
                </c:pt>
                <c:pt idx="4">
                  <c:v>ІДНЗ № 10</c:v>
                </c:pt>
                <c:pt idx="5">
                  <c:v>ІДНЗ № 12</c:v>
                </c:pt>
                <c:pt idx="6">
                  <c:v>ІДНЗ № 13</c:v>
                </c:pt>
                <c:pt idx="7">
                  <c:v>ІДНЗ № 14</c:v>
                </c:pt>
                <c:pt idx="8">
                  <c:v>ІДНЗ № 16</c:v>
                </c:pt>
                <c:pt idx="9">
                  <c:v>ІДНЗ № 17</c:v>
                </c:pt>
              </c:strCache>
            </c:strRef>
          </c:cat>
          <c:val>
            <c:numRef>
              <c:f>Лист4!$D$5:$D$14</c:f>
              <c:numCache>
                <c:formatCode>General</c:formatCode>
                <c:ptCount val="10"/>
                <c:pt idx="0">
                  <c:v>78</c:v>
                </c:pt>
                <c:pt idx="1">
                  <c:v>80</c:v>
                </c:pt>
                <c:pt idx="2">
                  <c:v>78</c:v>
                </c:pt>
                <c:pt idx="3">
                  <c:v>76</c:v>
                </c:pt>
                <c:pt idx="4">
                  <c:v>70</c:v>
                </c:pt>
                <c:pt idx="5">
                  <c:v>75</c:v>
                </c:pt>
                <c:pt idx="6">
                  <c:v>80</c:v>
                </c:pt>
                <c:pt idx="7">
                  <c:v>80</c:v>
                </c:pt>
                <c:pt idx="8">
                  <c:v>75</c:v>
                </c:pt>
                <c:pt idx="9">
                  <c:v>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2579456"/>
        <c:axId val="22623360"/>
        <c:axId val="0"/>
      </c:bar3DChart>
      <c:catAx>
        <c:axId val="22579456"/>
        <c:scaling>
          <c:orientation val="minMax"/>
        </c:scaling>
        <c:delete val="0"/>
        <c:axPos val="l"/>
        <c:majorTickMark val="out"/>
        <c:minorTickMark val="none"/>
        <c:tickLblPos val="nextTo"/>
        <c:crossAx val="22623360"/>
        <c:crosses val="autoZero"/>
        <c:auto val="1"/>
        <c:lblAlgn val="ctr"/>
        <c:lblOffset val="100"/>
        <c:noMultiLvlLbl val="0"/>
      </c:catAx>
      <c:valAx>
        <c:axId val="226233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2579456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519768133668813"/>
          <c:y val="2.838137868692546E-2"/>
          <c:w val="0.88112569508380889"/>
          <c:h val="0.876854147647977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</c:v>
                </c:pt>
                <c:pt idx="1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4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47.8</c:v>
                </c:pt>
                <c:pt idx="1">
                  <c:v>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52</c:v>
                </c:pt>
                <c:pt idx="1">
                  <c:v>59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47.3</c:v>
                </c:pt>
                <c:pt idx="1">
                  <c:v>59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57</c:v>
                </c:pt>
                <c:pt idx="1">
                  <c:v>61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12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68</c:v>
                </c:pt>
                <c:pt idx="1">
                  <c:v>77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13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54</c:v>
                </c:pt>
                <c:pt idx="1">
                  <c:v>63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14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Лист1!$I$2:$I$3</c:f>
              <c:numCache>
                <c:formatCode>General</c:formatCode>
                <c:ptCount val="2"/>
                <c:pt idx="0">
                  <c:v>48</c:v>
                </c:pt>
                <c:pt idx="1">
                  <c:v>54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16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Лист1!$J$2:$J$3</c:f>
              <c:numCache>
                <c:formatCode>General</c:formatCode>
                <c:ptCount val="2"/>
                <c:pt idx="0">
                  <c:v>53</c:v>
                </c:pt>
                <c:pt idx="1">
                  <c:v>61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17</c:v>
                </c:pt>
              </c:strCache>
            </c:strRef>
          </c:tx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Лист1!$K$2:$K$3</c:f>
              <c:numCache>
                <c:formatCode>General</c:formatCode>
                <c:ptCount val="2"/>
                <c:pt idx="0">
                  <c:v>48.5</c:v>
                </c:pt>
                <c:pt idx="1">
                  <c:v>59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34464"/>
        <c:axId val="23936000"/>
      </c:barChart>
      <c:catAx>
        <c:axId val="2393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936000"/>
        <c:crosses val="autoZero"/>
        <c:auto val="1"/>
        <c:lblAlgn val="ctr"/>
        <c:lblOffset val="100"/>
        <c:noMultiLvlLbl val="0"/>
      </c:catAx>
      <c:valAx>
        <c:axId val="2393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3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370949783733224"/>
          <c:y val="0.28601809257022437"/>
          <c:w val="4.3974986975833852E-2"/>
          <c:h val="0.6053474316528354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solidFill>
            <a:schemeClr val="accent3">
              <a:lumMod val="50000"/>
            </a:schemeClr>
          </a:solidFill>
        </a:defRPr>
      </a:pPr>
      <a:endParaRPr lang="uk-UA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08852217926822"/>
          <c:y val="2.5419468160359112E-2"/>
          <c:w val="0.85883270225616293"/>
          <c:h val="0.7259680359003711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uk-UA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Dir val="y"/>
            <c:errBarType val="both"/>
            <c:errValType val="stdDev"/>
            <c:noEndCap val="0"/>
            <c:val val="1"/>
          </c:errBars>
          <c:cat>
            <c:strRef>
              <c:f>Лист1!$A$2:$A$14</c:f>
              <c:strCache>
                <c:ptCount val="11"/>
                <c:pt idx="0">
                  <c:v>ІДНЗ № 2</c:v>
                </c:pt>
                <c:pt idx="1">
                  <c:v>ІДНЗ № 4</c:v>
                </c:pt>
                <c:pt idx="2">
                  <c:v>ІДНЗ № 6</c:v>
                </c:pt>
                <c:pt idx="3">
                  <c:v>ІДНЗ № 9</c:v>
                </c:pt>
                <c:pt idx="4">
                  <c:v>ІДНЗ № 10</c:v>
                </c:pt>
                <c:pt idx="5">
                  <c:v>ІДНЗ № 12</c:v>
                </c:pt>
                <c:pt idx="6">
                  <c:v>ІДНЗ № 13</c:v>
                </c:pt>
                <c:pt idx="7">
                  <c:v>ІДНЗ № 14</c:v>
                </c:pt>
                <c:pt idx="8">
                  <c:v>ІДНЗ № 16</c:v>
                </c:pt>
                <c:pt idx="9">
                  <c:v>ІДНЗ № 17</c:v>
                </c:pt>
                <c:pt idx="10">
                  <c:v>всього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17016</c:v>
                </c:pt>
                <c:pt idx="1">
                  <c:v>16176</c:v>
                </c:pt>
                <c:pt idx="2">
                  <c:v>16105</c:v>
                </c:pt>
                <c:pt idx="3">
                  <c:v>20752</c:v>
                </c:pt>
                <c:pt idx="4">
                  <c:v>15005</c:v>
                </c:pt>
                <c:pt idx="5">
                  <c:v>14594</c:v>
                </c:pt>
                <c:pt idx="6">
                  <c:v>17246</c:v>
                </c:pt>
                <c:pt idx="7">
                  <c:v>12893</c:v>
                </c:pt>
                <c:pt idx="8">
                  <c:v>12387</c:v>
                </c:pt>
                <c:pt idx="9">
                  <c:v>13051</c:v>
                </c:pt>
                <c:pt idx="10">
                  <c:v>14796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upDownBars>
          <c:gapWidth val="150"/>
          <c:upBars/>
          <c:downBars/>
        </c:upDownBars>
        <c:marker val="1"/>
        <c:smooth val="0"/>
        <c:axId val="29395584"/>
        <c:axId val="29401472"/>
      </c:lineChart>
      <c:catAx>
        <c:axId val="29395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9401472"/>
        <c:crosses val="autoZero"/>
        <c:auto val="1"/>
        <c:lblAlgn val="ctr"/>
        <c:lblOffset val="100"/>
        <c:noMultiLvlLbl val="0"/>
      </c:catAx>
      <c:valAx>
        <c:axId val="2940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39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414396621183322E-2"/>
          <c:y val="2.8437400308884218E-2"/>
          <c:w val="0.90833144748668504"/>
          <c:h val="0.875168038078841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15862</c:v>
                </c:pt>
                <c:pt idx="1">
                  <c:v>15517</c:v>
                </c:pt>
                <c:pt idx="2">
                  <c:v>15719</c:v>
                </c:pt>
                <c:pt idx="3">
                  <c:v>12103</c:v>
                </c:pt>
                <c:pt idx="4">
                  <c:v>14101</c:v>
                </c:pt>
                <c:pt idx="5">
                  <c:v>14634</c:v>
                </c:pt>
                <c:pt idx="6">
                  <c:v>10901</c:v>
                </c:pt>
                <c:pt idx="7">
                  <c:v>12649</c:v>
                </c:pt>
                <c:pt idx="8">
                  <c:v>11569</c:v>
                </c:pt>
                <c:pt idx="9">
                  <c:v>16233</c:v>
                </c:pt>
                <c:pt idx="10">
                  <c:v>13928.8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05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cat>
          <c:val>
            <c:numRef>
              <c:f>Лист1!$C$2:$C$12</c:f>
              <c:numCache>
                <c:formatCode>General</c:formatCode>
                <c:ptCount val="11"/>
                <c:pt idx="0">
                  <c:v>17016</c:v>
                </c:pt>
                <c:pt idx="1">
                  <c:v>16176</c:v>
                </c:pt>
                <c:pt idx="2">
                  <c:v>16105</c:v>
                </c:pt>
                <c:pt idx="3">
                  <c:v>20753</c:v>
                </c:pt>
                <c:pt idx="4">
                  <c:v>15005</c:v>
                </c:pt>
                <c:pt idx="5">
                  <c:v>14594</c:v>
                </c:pt>
                <c:pt idx="6">
                  <c:v>17246</c:v>
                </c:pt>
                <c:pt idx="7">
                  <c:v>12893</c:v>
                </c:pt>
                <c:pt idx="8">
                  <c:v>12387</c:v>
                </c:pt>
                <c:pt idx="9">
                  <c:v>13051</c:v>
                </c:pt>
                <c:pt idx="10">
                  <c:v>14796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delete val="1"/>
          </c:dLbls>
          <c:cat>
            <c:numRef>
              <c:f>Лист1!$A$2:$A$12</c:f>
              <c:numCache>
                <c:formatCode>General</c:formatCode>
                <c:ptCount val="11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16</c:v>
                </c:pt>
                <c:pt idx="9">
                  <c:v>17</c:v>
                </c:pt>
              </c:numCache>
            </c:num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489984"/>
        <c:axId val="30508160"/>
      </c:barChart>
      <c:catAx>
        <c:axId val="3048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508160"/>
        <c:crosses val="autoZero"/>
        <c:auto val="1"/>
        <c:lblAlgn val="ctr"/>
        <c:lblOffset val="100"/>
        <c:noMultiLvlLbl val="0"/>
      </c:catAx>
      <c:valAx>
        <c:axId val="305081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uk-UA"/>
          </a:p>
        </c:txPr>
        <c:crossAx val="30489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педагоги</c:v>
                </c:pt>
                <c:pt idx="1">
                  <c:v>інший персонал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196</c:v>
                </c:pt>
                <c:pt idx="1">
                  <c:v>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0.13924</cdr:y>
    </cdr:from>
    <cdr:to>
      <cdr:x>0.98255</cdr:x>
      <cdr:y>0.20253</cdr:y>
    </cdr:to>
    <cdr:sp macro="" textlink="">
      <cdr:nvSpPr>
        <cdr:cNvPr id="4" name="Стрелка влево 3"/>
        <cdr:cNvSpPr/>
      </cdr:nvSpPr>
      <cdr:spPr>
        <a:xfrm xmlns:a="http://schemas.openxmlformats.org/drawingml/2006/main">
          <a:off x="7056784" y="792088"/>
          <a:ext cx="1291875" cy="360034"/>
        </a:xfrm>
        <a:prstGeom xmlns:a="http://schemas.openxmlformats.org/drawingml/2006/main" prst="left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4046-CF14-4643-B13B-CC670B8685FC}" type="datetimeFigureOut">
              <a:rPr lang="uk-UA" smtClean="0"/>
              <a:t>26.01.2018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6D477-C57E-403A-9A61-1EBFDC0118D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636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Підсумки роботи Здо міста ізюм в 2017 році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632185" y="2626184"/>
            <a:ext cx="6699849" cy="914280"/>
          </a:xfrm>
        </p:spPr>
        <p:txBody>
          <a:bodyPr>
            <a:normAutofit/>
          </a:bodyPr>
          <a:lstStyle/>
          <a:p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Васько Н.О</a:t>
            </a:r>
            <a:r>
              <a:rPr lang="uk-UA" dirty="0" smtClean="0"/>
              <a:t>., начальник відділу змісту та якості освіти управління освіти Ізюмської міської ради Харківської області</a:t>
            </a:r>
          </a:p>
        </p:txBody>
      </p:sp>
    </p:spTree>
    <p:extLst>
      <p:ext uri="{BB962C8B-B14F-4D97-AF65-F5344CB8AC3E}">
        <p14:creationId xmlns:p14="http://schemas.microsoft.com/office/powerpoint/2010/main" val="267260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працівники закладів дошкільної освіти</a:t>
            </a:r>
            <a:endParaRPr lang="uk-UA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999518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78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Педагогічні працівники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745649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80250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Освіта педагогічних працівників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945954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6071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Працівники </a:t>
            </a:r>
            <a:r>
              <a:rPr lang="uk-UA" dirty="0" err="1" smtClean="0"/>
              <a:t>здо</a:t>
            </a:r>
            <a:r>
              <a:rPr lang="uk-UA" dirty="0" smtClean="0"/>
              <a:t>, крім педагогічних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3962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8813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освіта працівників, крім педагогічних</a:t>
            </a:r>
            <a:br>
              <a:rPr lang="uk-UA"/>
            </a:br>
            <a:endParaRPr lang="uk-UA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046493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579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вік працівників </a:t>
            </a:r>
            <a:r>
              <a:rPr lang="uk-UA" dirty="0" err="1"/>
              <a:t>здо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403080"/>
              </p:ext>
            </p:extLst>
          </p:nvPr>
        </p:nvGraphicFramePr>
        <p:xfrm>
          <a:off x="822325" y="1100138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044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admin\AppData\Local\Microsoft\Windows\Temporary Internet Files\Content.IE5\HHYZD5SS\l%C3%A1minas-coloridas-para-trabajar-vocabulario-atenci%C3%B3n-percepci%C3%B3n-etc1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848872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052736"/>
            <a:ext cx="7520940" cy="3627741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9374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024744" cy="129614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Наповнюваність </a:t>
            </a:r>
            <a:r>
              <a:rPr lang="uk-UA" dirty="0" err="1" smtClean="0"/>
              <a:t>здо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 на 100 місць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088699"/>
              </p:ext>
            </p:extLst>
          </p:nvPr>
        </p:nvGraphicFramePr>
        <p:xfrm>
          <a:off x="274638" y="1412776"/>
          <a:ext cx="8594725" cy="4822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361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Охоплення дітей від 3 до 6 років дошкільною освітою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643070"/>
              </p:ext>
            </p:extLst>
          </p:nvPr>
        </p:nvGraphicFramePr>
        <p:xfrm>
          <a:off x="1187624" y="1412776"/>
          <a:ext cx="7521575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3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/>
          </a:bodyPr>
          <a:lstStyle/>
          <a:p>
            <a:r>
              <a:rPr lang="uk-UA" dirty="0" smtClean="0"/>
              <a:t>Охоплення дітей 5-річного віку всіма формами дошкільної освіти, %                                     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080873"/>
              </p:ext>
            </p:extLst>
          </p:nvPr>
        </p:nvGraphicFramePr>
        <p:xfrm>
          <a:off x="827584" y="1556792"/>
          <a:ext cx="752157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9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5614637"/>
              </p:ext>
            </p:extLst>
          </p:nvPr>
        </p:nvGraphicFramePr>
        <p:xfrm>
          <a:off x="683568" y="1124744"/>
          <a:ext cx="777686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80119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Динаміка показників дитячої захворюваності, </a:t>
            </a:r>
            <a:br>
              <a:rPr lang="uk-UA" dirty="0" smtClean="0"/>
            </a:br>
            <a:r>
              <a:rPr lang="uk-UA" dirty="0" smtClean="0"/>
              <a:t>2016 </a:t>
            </a:r>
            <a:r>
              <a:rPr lang="uk-UA" sz="1200" dirty="0" smtClean="0"/>
              <a:t>(блакитний)</a:t>
            </a:r>
            <a:r>
              <a:rPr lang="uk-UA" dirty="0" smtClean="0"/>
              <a:t>, 2017 рік </a:t>
            </a:r>
            <a:r>
              <a:rPr lang="uk-UA" sz="1200" dirty="0" smtClean="0"/>
              <a:t>(червоний колір)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097280"/>
            <a:ext cx="1080120" cy="2187704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879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784976" cy="129614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uk-UA" sz="2800" b="1" i="1" dirty="0" smtClean="0">
                <a:solidFill>
                  <a:srgbClr val="00B0F0"/>
                </a:solidFill>
              </a:rPr>
              <a:t>Харчування виконання натуральних норм,%</a:t>
            </a:r>
            <a:r>
              <a:rPr lang="uk-UA" sz="2800" i="1" dirty="0" smtClean="0"/>
              <a:t/>
            </a:r>
            <a:br>
              <a:rPr lang="uk-UA" sz="2800" i="1" dirty="0" smtClean="0"/>
            </a:br>
            <a:endParaRPr lang="uk-UA" sz="2800" i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7668"/>
              </p:ext>
            </p:extLst>
          </p:nvPr>
        </p:nvGraphicFramePr>
        <p:xfrm>
          <a:off x="1115616" y="1700808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721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Відвідування дітьми закладів 2016, 2017 рік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279618"/>
              </p:ext>
            </p:extLst>
          </p:nvPr>
        </p:nvGraphicFramePr>
        <p:xfrm>
          <a:off x="467545" y="1100138"/>
          <a:ext cx="7848871" cy="3579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47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0247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100" dirty="0" smtClean="0"/>
              <a:t>ВАРТІСТЬ</a:t>
            </a:r>
            <a:r>
              <a:rPr lang="uk-UA" dirty="0" smtClean="0"/>
              <a:t> </a:t>
            </a:r>
            <a:r>
              <a:rPr lang="uk-UA" sz="3100" dirty="0" smtClean="0"/>
              <a:t>УТРИМАННЯ 1 ДИТИНИ, 2017</a:t>
            </a:r>
            <a:endParaRPr lang="ru-RU" sz="31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042413"/>
              </p:ext>
            </p:extLst>
          </p:nvPr>
        </p:nvGraphicFramePr>
        <p:xfrm>
          <a:off x="323528" y="908720"/>
          <a:ext cx="849694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7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  <a:t>Вартість утримання 1 дитини,</a:t>
            </a:r>
            <a:br>
              <a:rPr lang="uk-UA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uk-UA" dirty="0" smtClean="0"/>
              <a:t> </a:t>
            </a:r>
            <a:r>
              <a:rPr lang="uk-UA" sz="1600" i="1" dirty="0" smtClean="0"/>
              <a:t>порівняння 2017 (блакитний), 2016 рік (жовтий)</a:t>
            </a:r>
            <a:endParaRPr lang="ru-RU" sz="1600" i="1" dirty="0"/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74300"/>
              </p:ext>
            </p:extLst>
          </p:nvPr>
        </p:nvGraphicFramePr>
        <p:xfrm>
          <a:off x="179512" y="1268760"/>
          <a:ext cx="8594725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878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1290</TotalTime>
  <Words>144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Углы</vt:lpstr>
      <vt:lpstr>Підсумки роботи Здо міста ізюм в 2017 році</vt:lpstr>
      <vt:lpstr>Наповнюваність здо,  на 100 місць</vt:lpstr>
      <vt:lpstr>Охоплення дітей від 3 до 6 років дошкільною освітою</vt:lpstr>
      <vt:lpstr>Охоплення дітей 5-річного віку всіма формами дошкільної освіти, %                                     </vt:lpstr>
      <vt:lpstr>Динаміка показників дитячої захворюваності,  2016 (блакитний), 2017 рік (червоний колір)</vt:lpstr>
      <vt:lpstr>Харчування виконання натуральних норм,% </vt:lpstr>
      <vt:lpstr>Відвідування дітьми закладів 2016, 2017 рік</vt:lpstr>
      <vt:lpstr>ВАРТІСТЬ УТРИМАННЯ 1 ДИТИНИ, 2017</vt:lpstr>
      <vt:lpstr>Вартість утримання 1 дитини,  порівняння 2017 (блакитний), 2016 рік (жовтий)</vt:lpstr>
      <vt:lpstr>працівники закладів дошкільної освіти</vt:lpstr>
      <vt:lpstr>Педагогічні працівники</vt:lpstr>
      <vt:lpstr>Освіта педагогічних працівників</vt:lpstr>
      <vt:lpstr>Працівники здо, крім педагогічних</vt:lpstr>
      <vt:lpstr>освіта працівників, крім педагогічних </vt:lpstr>
      <vt:lpstr>вік працівників здо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роботи ДНЗ міста в 2013 р</dc:title>
  <cp:lastModifiedBy>admin</cp:lastModifiedBy>
  <cp:revision>85</cp:revision>
  <cp:lastPrinted>2018-01-24T07:04:16Z</cp:lastPrinted>
  <dcterms:modified xsi:type="dcterms:W3CDTF">2018-01-26T06:57:26Z</dcterms:modified>
</cp:coreProperties>
</file>